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55" r:id="rId1"/>
  </p:sldMasterIdLst>
  <p:notesMasterIdLst>
    <p:notesMasterId r:id="rId54"/>
  </p:notesMasterIdLst>
  <p:handoutMasterIdLst>
    <p:handoutMasterId r:id="rId55"/>
  </p:handoutMasterIdLst>
  <p:sldIdLst>
    <p:sldId id="296" r:id="rId2"/>
    <p:sldId id="347" r:id="rId3"/>
    <p:sldId id="355" r:id="rId4"/>
    <p:sldId id="350" r:id="rId5"/>
    <p:sldId id="309" r:id="rId6"/>
    <p:sldId id="327" r:id="rId7"/>
    <p:sldId id="308" r:id="rId8"/>
    <p:sldId id="358" r:id="rId9"/>
    <p:sldId id="359" r:id="rId10"/>
    <p:sldId id="360" r:id="rId11"/>
    <p:sldId id="337" r:id="rId12"/>
    <p:sldId id="313" r:id="rId13"/>
    <p:sldId id="361" r:id="rId14"/>
    <p:sldId id="362" r:id="rId15"/>
    <p:sldId id="322" r:id="rId16"/>
    <p:sldId id="375" r:id="rId17"/>
    <p:sldId id="323" r:id="rId18"/>
    <p:sldId id="324" r:id="rId19"/>
    <p:sldId id="325" r:id="rId20"/>
    <p:sldId id="326" r:id="rId21"/>
    <p:sldId id="339" r:id="rId22"/>
    <p:sldId id="312" r:id="rId23"/>
    <p:sldId id="314" r:id="rId24"/>
    <p:sldId id="321" r:id="rId25"/>
    <p:sldId id="316" r:id="rId26"/>
    <p:sldId id="315" r:id="rId27"/>
    <p:sldId id="352" r:id="rId28"/>
    <p:sldId id="257" r:id="rId29"/>
    <p:sldId id="311" r:id="rId30"/>
    <p:sldId id="357" r:id="rId31"/>
    <p:sldId id="332" r:id="rId32"/>
    <p:sldId id="365" r:id="rId33"/>
    <p:sldId id="319" r:id="rId34"/>
    <p:sldId id="378" r:id="rId35"/>
    <p:sldId id="340" r:id="rId36"/>
    <p:sldId id="343" r:id="rId37"/>
    <p:sldId id="329" r:id="rId38"/>
    <p:sldId id="318" r:id="rId39"/>
    <p:sldId id="331" r:id="rId40"/>
    <p:sldId id="330" r:id="rId41"/>
    <p:sldId id="342" r:id="rId42"/>
    <p:sldId id="356" r:id="rId43"/>
    <p:sldId id="366" r:id="rId44"/>
    <p:sldId id="379" r:id="rId45"/>
    <p:sldId id="346" r:id="rId46"/>
    <p:sldId id="349" r:id="rId47"/>
    <p:sldId id="377" r:id="rId48"/>
    <p:sldId id="336" r:id="rId49"/>
    <p:sldId id="353" r:id="rId50"/>
    <p:sldId id="354" r:id="rId51"/>
    <p:sldId id="368" r:id="rId52"/>
    <p:sldId id="373" r:id="rId53"/>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900"/>
    <a:srgbClr val="CC6600"/>
    <a:srgbClr val="FF9900"/>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Temni slog 2 – poudarek 1/poudarek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Srednji slog 3 – poudarek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Temni slog 2 – poudarek 3/poudarek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Svetel slog 3 – poudarek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Srednji slog 3 – poudarek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Svetel slog 2 – poudarek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rednji slog 1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Srednji slog 1 – poudarek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Svetel slog 2 – poudare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Svetel slog 3 – poudarek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4660"/>
  </p:normalViewPr>
  <p:slideViewPr>
    <p:cSldViewPr>
      <p:cViewPr varScale="1">
        <p:scale>
          <a:sx n="120" d="100"/>
          <a:sy n="120"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352D6-AAAC-4103-9CE1-44AD798D51D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0583866A-52E3-43B2-BA3D-35B3643FA55E}">
      <dgm:prSet custT="1"/>
      <dgm:spPr/>
      <dgm:t>
        <a:bodyPr/>
        <a:lstStyle/>
        <a:p>
          <a:pPr rtl="0"/>
          <a:r>
            <a:rPr lang="sl-SI" sz="1600" b="1" dirty="0" smtClean="0"/>
            <a:t>1. Ustno opozorilo učencu. </a:t>
          </a:r>
          <a:r>
            <a:rPr lang="sl-SI" sz="3600" dirty="0" smtClean="0"/>
            <a:t> </a:t>
          </a:r>
          <a:endParaRPr lang="sl-SI" sz="3600" dirty="0"/>
        </a:p>
      </dgm:t>
    </dgm:pt>
    <dgm:pt modelId="{2D295A79-32DB-4EF6-A0FA-C95ABA7A8602}" type="parTrans" cxnId="{E882DA2C-8129-46A4-A609-47B6D06596BB}">
      <dgm:prSet/>
      <dgm:spPr/>
      <dgm:t>
        <a:bodyPr/>
        <a:lstStyle/>
        <a:p>
          <a:endParaRPr lang="sl-SI"/>
        </a:p>
      </dgm:t>
    </dgm:pt>
    <dgm:pt modelId="{42C5D435-3FE2-4A28-832F-E16723BD63FD}" type="sibTrans" cxnId="{E882DA2C-8129-46A4-A609-47B6D06596BB}">
      <dgm:prSet/>
      <dgm:spPr/>
      <dgm:t>
        <a:bodyPr/>
        <a:lstStyle/>
        <a:p>
          <a:endParaRPr lang="sl-SI"/>
        </a:p>
      </dgm:t>
    </dgm:pt>
    <dgm:pt modelId="{2A1D6D1C-8B71-48E3-8378-ACF717F91FE5}">
      <dgm:prSet custT="1"/>
      <dgm:spPr/>
      <dgm:t>
        <a:bodyPr/>
        <a:lstStyle/>
        <a:p>
          <a:pPr rtl="0"/>
          <a:r>
            <a:rPr lang="sl-SI" sz="1600" b="1" dirty="0" smtClean="0"/>
            <a:t>2. Pogovor z učencem</a:t>
          </a:r>
          <a:r>
            <a:rPr lang="sl-SI" sz="1400" dirty="0" smtClean="0"/>
            <a:t>, pri katerem se je zgodila kršitev –učencu se odpre vzgojna mapa v šolski svetovalni službi, učitelj seznani starše (osebno, telefonsko, pisno, preko elektronske pošte).          </a:t>
          </a:r>
          <a:endParaRPr lang="sl-SI" sz="1400" dirty="0"/>
        </a:p>
      </dgm:t>
    </dgm:pt>
    <dgm:pt modelId="{3D95F9C9-54F6-4914-AD6F-9CDD9E615558}" type="parTrans" cxnId="{7B855E58-4D70-4E50-BD63-454005289A81}">
      <dgm:prSet/>
      <dgm:spPr/>
      <dgm:t>
        <a:bodyPr/>
        <a:lstStyle/>
        <a:p>
          <a:endParaRPr lang="sl-SI"/>
        </a:p>
      </dgm:t>
    </dgm:pt>
    <dgm:pt modelId="{4B4840E3-7958-414E-B155-6A2CF2AAC8BE}" type="sibTrans" cxnId="{7B855E58-4D70-4E50-BD63-454005289A81}">
      <dgm:prSet/>
      <dgm:spPr/>
      <dgm:t>
        <a:bodyPr/>
        <a:lstStyle/>
        <a:p>
          <a:endParaRPr lang="sl-SI"/>
        </a:p>
      </dgm:t>
    </dgm:pt>
    <dgm:pt modelId="{7A52DC97-A917-4F0B-968D-7EDC7ED9129A}">
      <dgm:prSet custT="1"/>
      <dgm:spPr/>
      <dgm:t>
        <a:bodyPr/>
        <a:lstStyle/>
        <a:p>
          <a:pPr rtl="0"/>
          <a:r>
            <a:rPr lang="sl-SI" sz="1600" b="1" dirty="0" smtClean="0"/>
            <a:t>4. Restitucija </a:t>
          </a:r>
          <a:r>
            <a:rPr lang="sl-SI" sz="1600" dirty="0" smtClean="0"/>
            <a:t>(oddolžitev, nadomestitev) z obvestilom staršev po presoji učitelja.</a:t>
          </a:r>
          <a:endParaRPr lang="sl-SI" sz="1600" dirty="0"/>
        </a:p>
      </dgm:t>
    </dgm:pt>
    <dgm:pt modelId="{BB05D784-DB3B-4413-9BBD-1595286304E3}" type="parTrans" cxnId="{CC504B67-EFD6-4E27-90A0-D0B23D1EC591}">
      <dgm:prSet/>
      <dgm:spPr/>
      <dgm:t>
        <a:bodyPr/>
        <a:lstStyle/>
        <a:p>
          <a:endParaRPr lang="sl-SI"/>
        </a:p>
      </dgm:t>
    </dgm:pt>
    <dgm:pt modelId="{0502028F-08D5-4F47-B277-0D609A2CEA65}" type="sibTrans" cxnId="{CC504B67-EFD6-4E27-90A0-D0B23D1EC591}">
      <dgm:prSet/>
      <dgm:spPr/>
      <dgm:t>
        <a:bodyPr/>
        <a:lstStyle/>
        <a:p>
          <a:endParaRPr lang="sl-SI"/>
        </a:p>
      </dgm:t>
    </dgm:pt>
    <dgm:pt modelId="{980327D4-6AF9-44B4-9CA0-C601E0A0375A}">
      <dgm:prSet custT="1"/>
      <dgm:spPr/>
      <dgm:t>
        <a:bodyPr/>
        <a:lstStyle/>
        <a:p>
          <a:pPr rtl="0"/>
          <a:r>
            <a:rPr lang="sl-SI" sz="1600" b="1" dirty="0" smtClean="0"/>
            <a:t>3. Povečan nadzor.</a:t>
          </a:r>
          <a:endParaRPr lang="sl-SI" sz="1600" b="1" dirty="0"/>
        </a:p>
      </dgm:t>
    </dgm:pt>
    <dgm:pt modelId="{4E4C2E59-26D1-43BA-8FAD-5BEB37804F99}" type="parTrans" cxnId="{2979FCA4-21D0-48C2-ABA0-940EB6D6112D}">
      <dgm:prSet/>
      <dgm:spPr/>
      <dgm:t>
        <a:bodyPr/>
        <a:lstStyle/>
        <a:p>
          <a:endParaRPr lang="sl-SI"/>
        </a:p>
      </dgm:t>
    </dgm:pt>
    <dgm:pt modelId="{23BB20A5-5517-4166-82AB-75F2F3166A54}" type="sibTrans" cxnId="{2979FCA4-21D0-48C2-ABA0-940EB6D6112D}">
      <dgm:prSet/>
      <dgm:spPr/>
      <dgm:t>
        <a:bodyPr/>
        <a:lstStyle/>
        <a:p>
          <a:endParaRPr lang="sl-SI"/>
        </a:p>
      </dgm:t>
    </dgm:pt>
    <dgm:pt modelId="{3544B5A8-EBC9-4A6D-BD70-509D321FBC60}">
      <dgm:prSet/>
      <dgm:spPr/>
      <dgm:t>
        <a:bodyPr/>
        <a:lstStyle/>
        <a:p>
          <a:endParaRPr lang="sl-SI"/>
        </a:p>
      </dgm:t>
    </dgm:pt>
    <dgm:pt modelId="{7D7B0453-13F5-4A06-B4D7-E32A7A72C719}" type="parTrans" cxnId="{F8C4ED1E-2BEA-4443-BDE7-C0F2E0861FE6}">
      <dgm:prSet/>
      <dgm:spPr/>
      <dgm:t>
        <a:bodyPr/>
        <a:lstStyle/>
        <a:p>
          <a:endParaRPr lang="sl-SI"/>
        </a:p>
      </dgm:t>
    </dgm:pt>
    <dgm:pt modelId="{C7D422C1-A4E7-4B21-A729-30D1F72B35CB}" type="sibTrans" cxnId="{F8C4ED1E-2BEA-4443-BDE7-C0F2E0861FE6}">
      <dgm:prSet/>
      <dgm:spPr/>
      <dgm:t>
        <a:bodyPr/>
        <a:lstStyle/>
        <a:p>
          <a:endParaRPr lang="sl-SI"/>
        </a:p>
      </dgm:t>
    </dgm:pt>
    <dgm:pt modelId="{01A46239-F0D9-4A95-9F55-D64CE4781948}">
      <dgm:prSet/>
      <dgm:spPr/>
      <dgm:t>
        <a:bodyPr/>
        <a:lstStyle/>
        <a:p>
          <a:endParaRPr lang="sl-SI"/>
        </a:p>
      </dgm:t>
    </dgm:pt>
    <dgm:pt modelId="{E8E514D5-5359-404F-943C-A60C5F31EE7E}" type="parTrans" cxnId="{6524C0EA-74C9-4EDB-A72B-492CBA357C25}">
      <dgm:prSet/>
      <dgm:spPr/>
      <dgm:t>
        <a:bodyPr/>
        <a:lstStyle/>
        <a:p>
          <a:endParaRPr lang="sl-SI"/>
        </a:p>
      </dgm:t>
    </dgm:pt>
    <dgm:pt modelId="{C08F2365-724C-4D44-92FD-4AB2362EA5C0}" type="sibTrans" cxnId="{6524C0EA-74C9-4EDB-A72B-492CBA357C25}">
      <dgm:prSet/>
      <dgm:spPr/>
      <dgm:t>
        <a:bodyPr/>
        <a:lstStyle/>
        <a:p>
          <a:endParaRPr lang="sl-SI"/>
        </a:p>
      </dgm:t>
    </dgm:pt>
    <dgm:pt modelId="{2A11E560-85EA-4250-A94F-E3F3591C3A95}">
      <dgm:prSet/>
      <dgm:spPr/>
      <dgm:t>
        <a:bodyPr/>
        <a:lstStyle/>
        <a:p>
          <a:endParaRPr lang="sl-SI"/>
        </a:p>
      </dgm:t>
    </dgm:pt>
    <dgm:pt modelId="{14599D43-E66D-4FE3-9BC9-71E57F6A3E8B}" type="parTrans" cxnId="{E4FD4A44-8085-4C47-8869-92C871127967}">
      <dgm:prSet/>
      <dgm:spPr/>
      <dgm:t>
        <a:bodyPr/>
        <a:lstStyle/>
        <a:p>
          <a:endParaRPr lang="sl-SI"/>
        </a:p>
      </dgm:t>
    </dgm:pt>
    <dgm:pt modelId="{A283537C-51E1-40FB-8974-C224D8FE18F6}" type="sibTrans" cxnId="{E4FD4A44-8085-4C47-8869-92C871127967}">
      <dgm:prSet/>
      <dgm:spPr/>
      <dgm:t>
        <a:bodyPr/>
        <a:lstStyle/>
        <a:p>
          <a:endParaRPr lang="sl-SI"/>
        </a:p>
      </dgm:t>
    </dgm:pt>
    <dgm:pt modelId="{D4EE2F11-2B85-44F7-A3A2-25D3779ED90C}">
      <dgm:prSet/>
      <dgm:spPr/>
      <dgm:t>
        <a:bodyPr/>
        <a:lstStyle/>
        <a:p>
          <a:endParaRPr lang="sl-SI"/>
        </a:p>
      </dgm:t>
    </dgm:pt>
    <dgm:pt modelId="{82E7C5C0-ED0D-48F4-804A-4F6568818DE4}" type="parTrans" cxnId="{1594BF8A-8828-44B9-AA78-913863A9B872}">
      <dgm:prSet/>
      <dgm:spPr/>
      <dgm:t>
        <a:bodyPr/>
        <a:lstStyle/>
        <a:p>
          <a:endParaRPr lang="sl-SI"/>
        </a:p>
      </dgm:t>
    </dgm:pt>
    <dgm:pt modelId="{5E886E0A-F7C0-476A-A6C8-0B906BE084E1}" type="sibTrans" cxnId="{1594BF8A-8828-44B9-AA78-913863A9B872}">
      <dgm:prSet/>
      <dgm:spPr/>
      <dgm:t>
        <a:bodyPr/>
        <a:lstStyle/>
        <a:p>
          <a:endParaRPr lang="sl-SI"/>
        </a:p>
      </dgm:t>
    </dgm:pt>
    <dgm:pt modelId="{CFB0E913-237B-406B-B6A9-6F4E90976816}">
      <dgm:prSet/>
      <dgm:spPr/>
      <dgm:t>
        <a:bodyPr/>
        <a:lstStyle/>
        <a:p>
          <a:endParaRPr lang="sl-SI"/>
        </a:p>
      </dgm:t>
    </dgm:pt>
    <dgm:pt modelId="{C5A7D965-0145-4DE4-8B24-010A3F1F98C2}" type="parTrans" cxnId="{CD9F6137-471B-4842-910D-DA7DC0C483CF}">
      <dgm:prSet/>
      <dgm:spPr/>
      <dgm:t>
        <a:bodyPr/>
        <a:lstStyle/>
        <a:p>
          <a:endParaRPr lang="sl-SI"/>
        </a:p>
      </dgm:t>
    </dgm:pt>
    <dgm:pt modelId="{694446D6-5A12-4B9E-AB87-4B24429F69FB}" type="sibTrans" cxnId="{CD9F6137-471B-4842-910D-DA7DC0C483CF}">
      <dgm:prSet/>
      <dgm:spPr/>
      <dgm:t>
        <a:bodyPr/>
        <a:lstStyle/>
        <a:p>
          <a:endParaRPr lang="sl-SI"/>
        </a:p>
      </dgm:t>
    </dgm:pt>
    <dgm:pt modelId="{66B25B07-992D-402D-A0C8-0AED6FD1DD27}">
      <dgm:prSet/>
      <dgm:spPr/>
      <dgm:t>
        <a:bodyPr/>
        <a:lstStyle/>
        <a:p>
          <a:endParaRPr lang="sl-SI"/>
        </a:p>
      </dgm:t>
    </dgm:pt>
    <dgm:pt modelId="{3BE67AC8-582A-4938-B61F-D64C5EFF3735}" type="parTrans" cxnId="{5D200206-614D-4FE6-B5A3-1C3C217442BC}">
      <dgm:prSet/>
      <dgm:spPr/>
      <dgm:t>
        <a:bodyPr/>
        <a:lstStyle/>
        <a:p>
          <a:endParaRPr lang="sl-SI"/>
        </a:p>
      </dgm:t>
    </dgm:pt>
    <dgm:pt modelId="{19C03FC9-24F0-4E93-B585-5B183237B1CA}" type="sibTrans" cxnId="{5D200206-614D-4FE6-B5A3-1C3C217442BC}">
      <dgm:prSet/>
      <dgm:spPr/>
      <dgm:t>
        <a:bodyPr/>
        <a:lstStyle/>
        <a:p>
          <a:endParaRPr lang="sl-SI"/>
        </a:p>
      </dgm:t>
    </dgm:pt>
    <dgm:pt modelId="{B2F4F845-9664-43A2-9D49-04101130C8A9}">
      <dgm:prSet/>
      <dgm:spPr/>
      <dgm:t>
        <a:bodyPr/>
        <a:lstStyle/>
        <a:p>
          <a:endParaRPr lang="sl-SI"/>
        </a:p>
      </dgm:t>
    </dgm:pt>
    <dgm:pt modelId="{2116365F-A36D-4D84-A2C1-875F845BEE11}" type="parTrans" cxnId="{F6DDD22B-1D4D-4052-81EF-982608280166}">
      <dgm:prSet/>
      <dgm:spPr/>
      <dgm:t>
        <a:bodyPr/>
        <a:lstStyle/>
        <a:p>
          <a:endParaRPr lang="sl-SI"/>
        </a:p>
      </dgm:t>
    </dgm:pt>
    <dgm:pt modelId="{C859A397-33D5-4E3D-B2A7-7A8D48B5CBA1}" type="sibTrans" cxnId="{F6DDD22B-1D4D-4052-81EF-982608280166}">
      <dgm:prSet/>
      <dgm:spPr/>
      <dgm:t>
        <a:bodyPr/>
        <a:lstStyle/>
        <a:p>
          <a:endParaRPr lang="sl-SI"/>
        </a:p>
      </dgm:t>
    </dgm:pt>
    <dgm:pt modelId="{4045C3FC-5601-4BDE-ACDC-C26B5C57F6FE}">
      <dgm:prSet/>
      <dgm:spPr/>
      <dgm:t>
        <a:bodyPr/>
        <a:lstStyle/>
        <a:p>
          <a:endParaRPr lang="sl-SI"/>
        </a:p>
      </dgm:t>
    </dgm:pt>
    <dgm:pt modelId="{81AE701C-3496-4115-B9AF-836A3A2CDE60}" type="parTrans" cxnId="{FB707C0E-A9CE-42D3-9908-517D717A3D99}">
      <dgm:prSet/>
      <dgm:spPr/>
      <dgm:t>
        <a:bodyPr/>
        <a:lstStyle/>
        <a:p>
          <a:endParaRPr lang="sl-SI"/>
        </a:p>
      </dgm:t>
    </dgm:pt>
    <dgm:pt modelId="{DC8110F2-EACC-433E-9A6E-CAB84188AE48}" type="sibTrans" cxnId="{FB707C0E-A9CE-42D3-9908-517D717A3D99}">
      <dgm:prSet/>
      <dgm:spPr/>
      <dgm:t>
        <a:bodyPr/>
        <a:lstStyle/>
        <a:p>
          <a:endParaRPr lang="sl-SI"/>
        </a:p>
      </dgm:t>
    </dgm:pt>
    <dgm:pt modelId="{061CA285-4CF5-4806-A5CA-C9D934D70AAB}">
      <dgm:prSet/>
      <dgm:spPr/>
      <dgm:t>
        <a:bodyPr/>
        <a:lstStyle/>
        <a:p>
          <a:endParaRPr lang="sl-SI"/>
        </a:p>
      </dgm:t>
    </dgm:pt>
    <dgm:pt modelId="{2CE5A907-BC7E-4B5F-9CA4-D7CBDC3645A6}" type="parTrans" cxnId="{E9BF7CDC-0FED-4706-974E-4A03DB0C4218}">
      <dgm:prSet/>
      <dgm:spPr/>
      <dgm:t>
        <a:bodyPr/>
        <a:lstStyle/>
        <a:p>
          <a:endParaRPr lang="sl-SI"/>
        </a:p>
      </dgm:t>
    </dgm:pt>
    <dgm:pt modelId="{557A1D1F-AE2B-4161-B3DA-351D1B14ACEA}" type="sibTrans" cxnId="{E9BF7CDC-0FED-4706-974E-4A03DB0C4218}">
      <dgm:prSet/>
      <dgm:spPr/>
      <dgm:t>
        <a:bodyPr/>
        <a:lstStyle/>
        <a:p>
          <a:endParaRPr lang="sl-SI"/>
        </a:p>
      </dgm:t>
    </dgm:pt>
    <dgm:pt modelId="{4D38A59E-8B92-4DF4-BFD0-F1525A9471CE}" type="pres">
      <dgm:prSet presAssocID="{FFD352D6-AAAC-4103-9CE1-44AD798D51D7}" presName="matrix" presStyleCnt="0">
        <dgm:presLayoutVars>
          <dgm:chMax val="1"/>
          <dgm:dir/>
          <dgm:resizeHandles val="exact"/>
        </dgm:presLayoutVars>
      </dgm:prSet>
      <dgm:spPr/>
      <dgm:t>
        <a:bodyPr/>
        <a:lstStyle/>
        <a:p>
          <a:endParaRPr lang="sl-SI"/>
        </a:p>
      </dgm:t>
    </dgm:pt>
    <dgm:pt modelId="{175C8695-95A0-40D7-8B95-D9F4C789639C}" type="pres">
      <dgm:prSet presAssocID="{FFD352D6-AAAC-4103-9CE1-44AD798D51D7}" presName="diamond" presStyleLbl="bgShp" presStyleIdx="0" presStyleCnt="1"/>
      <dgm:spPr/>
    </dgm:pt>
    <dgm:pt modelId="{0F2AB89A-32FF-4030-BA84-C8939345CE45}" type="pres">
      <dgm:prSet presAssocID="{FFD352D6-AAAC-4103-9CE1-44AD798D51D7}" presName="quad1" presStyleLbl="node1" presStyleIdx="0" presStyleCnt="4">
        <dgm:presLayoutVars>
          <dgm:chMax val="0"/>
          <dgm:chPref val="0"/>
          <dgm:bulletEnabled val="1"/>
        </dgm:presLayoutVars>
      </dgm:prSet>
      <dgm:spPr/>
      <dgm:t>
        <a:bodyPr/>
        <a:lstStyle/>
        <a:p>
          <a:endParaRPr lang="sl-SI"/>
        </a:p>
      </dgm:t>
    </dgm:pt>
    <dgm:pt modelId="{6160E32B-43F2-4AB1-A6E3-DA3EA80E05B4}" type="pres">
      <dgm:prSet presAssocID="{FFD352D6-AAAC-4103-9CE1-44AD798D51D7}" presName="quad2" presStyleLbl="node1" presStyleIdx="1" presStyleCnt="4">
        <dgm:presLayoutVars>
          <dgm:chMax val="0"/>
          <dgm:chPref val="0"/>
          <dgm:bulletEnabled val="1"/>
        </dgm:presLayoutVars>
      </dgm:prSet>
      <dgm:spPr/>
      <dgm:t>
        <a:bodyPr/>
        <a:lstStyle/>
        <a:p>
          <a:endParaRPr lang="sl-SI"/>
        </a:p>
      </dgm:t>
    </dgm:pt>
    <dgm:pt modelId="{FBB5313C-59F0-44D2-BD1F-8FA7C119CBBE}" type="pres">
      <dgm:prSet presAssocID="{FFD352D6-AAAC-4103-9CE1-44AD798D51D7}" presName="quad3" presStyleLbl="node1" presStyleIdx="2" presStyleCnt="4" custLinFactX="8557" custLinFactNeighborX="100000" custLinFactNeighborY="2349">
        <dgm:presLayoutVars>
          <dgm:chMax val="0"/>
          <dgm:chPref val="0"/>
          <dgm:bulletEnabled val="1"/>
        </dgm:presLayoutVars>
      </dgm:prSet>
      <dgm:spPr/>
      <dgm:t>
        <a:bodyPr/>
        <a:lstStyle/>
        <a:p>
          <a:endParaRPr lang="sl-SI"/>
        </a:p>
      </dgm:t>
    </dgm:pt>
    <dgm:pt modelId="{8EF97666-351C-4959-AB0E-A57D001A9324}" type="pres">
      <dgm:prSet presAssocID="{FFD352D6-AAAC-4103-9CE1-44AD798D51D7}" presName="quad4" presStyleLbl="node1" presStyleIdx="3" presStyleCnt="4" custLinFactX="-7168" custLinFactNeighborX="-100000" custLinFactNeighborY="3873">
        <dgm:presLayoutVars>
          <dgm:chMax val="0"/>
          <dgm:chPref val="0"/>
          <dgm:bulletEnabled val="1"/>
        </dgm:presLayoutVars>
      </dgm:prSet>
      <dgm:spPr/>
      <dgm:t>
        <a:bodyPr/>
        <a:lstStyle/>
        <a:p>
          <a:endParaRPr lang="sl-SI"/>
        </a:p>
      </dgm:t>
    </dgm:pt>
  </dgm:ptLst>
  <dgm:cxnLst>
    <dgm:cxn modelId="{F6DDD22B-1D4D-4052-81EF-982608280166}" srcId="{2A11E560-85EA-4250-A94F-E3F3591C3A95}" destId="{B2F4F845-9664-43A2-9D49-04101130C8A9}" srcOrd="3" destOrd="0" parTransId="{2116365F-A36D-4D84-A2C1-875F845BEE11}" sibTransId="{C859A397-33D5-4E3D-B2A7-7A8D48B5CBA1}"/>
    <dgm:cxn modelId="{6524C0EA-74C9-4EDB-A72B-492CBA357C25}" srcId="{FFD352D6-AAAC-4103-9CE1-44AD798D51D7}" destId="{01A46239-F0D9-4A95-9F55-D64CE4781948}" srcOrd="5" destOrd="0" parTransId="{E8E514D5-5359-404F-943C-A60C5F31EE7E}" sibTransId="{C08F2365-724C-4D44-92FD-4AB2362EA5C0}"/>
    <dgm:cxn modelId="{7B855E58-4D70-4E50-BD63-454005289A81}" srcId="{FFD352D6-AAAC-4103-9CE1-44AD798D51D7}" destId="{2A1D6D1C-8B71-48E3-8378-ACF717F91FE5}" srcOrd="1" destOrd="0" parTransId="{3D95F9C9-54F6-4914-AD6F-9CDD9E615558}" sibTransId="{4B4840E3-7958-414E-B155-6A2CF2AAC8BE}"/>
    <dgm:cxn modelId="{1594BF8A-8828-44B9-AA78-913863A9B872}" srcId="{2A11E560-85EA-4250-A94F-E3F3591C3A95}" destId="{D4EE2F11-2B85-44F7-A3A2-25D3779ED90C}" srcOrd="0" destOrd="0" parTransId="{82E7C5C0-ED0D-48F4-804A-4F6568818DE4}" sibTransId="{5E886E0A-F7C0-476A-A6C8-0B906BE084E1}"/>
    <dgm:cxn modelId="{E4FD4A44-8085-4C47-8869-92C871127967}" srcId="{FFD352D6-AAAC-4103-9CE1-44AD798D51D7}" destId="{2A11E560-85EA-4250-A94F-E3F3591C3A95}" srcOrd="6" destOrd="0" parTransId="{14599D43-E66D-4FE3-9BC9-71E57F6A3E8B}" sibTransId="{A283537C-51E1-40FB-8974-C224D8FE18F6}"/>
    <dgm:cxn modelId="{FB707C0E-A9CE-42D3-9908-517D717A3D99}" srcId="{2A11E560-85EA-4250-A94F-E3F3591C3A95}" destId="{4045C3FC-5601-4BDE-ACDC-C26B5C57F6FE}" srcOrd="4" destOrd="0" parTransId="{81AE701C-3496-4115-B9AF-836A3A2CDE60}" sibTransId="{DC8110F2-EACC-433E-9A6E-CAB84188AE48}"/>
    <dgm:cxn modelId="{60F4B6FF-7DBE-4075-8B19-BC5D94D066D6}" type="presOf" srcId="{980327D4-6AF9-44B4-9CA0-C601E0A0375A}" destId="{8EF97666-351C-4959-AB0E-A57D001A9324}" srcOrd="0" destOrd="0" presId="urn:microsoft.com/office/officeart/2005/8/layout/matrix3"/>
    <dgm:cxn modelId="{AEBA9C48-6B15-4911-888A-A566751BD7D8}" type="presOf" srcId="{2A1D6D1C-8B71-48E3-8378-ACF717F91FE5}" destId="{6160E32B-43F2-4AB1-A6E3-DA3EA80E05B4}" srcOrd="0" destOrd="0" presId="urn:microsoft.com/office/officeart/2005/8/layout/matrix3"/>
    <dgm:cxn modelId="{CC504B67-EFD6-4E27-90A0-D0B23D1EC591}" srcId="{FFD352D6-AAAC-4103-9CE1-44AD798D51D7}" destId="{7A52DC97-A917-4F0B-968D-7EDC7ED9129A}" srcOrd="2" destOrd="0" parTransId="{BB05D784-DB3B-4413-9BBD-1595286304E3}" sibTransId="{0502028F-08D5-4F47-B277-0D609A2CEA65}"/>
    <dgm:cxn modelId="{CD9F6137-471B-4842-910D-DA7DC0C483CF}" srcId="{2A11E560-85EA-4250-A94F-E3F3591C3A95}" destId="{CFB0E913-237B-406B-B6A9-6F4E90976816}" srcOrd="1" destOrd="0" parTransId="{C5A7D965-0145-4DE4-8B24-010A3F1F98C2}" sibTransId="{694446D6-5A12-4B9E-AB87-4B24429F69FB}"/>
    <dgm:cxn modelId="{CFFD4A84-ADA1-4A6C-B4B9-102FE1BBEC86}" type="presOf" srcId="{7A52DC97-A917-4F0B-968D-7EDC7ED9129A}" destId="{FBB5313C-59F0-44D2-BD1F-8FA7C119CBBE}" srcOrd="0" destOrd="0" presId="urn:microsoft.com/office/officeart/2005/8/layout/matrix3"/>
    <dgm:cxn modelId="{5D200206-614D-4FE6-B5A3-1C3C217442BC}" srcId="{2A11E560-85EA-4250-A94F-E3F3591C3A95}" destId="{66B25B07-992D-402D-A0C8-0AED6FD1DD27}" srcOrd="2" destOrd="0" parTransId="{3BE67AC8-582A-4938-B61F-D64C5EFF3735}" sibTransId="{19C03FC9-24F0-4E93-B585-5B183237B1CA}"/>
    <dgm:cxn modelId="{2979FCA4-21D0-48C2-ABA0-940EB6D6112D}" srcId="{FFD352D6-AAAC-4103-9CE1-44AD798D51D7}" destId="{980327D4-6AF9-44B4-9CA0-C601E0A0375A}" srcOrd="3" destOrd="0" parTransId="{4E4C2E59-26D1-43BA-8FAD-5BEB37804F99}" sibTransId="{23BB20A5-5517-4166-82AB-75F2F3166A54}"/>
    <dgm:cxn modelId="{F8C4ED1E-2BEA-4443-BDE7-C0F2E0861FE6}" srcId="{FFD352D6-AAAC-4103-9CE1-44AD798D51D7}" destId="{3544B5A8-EBC9-4A6D-BD70-509D321FBC60}" srcOrd="4" destOrd="0" parTransId="{7D7B0453-13F5-4A06-B4D7-E32A7A72C719}" sibTransId="{C7D422C1-A4E7-4B21-A729-30D1F72B35CB}"/>
    <dgm:cxn modelId="{E9BF7CDC-0FED-4706-974E-4A03DB0C4218}" srcId="{FFD352D6-AAAC-4103-9CE1-44AD798D51D7}" destId="{061CA285-4CF5-4806-A5CA-C9D934D70AAB}" srcOrd="7" destOrd="0" parTransId="{2CE5A907-BC7E-4B5F-9CA4-D7CBDC3645A6}" sibTransId="{557A1D1F-AE2B-4161-B3DA-351D1B14ACEA}"/>
    <dgm:cxn modelId="{E882DA2C-8129-46A4-A609-47B6D06596BB}" srcId="{FFD352D6-AAAC-4103-9CE1-44AD798D51D7}" destId="{0583866A-52E3-43B2-BA3D-35B3643FA55E}" srcOrd="0" destOrd="0" parTransId="{2D295A79-32DB-4EF6-A0FA-C95ABA7A8602}" sibTransId="{42C5D435-3FE2-4A28-832F-E16723BD63FD}"/>
    <dgm:cxn modelId="{053BC568-DAC3-4947-8D88-57F50D26A768}" type="presOf" srcId="{0583866A-52E3-43B2-BA3D-35B3643FA55E}" destId="{0F2AB89A-32FF-4030-BA84-C8939345CE45}" srcOrd="0" destOrd="0" presId="urn:microsoft.com/office/officeart/2005/8/layout/matrix3"/>
    <dgm:cxn modelId="{B701B50C-8D60-47D4-B2D0-AE7D9CD55A41}" type="presOf" srcId="{FFD352D6-AAAC-4103-9CE1-44AD798D51D7}" destId="{4D38A59E-8B92-4DF4-BFD0-F1525A9471CE}" srcOrd="0" destOrd="0" presId="urn:microsoft.com/office/officeart/2005/8/layout/matrix3"/>
    <dgm:cxn modelId="{E8EE9ACF-982D-4185-815A-B2971BEF85BD}" type="presParOf" srcId="{4D38A59E-8B92-4DF4-BFD0-F1525A9471CE}" destId="{175C8695-95A0-40D7-8B95-D9F4C789639C}" srcOrd="0" destOrd="0" presId="urn:microsoft.com/office/officeart/2005/8/layout/matrix3"/>
    <dgm:cxn modelId="{49C4E317-E80F-4E17-89C8-508C5BD479D0}" type="presParOf" srcId="{4D38A59E-8B92-4DF4-BFD0-F1525A9471CE}" destId="{0F2AB89A-32FF-4030-BA84-C8939345CE45}" srcOrd="1" destOrd="0" presId="urn:microsoft.com/office/officeart/2005/8/layout/matrix3"/>
    <dgm:cxn modelId="{36258195-C847-4698-A27A-4F0099BD010F}" type="presParOf" srcId="{4D38A59E-8B92-4DF4-BFD0-F1525A9471CE}" destId="{6160E32B-43F2-4AB1-A6E3-DA3EA80E05B4}" srcOrd="2" destOrd="0" presId="urn:microsoft.com/office/officeart/2005/8/layout/matrix3"/>
    <dgm:cxn modelId="{FEF609D0-24CD-44FC-96AE-F6E676D18528}" type="presParOf" srcId="{4D38A59E-8B92-4DF4-BFD0-F1525A9471CE}" destId="{FBB5313C-59F0-44D2-BD1F-8FA7C119CBBE}" srcOrd="3" destOrd="0" presId="urn:microsoft.com/office/officeart/2005/8/layout/matrix3"/>
    <dgm:cxn modelId="{B46A00A9-64D2-4164-9377-B570FB82B056}" type="presParOf" srcId="{4D38A59E-8B92-4DF4-BFD0-F1525A9471CE}" destId="{8EF97666-351C-4959-AB0E-A57D001A932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352D6-AAAC-4103-9CE1-44AD798D51D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0583866A-52E3-43B2-BA3D-35B3643FA55E}">
      <dgm:prSet custT="1"/>
      <dgm:spPr/>
      <dgm:t>
        <a:bodyPr/>
        <a:lstStyle/>
        <a:p>
          <a:pPr rtl="0"/>
          <a:r>
            <a:rPr lang="sl-SI" sz="1600" b="1" dirty="0" smtClean="0"/>
            <a:t>5. Prepovedi z </a:t>
          </a:r>
        </a:p>
        <a:p>
          <a:pPr rtl="0"/>
          <a:r>
            <a:rPr lang="sl-SI" sz="1600" b="1" dirty="0" smtClean="0"/>
            <a:t>obvestilom staršev. </a:t>
          </a:r>
          <a:r>
            <a:rPr lang="sl-SI" sz="3600" dirty="0" smtClean="0"/>
            <a:t> </a:t>
          </a:r>
          <a:endParaRPr lang="sl-SI" sz="3600" dirty="0"/>
        </a:p>
      </dgm:t>
    </dgm:pt>
    <dgm:pt modelId="{2D295A79-32DB-4EF6-A0FA-C95ABA7A8602}" type="parTrans" cxnId="{E882DA2C-8129-46A4-A609-47B6D06596BB}">
      <dgm:prSet/>
      <dgm:spPr/>
      <dgm:t>
        <a:bodyPr/>
        <a:lstStyle/>
        <a:p>
          <a:endParaRPr lang="sl-SI"/>
        </a:p>
      </dgm:t>
    </dgm:pt>
    <dgm:pt modelId="{42C5D435-3FE2-4A28-832F-E16723BD63FD}" type="sibTrans" cxnId="{E882DA2C-8129-46A4-A609-47B6D06596BB}">
      <dgm:prSet/>
      <dgm:spPr/>
      <dgm:t>
        <a:bodyPr/>
        <a:lstStyle/>
        <a:p>
          <a:endParaRPr lang="sl-SI"/>
        </a:p>
      </dgm:t>
    </dgm:pt>
    <dgm:pt modelId="{2A1D6D1C-8B71-48E3-8378-ACF717F91FE5}">
      <dgm:prSet custT="1"/>
      <dgm:spPr/>
      <dgm:t>
        <a:bodyPr/>
        <a:lstStyle/>
        <a:p>
          <a:pPr rtl="0"/>
          <a:r>
            <a:rPr lang="sl-SI" sz="1600" b="1" dirty="0" smtClean="0"/>
            <a:t>6. Začasen umik učenca od pouka</a:t>
          </a:r>
          <a:r>
            <a:rPr lang="sl-SI" sz="1400" b="1" dirty="0" smtClean="0"/>
            <a:t>. </a:t>
          </a:r>
        </a:p>
        <a:p>
          <a:pPr rtl="0"/>
          <a:r>
            <a:rPr lang="sl-SI" sz="1200" dirty="0" smtClean="0"/>
            <a:t>V primeru neprimernega vedenja učenca ali ponavljajočega neprimernega vedenja, je učenec umaknjen od pouka ali v drug oddelek lahko za krajši čas (1 šolska ura) ali daljše obdobje (1 mesec):</a:t>
          </a:r>
        </a:p>
        <a:p>
          <a:r>
            <a:rPr lang="sl-SI" sz="1200" dirty="0" smtClean="0"/>
            <a:t>V primeru ponavljajočega neprimernega vedenja se učenca za določeno obdobje lahko odstrani od pouka. Učitelj, pri katerem je učenec odstranjen, obvesti starše o vzgojnem postopku in razlog utemelji.</a:t>
          </a:r>
        </a:p>
        <a:p>
          <a:r>
            <a:rPr lang="sl-SI" sz="1200" dirty="0" smtClean="0"/>
            <a:t>V primeru, da navedeni postopki niso uspešni, motečega učenca prevzamejo starši. Šola skupaj s starši in po potrebi z ustreznimi institucijami poišče druge, ustreznejše oblike dela z otrokom.</a:t>
          </a:r>
          <a:endParaRPr lang="sl-SI" sz="1200" dirty="0"/>
        </a:p>
      </dgm:t>
    </dgm:pt>
    <dgm:pt modelId="{3D95F9C9-54F6-4914-AD6F-9CDD9E615558}" type="parTrans" cxnId="{7B855E58-4D70-4E50-BD63-454005289A81}">
      <dgm:prSet/>
      <dgm:spPr/>
      <dgm:t>
        <a:bodyPr/>
        <a:lstStyle/>
        <a:p>
          <a:endParaRPr lang="sl-SI"/>
        </a:p>
      </dgm:t>
    </dgm:pt>
    <dgm:pt modelId="{4B4840E3-7958-414E-B155-6A2CF2AAC8BE}" type="sibTrans" cxnId="{7B855E58-4D70-4E50-BD63-454005289A81}">
      <dgm:prSet/>
      <dgm:spPr/>
      <dgm:t>
        <a:bodyPr/>
        <a:lstStyle/>
        <a:p>
          <a:endParaRPr lang="sl-SI"/>
        </a:p>
      </dgm:t>
    </dgm:pt>
    <dgm:pt modelId="{360539A9-252B-458B-827D-C3C92623F24F}">
      <dgm:prSet/>
      <dgm:spPr/>
      <dgm:t>
        <a:bodyPr/>
        <a:lstStyle/>
        <a:p>
          <a:endParaRPr lang="sl-SI"/>
        </a:p>
      </dgm:t>
    </dgm:pt>
    <dgm:pt modelId="{EED1980A-15BE-44CB-894E-B9ADF82F60D1}" type="parTrans" cxnId="{539BA837-CAE9-4C0C-B196-292095C1049E}">
      <dgm:prSet/>
      <dgm:spPr/>
      <dgm:t>
        <a:bodyPr/>
        <a:lstStyle/>
        <a:p>
          <a:endParaRPr lang="sl-SI"/>
        </a:p>
      </dgm:t>
    </dgm:pt>
    <dgm:pt modelId="{E1E37F14-CEF4-4F70-903E-F09232898E5B}" type="sibTrans" cxnId="{539BA837-CAE9-4C0C-B196-292095C1049E}">
      <dgm:prSet/>
      <dgm:spPr/>
      <dgm:t>
        <a:bodyPr/>
        <a:lstStyle/>
        <a:p>
          <a:endParaRPr lang="sl-SI"/>
        </a:p>
      </dgm:t>
    </dgm:pt>
    <dgm:pt modelId="{2A278961-18B6-41AF-9AD4-871D1AAF458E}">
      <dgm:prSet custT="1"/>
      <dgm:spPr/>
      <dgm:t>
        <a:bodyPr/>
        <a:lstStyle/>
        <a:p>
          <a:endParaRPr lang="sl-SI" sz="1600" b="1" dirty="0" smtClean="0"/>
        </a:p>
        <a:p>
          <a:endParaRPr lang="sl-SI" sz="1600" b="1" dirty="0" smtClean="0"/>
        </a:p>
        <a:p>
          <a:r>
            <a:rPr lang="sl-SI" sz="1600" b="1" dirty="0" smtClean="0"/>
            <a:t>Vzgojni opomini</a:t>
          </a:r>
        </a:p>
        <a:p>
          <a:endParaRPr lang="sl-SI" sz="1000" b="1" dirty="0" smtClean="0"/>
        </a:p>
        <a:p>
          <a:r>
            <a:rPr lang="sl-SI" sz="1200" dirty="0" smtClean="0"/>
            <a:t>Vzgojni opomini so posledica hujših ali ponavljajočih kršitev in jih določa </a:t>
          </a:r>
          <a:r>
            <a:rPr lang="sl-SI" sz="1200" dirty="0" err="1" smtClean="0"/>
            <a:t>ZoSn</a:t>
          </a:r>
          <a:r>
            <a:rPr lang="sl-SI" sz="1200" dirty="0" smtClean="0"/>
            <a:t> (Uradni list RS, št. 81/06 – uradno prečiščeno besedilo, 102/07-člen 60 f, 107/10, 87/11, 40/12 – ZUJF in 63/13). V skladu z zgoraj navedenim pravilnikom tim ob izreku vzgojnega opomina učencu izdela individualiziran vzgojni načrt.</a:t>
          </a:r>
        </a:p>
        <a:p>
          <a:endParaRPr lang="sl-SI" sz="1200" dirty="0" smtClean="0"/>
        </a:p>
        <a:p>
          <a:r>
            <a:rPr lang="sl-SI" sz="1200" b="1" dirty="0" smtClean="0"/>
            <a:t>V primeru, da je vzgojni opomin izrečen učencu, ki ima status perspektivnega in vrhunskega umetnika ali športnika, se mu status v času trajanja individualiziranega vzgojnega načrta začasno ukine.</a:t>
          </a:r>
        </a:p>
        <a:p>
          <a:endParaRPr lang="sl-SI" sz="1200" dirty="0" smtClean="0"/>
        </a:p>
        <a:p>
          <a:endParaRPr lang="sl-SI" sz="1200" dirty="0"/>
        </a:p>
      </dgm:t>
    </dgm:pt>
    <dgm:pt modelId="{321EDA3C-19B4-4B4E-B96E-A2F3994D471A}" type="parTrans" cxnId="{D04F34C3-ABDE-49C0-A4DB-7719C346D53E}">
      <dgm:prSet/>
      <dgm:spPr/>
      <dgm:t>
        <a:bodyPr/>
        <a:lstStyle/>
        <a:p>
          <a:endParaRPr lang="sl-SI"/>
        </a:p>
      </dgm:t>
    </dgm:pt>
    <dgm:pt modelId="{8B4CE866-C560-4E80-9459-0292570E0AEA}" type="sibTrans" cxnId="{D04F34C3-ABDE-49C0-A4DB-7719C346D53E}">
      <dgm:prSet/>
      <dgm:spPr/>
      <dgm:t>
        <a:bodyPr/>
        <a:lstStyle/>
        <a:p>
          <a:endParaRPr lang="sl-SI"/>
        </a:p>
      </dgm:t>
    </dgm:pt>
    <dgm:pt modelId="{AC16DD65-028D-4850-ADBF-2BA2CF68D8B1}">
      <dgm:prSet/>
      <dgm:spPr/>
      <dgm:t>
        <a:bodyPr/>
        <a:lstStyle/>
        <a:p>
          <a:endParaRPr lang="sl-SI"/>
        </a:p>
      </dgm:t>
    </dgm:pt>
    <dgm:pt modelId="{03C7546E-C6D0-4E62-B48E-9C2F8FA77476}" type="parTrans" cxnId="{36C927BB-B3D3-41A1-94DA-FB2B199B4DDF}">
      <dgm:prSet/>
      <dgm:spPr/>
      <dgm:t>
        <a:bodyPr/>
        <a:lstStyle/>
        <a:p>
          <a:endParaRPr lang="sl-SI"/>
        </a:p>
      </dgm:t>
    </dgm:pt>
    <dgm:pt modelId="{CEFD5FE5-0969-4CE3-8720-050E39A502D9}" type="sibTrans" cxnId="{36C927BB-B3D3-41A1-94DA-FB2B199B4DDF}">
      <dgm:prSet/>
      <dgm:spPr/>
      <dgm:t>
        <a:bodyPr/>
        <a:lstStyle/>
        <a:p>
          <a:endParaRPr lang="sl-SI"/>
        </a:p>
      </dgm:t>
    </dgm:pt>
    <dgm:pt modelId="{841907A9-B35C-4AA3-BB35-4D6F7F67BE24}">
      <dgm:prSet/>
      <dgm:spPr/>
      <dgm:t>
        <a:bodyPr/>
        <a:lstStyle/>
        <a:p>
          <a:endParaRPr lang="sl-SI"/>
        </a:p>
      </dgm:t>
    </dgm:pt>
    <dgm:pt modelId="{F853985B-C73E-4AE0-B03A-D9726B1AC5D6}" type="parTrans" cxnId="{DE689164-6876-4B50-8E38-8847F7E94F75}">
      <dgm:prSet/>
      <dgm:spPr/>
      <dgm:t>
        <a:bodyPr/>
        <a:lstStyle/>
        <a:p>
          <a:endParaRPr lang="sl-SI"/>
        </a:p>
      </dgm:t>
    </dgm:pt>
    <dgm:pt modelId="{7C98690E-00CA-429B-A67B-36DBB0952015}" type="sibTrans" cxnId="{DE689164-6876-4B50-8E38-8847F7E94F75}">
      <dgm:prSet/>
      <dgm:spPr/>
      <dgm:t>
        <a:bodyPr/>
        <a:lstStyle/>
        <a:p>
          <a:endParaRPr lang="sl-SI"/>
        </a:p>
      </dgm:t>
    </dgm:pt>
    <dgm:pt modelId="{6787E697-83A1-49EE-B10C-D25C3BF242F3}">
      <dgm:prSet/>
      <dgm:spPr/>
      <dgm:t>
        <a:bodyPr/>
        <a:lstStyle/>
        <a:p>
          <a:endParaRPr lang="sl-SI" dirty="0"/>
        </a:p>
      </dgm:t>
    </dgm:pt>
    <dgm:pt modelId="{EE2DC560-CA1C-45AB-A679-323CF0915AAD}" type="parTrans" cxnId="{07FF90EF-8A13-4B77-9A16-8D07F1846A7E}">
      <dgm:prSet/>
      <dgm:spPr/>
      <dgm:t>
        <a:bodyPr/>
        <a:lstStyle/>
        <a:p>
          <a:endParaRPr lang="sl-SI"/>
        </a:p>
      </dgm:t>
    </dgm:pt>
    <dgm:pt modelId="{AC61B39D-77E9-4E8D-8E7C-7DE0AF8E5BA1}" type="sibTrans" cxnId="{07FF90EF-8A13-4B77-9A16-8D07F1846A7E}">
      <dgm:prSet/>
      <dgm:spPr/>
      <dgm:t>
        <a:bodyPr/>
        <a:lstStyle/>
        <a:p>
          <a:endParaRPr lang="sl-SI"/>
        </a:p>
      </dgm:t>
    </dgm:pt>
    <dgm:pt modelId="{648A785C-0E39-4499-B32F-BF98D00583EC}">
      <dgm:prSet/>
      <dgm:spPr/>
      <dgm:t>
        <a:bodyPr/>
        <a:lstStyle/>
        <a:p>
          <a:endParaRPr lang="sl-SI"/>
        </a:p>
      </dgm:t>
    </dgm:pt>
    <dgm:pt modelId="{C3CA13EF-7EA9-4453-AF32-9C6665D25614}" type="parTrans" cxnId="{0B141A98-EC9A-4E18-A3C2-10BE6C21734E}">
      <dgm:prSet/>
      <dgm:spPr/>
      <dgm:t>
        <a:bodyPr/>
        <a:lstStyle/>
        <a:p>
          <a:endParaRPr lang="sl-SI"/>
        </a:p>
      </dgm:t>
    </dgm:pt>
    <dgm:pt modelId="{216EBA06-2FFA-474E-AB78-E431F56510CF}" type="sibTrans" cxnId="{0B141A98-EC9A-4E18-A3C2-10BE6C21734E}">
      <dgm:prSet/>
      <dgm:spPr/>
      <dgm:t>
        <a:bodyPr/>
        <a:lstStyle/>
        <a:p>
          <a:endParaRPr lang="sl-SI"/>
        </a:p>
      </dgm:t>
    </dgm:pt>
    <dgm:pt modelId="{EF904F75-6C27-47A3-8AE4-6F5FF8B2DB96}">
      <dgm:prSet/>
      <dgm:spPr/>
      <dgm:t>
        <a:bodyPr/>
        <a:lstStyle/>
        <a:p>
          <a:endParaRPr lang="sl-SI"/>
        </a:p>
      </dgm:t>
    </dgm:pt>
    <dgm:pt modelId="{FE6EAF7A-6BB3-4F61-984E-B682476F5B48}" type="parTrans" cxnId="{54950870-B1F8-4FF1-8A98-E06DF8501B7D}">
      <dgm:prSet/>
      <dgm:spPr/>
      <dgm:t>
        <a:bodyPr/>
        <a:lstStyle/>
        <a:p>
          <a:endParaRPr lang="sl-SI"/>
        </a:p>
      </dgm:t>
    </dgm:pt>
    <dgm:pt modelId="{CA553672-6CC9-48BF-BA97-2F1C6C9EA1B0}" type="sibTrans" cxnId="{54950870-B1F8-4FF1-8A98-E06DF8501B7D}">
      <dgm:prSet/>
      <dgm:spPr/>
      <dgm:t>
        <a:bodyPr/>
        <a:lstStyle/>
        <a:p>
          <a:endParaRPr lang="sl-SI"/>
        </a:p>
      </dgm:t>
    </dgm:pt>
    <dgm:pt modelId="{CB761F2C-D7B4-4899-8B6E-C184333863B8}">
      <dgm:prSet/>
      <dgm:spPr/>
      <dgm:t>
        <a:bodyPr/>
        <a:lstStyle/>
        <a:p>
          <a:endParaRPr lang="sl-SI"/>
        </a:p>
      </dgm:t>
    </dgm:pt>
    <dgm:pt modelId="{DF051EBB-73B0-46FC-AE22-1891AC7B950D}" type="parTrans" cxnId="{DE7D0AA7-909E-4430-8529-7F46A1439EF3}">
      <dgm:prSet/>
      <dgm:spPr/>
      <dgm:t>
        <a:bodyPr/>
        <a:lstStyle/>
        <a:p>
          <a:endParaRPr lang="sl-SI"/>
        </a:p>
      </dgm:t>
    </dgm:pt>
    <dgm:pt modelId="{2FAFBE9E-8079-4FBE-BDA8-632EBF55ECD7}" type="sibTrans" cxnId="{DE7D0AA7-909E-4430-8529-7F46A1439EF3}">
      <dgm:prSet/>
      <dgm:spPr/>
      <dgm:t>
        <a:bodyPr/>
        <a:lstStyle/>
        <a:p>
          <a:endParaRPr lang="sl-SI"/>
        </a:p>
      </dgm:t>
    </dgm:pt>
    <dgm:pt modelId="{7832988C-538D-4AC6-A426-CD1FB8DC7F18}">
      <dgm:prSet custT="1"/>
      <dgm:spPr/>
      <dgm:t>
        <a:bodyPr/>
        <a:lstStyle/>
        <a:p>
          <a:endParaRPr lang="sl-SI"/>
        </a:p>
      </dgm:t>
    </dgm:pt>
    <dgm:pt modelId="{16D40375-4234-4C71-8A7A-8D39083C490B}" type="parTrans" cxnId="{72A0EF82-9BD7-40A9-8D64-2E257D0D5C39}">
      <dgm:prSet/>
      <dgm:spPr/>
      <dgm:t>
        <a:bodyPr/>
        <a:lstStyle/>
        <a:p>
          <a:endParaRPr lang="sl-SI"/>
        </a:p>
      </dgm:t>
    </dgm:pt>
    <dgm:pt modelId="{8A3768FE-3FD3-4A7C-AC56-75CFF2E71A9C}" type="sibTrans" cxnId="{72A0EF82-9BD7-40A9-8D64-2E257D0D5C39}">
      <dgm:prSet/>
      <dgm:spPr/>
      <dgm:t>
        <a:bodyPr/>
        <a:lstStyle/>
        <a:p>
          <a:endParaRPr lang="sl-SI"/>
        </a:p>
      </dgm:t>
    </dgm:pt>
    <dgm:pt modelId="{8D6B4451-CA28-48B0-8F84-04F42BEEC141}">
      <dgm:prSet custT="1"/>
      <dgm:spPr/>
      <dgm:t>
        <a:bodyPr/>
        <a:lstStyle/>
        <a:p>
          <a:endParaRPr lang="sl-SI"/>
        </a:p>
      </dgm:t>
    </dgm:pt>
    <dgm:pt modelId="{62D7CC75-E137-4F4E-AA8B-3FC3CE89CCFC}" type="parTrans" cxnId="{948E97E3-07E2-456E-911B-0BF485EAA7F6}">
      <dgm:prSet/>
      <dgm:spPr/>
      <dgm:t>
        <a:bodyPr/>
        <a:lstStyle/>
        <a:p>
          <a:endParaRPr lang="sl-SI"/>
        </a:p>
      </dgm:t>
    </dgm:pt>
    <dgm:pt modelId="{1B7A8D0A-9F38-464B-80BC-7C02500AA086}" type="sibTrans" cxnId="{948E97E3-07E2-456E-911B-0BF485EAA7F6}">
      <dgm:prSet/>
      <dgm:spPr/>
      <dgm:t>
        <a:bodyPr/>
        <a:lstStyle/>
        <a:p>
          <a:endParaRPr lang="sl-SI"/>
        </a:p>
      </dgm:t>
    </dgm:pt>
    <dgm:pt modelId="{21C5FFC2-721F-4D7A-9B8E-8FF32D8091C1}">
      <dgm:prSet custT="1"/>
      <dgm:spPr/>
      <dgm:t>
        <a:bodyPr/>
        <a:lstStyle/>
        <a:p>
          <a:endParaRPr lang="sl-SI"/>
        </a:p>
      </dgm:t>
    </dgm:pt>
    <dgm:pt modelId="{6616FBCF-249E-4F23-B7BE-E3FA0FAA1C16}" type="parTrans" cxnId="{DC5C4106-C3C0-41AA-BDCB-A3D922AB1476}">
      <dgm:prSet/>
      <dgm:spPr/>
      <dgm:t>
        <a:bodyPr/>
        <a:lstStyle/>
        <a:p>
          <a:endParaRPr lang="sl-SI"/>
        </a:p>
      </dgm:t>
    </dgm:pt>
    <dgm:pt modelId="{F39C9F94-5A04-4B34-BA90-563C896FB475}" type="sibTrans" cxnId="{DC5C4106-C3C0-41AA-BDCB-A3D922AB1476}">
      <dgm:prSet/>
      <dgm:spPr/>
      <dgm:t>
        <a:bodyPr/>
        <a:lstStyle/>
        <a:p>
          <a:endParaRPr lang="sl-SI"/>
        </a:p>
      </dgm:t>
    </dgm:pt>
    <dgm:pt modelId="{07ADC2F0-92D1-4ECC-982E-32B16EB75B2E}">
      <dgm:prSet custT="1"/>
      <dgm:spPr/>
      <dgm:t>
        <a:bodyPr/>
        <a:lstStyle/>
        <a:p>
          <a:endParaRPr lang="sl-SI" sz="1200" dirty="0"/>
        </a:p>
      </dgm:t>
    </dgm:pt>
    <dgm:pt modelId="{2F528750-438E-48BF-A8F5-EEF9D4E3B77D}" type="parTrans" cxnId="{D8EB1C0A-84A8-4206-9438-D74522964B20}">
      <dgm:prSet/>
      <dgm:spPr/>
      <dgm:t>
        <a:bodyPr/>
        <a:lstStyle/>
        <a:p>
          <a:endParaRPr lang="sl-SI"/>
        </a:p>
      </dgm:t>
    </dgm:pt>
    <dgm:pt modelId="{DFFDB30C-B6FD-42E6-858C-5B1AEAF71FF2}" type="sibTrans" cxnId="{D8EB1C0A-84A8-4206-9438-D74522964B20}">
      <dgm:prSet/>
      <dgm:spPr/>
      <dgm:t>
        <a:bodyPr/>
        <a:lstStyle/>
        <a:p>
          <a:endParaRPr lang="sl-SI"/>
        </a:p>
      </dgm:t>
    </dgm:pt>
    <dgm:pt modelId="{3D2566AA-2940-4668-BC3A-4B94EA7A8375}">
      <dgm:prSet custT="1"/>
      <dgm:spPr/>
      <dgm:t>
        <a:bodyPr/>
        <a:lstStyle/>
        <a:p>
          <a:endParaRPr lang="sl-SI" sz="1200" dirty="0"/>
        </a:p>
      </dgm:t>
    </dgm:pt>
    <dgm:pt modelId="{E3546EDB-71E1-4C18-B541-74E369BBE11B}" type="parTrans" cxnId="{96BCA179-40BC-4F9B-AB4F-9B890434973F}">
      <dgm:prSet/>
      <dgm:spPr/>
      <dgm:t>
        <a:bodyPr/>
        <a:lstStyle/>
        <a:p>
          <a:endParaRPr lang="sl-SI"/>
        </a:p>
      </dgm:t>
    </dgm:pt>
    <dgm:pt modelId="{254B303B-3C5D-411E-91AC-E19337D30A50}" type="sibTrans" cxnId="{96BCA179-40BC-4F9B-AB4F-9B890434973F}">
      <dgm:prSet/>
      <dgm:spPr/>
      <dgm:t>
        <a:bodyPr/>
        <a:lstStyle/>
        <a:p>
          <a:endParaRPr lang="sl-SI"/>
        </a:p>
      </dgm:t>
    </dgm:pt>
    <dgm:pt modelId="{4D38A59E-8B92-4DF4-BFD0-F1525A9471CE}" type="pres">
      <dgm:prSet presAssocID="{FFD352D6-AAAC-4103-9CE1-44AD798D51D7}" presName="matrix" presStyleCnt="0">
        <dgm:presLayoutVars>
          <dgm:chMax val="1"/>
          <dgm:dir/>
          <dgm:resizeHandles val="exact"/>
        </dgm:presLayoutVars>
      </dgm:prSet>
      <dgm:spPr/>
      <dgm:t>
        <a:bodyPr/>
        <a:lstStyle/>
        <a:p>
          <a:endParaRPr lang="sl-SI"/>
        </a:p>
      </dgm:t>
    </dgm:pt>
    <dgm:pt modelId="{175C8695-95A0-40D7-8B95-D9F4C789639C}" type="pres">
      <dgm:prSet presAssocID="{FFD352D6-AAAC-4103-9CE1-44AD798D51D7}" presName="diamond" presStyleLbl="bgShp" presStyleIdx="0" presStyleCnt="1" custLinFactNeighborX="398" custLinFactNeighborY="-205"/>
      <dgm:spPr/>
    </dgm:pt>
    <dgm:pt modelId="{0F2AB89A-32FF-4030-BA84-C8939345CE45}" type="pres">
      <dgm:prSet presAssocID="{FFD352D6-AAAC-4103-9CE1-44AD798D51D7}" presName="quad1" presStyleLbl="node1" presStyleIdx="0" presStyleCnt="4" custLinFactNeighborX="-32711" custLinFactNeighborY="1060">
        <dgm:presLayoutVars>
          <dgm:chMax val="0"/>
          <dgm:chPref val="0"/>
          <dgm:bulletEnabled val="1"/>
        </dgm:presLayoutVars>
      </dgm:prSet>
      <dgm:spPr/>
      <dgm:t>
        <a:bodyPr/>
        <a:lstStyle/>
        <a:p>
          <a:endParaRPr lang="sl-SI"/>
        </a:p>
      </dgm:t>
    </dgm:pt>
    <dgm:pt modelId="{6160E32B-43F2-4AB1-A6E3-DA3EA80E05B4}" type="pres">
      <dgm:prSet presAssocID="{FFD352D6-AAAC-4103-9CE1-44AD798D51D7}" presName="quad2" presStyleLbl="node1" presStyleIdx="1" presStyleCnt="4" custScaleX="201677" custLinFactNeighborX="21645" custLinFactNeighborY="4238">
        <dgm:presLayoutVars>
          <dgm:chMax val="0"/>
          <dgm:chPref val="0"/>
          <dgm:bulletEnabled val="1"/>
        </dgm:presLayoutVars>
      </dgm:prSet>
      <dgm:spPr/>
      <dgm:t>
        <a:bodyPr/>
        <a:lstStyle/>
        <a:p>
          <a:endParaRPr lang="sl-SI"/>
        </a:p>
      </dgm:t>
    </dgm:pt>
    <dgm:pt modelId="{FBB5313C-59F0-44D2-BD1F-8FA7C119CBBE}" type="pres">
      <dgm:prSet presAssocID="{FFD352D6-AAAC-4103-9CE1-44AD798D51D7}" presName="quad3" presStyleLbl="node1" presStyleIdx="2" presStyleCnt="4" custScaleX="28158" custScaleY="38348" custLinFactX="2732" custLinFactNeighborX="100000" custLinFactNeighborY="31915">
        <dgm:presLayoutVars>
          <dgm:chMax val="0"/>
          <dgm:chPref val="0"/>
          <dgm:bulletEnabled val="1"/>
        </dgm:presLayoutVars>
      </dgm:prSet>
      <dgm:spPr/>
      <dgm:t>
        <a:bodyPr/>
        <a:lstStyle/>
        <a:p>
          <a:endParaRPr lang="sl-SI"/>
        </a:p>
      </dgm:t>
    </dgm:pt>
    <dgm:pt modelId="{8EF97666-351C-4959-AB0E-A57D001A9324}" type="pres">
      <dgm:prSet presAssocID="{FFD352D6-AAAC-4103-9CE1-44AD798D51D7}" presName="quad4" presStyleLbl="node1" presStyleIdx="3" presStyleCnt="4" custScaleX="257261" custLinFactNeighborX="-30604" custLinFactNeighborY="6562">
        <dgm:presLayoutVars>
          <dgm:chMax val="0"/>
          <dgm:chPref val="0"/>
          <dgm:bulletEnabled val="1"/>
        </dgm:presLayoutVars>
      </dgm:prSet>
      <dgm:spPr/>
      <dgm:t>
        <a:bodyPr/>
        <a:lstStyle/>
        <a:p>
          <a:endParaRPr lang="sl-SI"/>
        </a:p>
      </dgm:t>
    </dgm:pt>
  </dgm:ptLst>
  <dgm:cxnLst>
    <dgm:cxn modelId="{0B141A98-EC9A-4E18-A3C2-10BE6C21734E}" srcId="{FFD352D6-AAAC-4103-9CE1-44AD798D51D7}" destId="{648A785C-0E39-4499-B32F-BF98D00583EC}" srcOrd="14" destOrd="0" parTransId="{C3CA13EF-7EA9-4453-AF32-9C6665D25614}" sibTransId="{216EBA06-2FFA-474E-AB78-E431F56510CF}"/>
    <dgm:cxn modelId="{7B855E58-4D70-4E50-BD63-454005289A81}" srcId="{FFD352D6-AAAC-4103-9CE1-44AD798D51D7}" destId="{2A1D6D1C-8B71-48E3-8378-ACF717F91FE5}" srcOrd="1" destOrd="0" parTransId="{3D95F9C9-54F6-4914-AD6F-9CDD9E615558}" sibTransId="{4B4840E3-7958-414E-B155-6A2CF2AAC8BE}"/>
    <dgm:cxn modelId="{36C927BB-B3D3-41A1-94DA-FB2B199B4DDF}" srcId="{FFD352D6-AAAC-4103-9CE1-44AD798D51D7}" destId="{AC16DD65-028D-4850-ADBF-2BA2CF68D8B1}" srcOrd="11" destOrd="0" parTransId="{03C7546E-C6D0-4E62-B48E-9C2F8FA77476}" sibTransId="{CEFD5FE5-0969-4CE3-8720-050E39A502D9}"/>
    <dgm:cxn modelId="{07FF90EF-8A13-4B77-9A16-8D07F1846A7E}" srcId="{FFD352D6-AAAC-4103-9CE1-44AD798D51D7}" destId="{6787E697-83A1-49EE-B10C-D25C3BF242F3}" srcOrd="13" destOrd="0" parTransId="{EE2DC560-CA1C-45AB-A679-323CF0915AAD}" sibTransId="{AC61B39D-77E9-4E8D-8E7C-7DE0AF8E5BA1}"/>
    <dgm:cxn modelId="{961E6CBE-33F8-474D-8025-DFEAA0B2A1AF}" type="presOf" srcId="{2A278961-18B6-41AF-9AD4-871D1AAF458E}" destId="{8EF97666-351C-4959-AB0E-A57D001A9324}" srcOrd="0" destOrd="0" presId="urn:microsoft.com/office/officeart/2005/8/layout/matrix3"/>
    <dgm:cxn modelId="{AEBA9C48-6B15-4911-888A-A566751BD7D8}" type="presOf" srcId="{2A1D6D1C-8B71-48E3-8378-ACF717F91FE5}" destId="{6160E32B-43F2-4AB1-A6E3-DA3EA80E05B4}" srcOrd="0" destOrd="0" presId="urn:microsoft.com/office/officeart/2005/8/layout/matrix3"/>
    <dgm:cxn modelId="{539BA837-CAE9-4C0C-B196-292095C1049E}" srcId="{FFD352D6-AAAC-4103-9CE1-44AD798D51D7}" destId="{360539A9-252B-458B-827D-C3C92623F24F}" srcOrd="2" destOrd="0" parTransId="{EED1980A-15BE-44CB-894E-B9ADF82F60D1}" sibTransId="{E1E37F14-CEF4-4F70-903E-F09232898E5B}"/>
    <dgm:cxn modelId="{54950870-B1F8-4FF1-8A98-E06DF8501B7D}" srcId="{FFD352D6-AAAC-4103-9CE1-44AD798D51D7}" destId="{EF904F75-6C27-47A3-8AE4-6F5FF8B2DB96}" srcOrd="9" destOrd="0" parTransId="{FE6EAF7A-6BB3-4F61-984E-B682476F5B48}" sibTransId="{CA553672-6CC9-48BF-BA97-2F1C6C9EA1B0}"/>
    <dgm:cxn modelId="{72A0EF82-9BD7-40A9-8D64-2E257D0D5C39}" srcId="{FFD352D6-AAAC-4103-9CE1-44AD798D51D7}" destId="{7832988C-538D-4AC6-A426-CD1FB8DC7F18}" srcOrd="4" destOrd="0" parTransId="{16D40375-4234-4C71-8A7A-8D39083C490B}" sibTransId="{8A3768FE-3FD3-4A7C-AC56-75CFF2E71A9C}"/>
    <dgm:cxn modelId="{D8EB1C0A-84A8-4206-9438-D74522964B20}" srcId="{FFD352D6-AAAC-4103-9CE1-44AD798D51D7}" destId="{07ADC2F0-92D1-4ECC-982E-32B16EB75B2E}" srcOrd="7" destOrd="0" parTransId="{2F528750-438E-48BF-A8F5-EEF9D4E3B77D}" sibTransId="{DFFDB30C-B6FD-42E6-858C-5B1AEAF71FF2}"/>
    <dgm:cxn modelId="{DC5C4106-C3C0-41AA-BDCB-A3D922AB1476}" srcId="{FFD352D6-AAAC-4103-9CE1-44AD798D51D7}" destId="{21C5FFC2-721F-4D7A-9B8E-8FF32D8091C1}" srcOrd="6" destOrd="0" parTransId="{6616FBCF-249E-4F23-B7BE-E3FA0FAA1C16}" sibTransId="{F39C9F94-5A04-4B34-BA90-563C896FB475}"/>
    <dgm:cxn modelId="{DE7D0AA7-909E-4430-8529-7F46A1439EF3}" srcId="{FFD352D6-AAAC-4103-9CE1-44AD798D51D7}" destId="{CB761F2C-D7B4-4899-8B6E-C184333863B8}" srcOrd="10" destOrd="0" parTransId="{DF051EBB-73B0-46FC-AE22-1891AC7B950D}" sibTransId="{2FAFBE9E-8079-4FBE-BDA8-632EBF55ECD7}"/>
    <dgm:cxn modelId="{0EA0E301-662E-41FC-9727-B97974F5C8C2}" type="presOf" srcId="{360539A9-252B-458B-827D-C3C92623F24F}" destId="{FBB5313C-59F0-44D2-BD1F-8FA7C119CBBE}" srcOrd="0" destOrd="0" presId="urn:microsoft.com/office/officeart/2005/8/layout/matrix3"/>
    <dgm:cxn modelId="{D04F34C3-ABDE-49C0-A4DB-7719C346D53E}" srcId="{FFD352D6-AAAC-4103-9CE1-44AD798D51D7}" destId="{2A278961-18B6-41AF-9AD4-871D1AAF458E}" srcOrd="3" destOrd="0" parTransId="{321EDA3C-19B4-4B4E-B96E-A2F3994D471A}" sibTransId="{8B4CE866-C560-4E80-9459-0292570E0AEA}"/>
    <dgm:cxn modelId="{E882DA2C-8129-46A4-A609-47B6D06596BB}" srcId="{FFD352D6-AAAC-4103-9CE1-44AD798D51D7}" destId="{0583866A-52E3-43B2-BA3D-35B3643FA55E}" srcOrd="0" destOrd="0" parTransId="{2D295A79-32DB-4EF6-A0FA-C95ABA7A8602}" sibTransId="{42C5D435-3FE2-4A28-832F-E16723BD63FD}"/>
    <dgm:cxn modelId="{053BC568-DAC3-4947-8D88-57F50D26A768}" type="presOf" srcId="{0583866A-52E3-43B2-BA3D-35B3643FA55E}" destId="{0F2AB89A-32FF-4030-BA84-C8939345CE45}" srcOrd="0" destOrd="0" presId="urn:microsoft.com/office/officeart/2005/8/layout/matrix3"/>
    <dgm:cxn modelId="{96BCA179-40BC-4F9B-AB4F-9B890434973F}" srcId="{FFD352D6-AAAC-4103-9CE1-44AD798D51D7}" destId="{3D2566AA-2940-4668-BC3A-4B94EA7A8375}" srcOrd="8" destOrd="0" parTransId="{E3546EDB-71E1-4C18-B541-74E369BBE11B}" sibTransId="{254B303B-3C5D-411E-91AC-E19337D30A50}"/>
    <dgm:cxn modelId="{B701B50C-8D60-47D4-B2D0-AE7D9CD55A41}" type="presOf" srcId="{FFD352D6-AAAC-4103-9CE1-44AD798D51D7}" destId="{4D38A59E-8B92-4DF4-BFD0-F1525A9471CE}" srcOrd="0" destOrd="0" presId="urn:microsoft.com/office/officeart/2005/8/layout/matrix3"/>
    <dgm:cxn modelId="{948E97E3-07E2-456E-911B-0BF485EAA7F6}" srcId="{FFD352D6-AAAC-4103-9CE1-44AD798D51D7}" destId="{8D6B4451-CA28-48B0-8F84-04F42BEEC141}" srcOrd="5" destOrd="0" parTransId="{62D7CC75-E137-4F4E-AA8B-3FC3CE89CCFC}" sibTransId="{1B7A8D0A-9F38-464B-80BC-7C02500AA086}"/>
    <dgm:cxn modelId="{DE689164-6876-4B50-8E38-8847F7E94F75}" srcId="{FFD352D6-AAAC-4103-9CE1-44AD798D51D7}" destId="{841907A9-B35C-4AA3-BB35-4D6F7F67BE24}" srcOrd="12" destOrd="0" parTransId="{F853985B-C73E-4AE0-B03A-D9726B1AC5D6}" sibTransId="{7C98690E-00CA-429B-A67B-36DBB0952015}"/>
    <dgm:cxn modelId="{E8EE9ACF-982D-4185-815A-B2971BEF85BD}" type="presParOf" srcId="{4D38A59E-8B92-4DF4-BFD0-F1525A9471CE}" destId="{175C8695-95A0-40D7-8B95-D9F4C789639C}" srcOrd="0" destOrd="0" presId="urn:microsoft.com/office/officeart/2005/8/layout/matrix3"/>
    <dgm:cxn modelId="{49C4E317-E80F-4E17-89C8-508C5BD479D0}" type="presParOf" srcId="{4D38A59E-8B92-4DF4-BFD0-F1525A9471CE}" destId="{0F2AB89A-32FF-4030-BA84-C8939345CE45}" srcOrd="1" destOrd="0" presId="urn:microsoft.com/office/officeart/2005/8/layout/matrix3"/>
    <dgm:cxn modelId="{36258195-C847-4698-A27A-4F0099BD010F}" type="presParOf" srcId="{4D38A59E-8B92-4DF4-BFD0-F1525A9471CE}" destId="{6160E32B-43F2-4AB1-A6E3-DA3EA80E05B4}" srcOrd="2" destOrd="0" presId="urn:microsoft.com/office/officeart/2005/8/layout/matrix3"/>
    <dgm:cxn modelId="{FEF609D0-24CD-44FC-96AE-F6E676D18528}" type="presParOf" srcId="{4D38A59E-8B92-4DF4-BFD0-F1525A9471CE}" destId="{FBB5313C-59F0-44D2-BD1F-8FA7C119CBBE}" srcOrd="3" destOrd="0" presId="urn:microsoft.com/office/officeart/2005/8/layout/matrix3"/>
    <dgm:cxn modelId="{B46A00A9-64D2-4164-9377-B570FB82B056}" type="presParOf" srcId="{4D38A59E-8B92-4DF4-BFD0-F1525A9471CE}" destId="{8EF97666-351C-4959-AB0E-A57D001A932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695-95A0-40D7-8B95-D9F4C789639C}">
      <dsp:nvSpPr>
        <dsp:cNvPr id="0" name=""/>
        <dsp:cNvSpPr/>
      </dsp:nvSpPr>
      <dsp:spPr>
        <a:xfrm>
          <a:off x="1092264" y="0"/>
          <a:ext cx="5810860" cy="58108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AB89A-32FF-4030-BA84-C8939345CE45}">
      <dsp:nvSpPr>
        <dsp:cNvPr id="0" name=""/>
        <dsp:cNvSpPr/>
      </dsp:nvSpPr>
      <dsp:spPr>
        <a:xfrm>
          <a:off x="1644296" y="552031"/>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1. Ustno opozorilo učencu. </a:t>
          </a:r>
          <a:r>
            <a:rPr lang="sl-SI" sz="3600" kern="1200" dirty="0" smtClean="0"/>
            <a:t> </a:t>
          </a:r>
          <a:endParaRPr lang="sl-SI" sz="3600" kern="1200" dirty="0"/>
        </a:p>
      </dsp:txBody>
      <dsp:txXfrm>
        <a:off x="1754924" y="662659"/>
        <a:ext cx="2044979" cy="2044979"/>
      </dsp:txXfrm>
    </dsp:sp>
    <dsp:sp modelId="{6160E32B-43F2-4AB1-A6E3-DA3EA80E05B4}">
      <dsp:nvSpPr>
        <dsp:cNvPr id="0" name=""/>
        <dsp:cNvSpPr/>
      </dsp:nvSpPr>
      <dsp:spPr>
        <a:xfrm>
          <a:off x="4084857" y="552031"/>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2. Pogovor z učencem</a:t>
          </a:r>
          <a:r>
            <a:rPr lang="sl-SI" sz="1400" kern="1200" dirty="0" smtClean="0"/>
            <a:t>, pri katerem se je zgodila kršitev –učencu se odpre vzgojna mapa v šolski svetovalni službi, učitelj seznani starše (osebno, telefonsko, pisno, preko elektronske pošte).          </a:t>
          </a:r>
          <a:endParaRPr lang="sl-SI" sz="1400" kern="1200" dirty="0"/>
        </a:p>
      </dsp:txBody>
      <dsp:txXfrm>
        <a:off x="4195485" y="662659"/>
        <a:ext cx="2044979" cy="2044979"/>
      </dsp:txXfrm>
    </dsp:sp>
    <dsp:sp modelId="{FBB5313C-59F0-44D2-BD1F-8FA7C119CBBE}">
      <dsp:nvSpPr>
        <dsp:cNvPr id="0" name=""/>
        <dsp:cNvSpPr/>
      </dsp:nvSpPr>
      <dsp:spPr>
        <a:xfrm>
          <a:off x="4104453" y="3045826"/>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4. Restitucija </a:t>
          </a:r>
          <a:r>
            <a:rPr lang="sl-SI" sz="1600" kern="1200" dirty="0" smtClean="0"/>
            <a:t>(oddolžitev, nadomestitev) z obvestilom staršev po presoji učitelja.</a:t>
          </a:r>
          <a:endParaRPr lang="sl-SI" sz="1600" kern="1200" dirty="0"/>
        </a:p>
      </dsp:txBody>
      <dsp:txXfrm>
        <a:off x="4215081" y="3156454"/>
        <a:ext cx="2044979" cy="2044979"/>
      </dsp:txXfrm>
    </dsp:sp>
    <dsp:sp modelId="{8EF97666-351C-4959-AB0E-A57D001A9324}">
      <dsp:nvSpPr>
        <dsp:cNvPr id="0" name=""/>
        <dsp:cNvSpPr/>
      </dsp:nvSpPr>
      <dsp:spPr>
        <a:xfrm>
          <a:off x="1656178" y="3080364"/>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3. Povečan nadzor.</a:t>
          </a:r>
          <a:endParaRPr lang="sl-SI" sz="1600" b="1" kern="1200" dirty="0"/>
        </a:p>
      </dsp:txBody>
      <dsp:txXfrm>
        <a:off x="1766806" y="3190992"/>
        <a:ext cx="2044979" cy="2044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695-95A0-40D7-8B95-D9F4C789639C}">
      <dsp:nvSpPr>
        <dsp:cNvPr id="0" name=""/>
        <dsp:cNvSpPr/>
      </dsp:nvSpPr>
      <dsp:spPr>
        <a:xfrm>
          <a:off x="500431" y="0"/>
          <a:ext cx="5810860" cy="58108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AB89A-32FF-4030-BA84-C8939345CE45}">
      <dsp:nvSpPr>
        <dsp:cNvPr id="0" name=""/>
        <dsp:cNvSpPr/>
      </dsp:nvSpPr>
      <dsp:spPr>
        <a:xfrm>
          <a:off x="288028" y="576053"/>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5. Prepovedi z </a:t>
          </a:r>
        </a:p>
        <a:p>
          <a:pPr lvl="0" algn="ctr" defTabSz="711200" rtl="0">
            <a:lnSpc>
              <a:spcPct val="90000"/>
            </a:lnSpc>
            <a:spcBef>
              <a:spcPct val="0"/>
            </a:spcBef>
            <a:spcAft>
              <a:spcPct val="35000"/>
            </a:spcAft>
          </a:pPr>
          <a:r>
            <a:rPr lang="sl-SI" sz="1600" b="1" kern="1200" dirty="0" smtClean="0"/>
            <a:t>obvestilom staršev. </a:t>
          </a:r>
          <a:r>
            <a:rPr lang="sl-SI" sz="3600" kern="1200" dirty="0" smtClean="0"/>
            <a:t> </a:t>
          </a:r>
          <a:endParaRPr lang="sl-SI" sz="3600" kern="1200" dirty="0"/>
        </a:p>
      </dsp:txBody>
      <dsp:txXfrm>
        <a:off x="398656" y="686681"/>
        <a:ext cx="2044979" cy="2044979"/>
      </dsp:txXfrm>
    </dsp:sp>
    <dsp:sp modelId="{6160E32B-43F2-4AB1-A6E3-DA3EA80E05B4}">
      <dsp:nvSpPr>
        <dsp:cNvPr id="0" name=""/>
        <dsp:cNvSpPr/>
      </dsp:nvSpPr>
      <dsp:spPr>
        <a:xfrm>
          <a:off x="2808304" y="648074"/>
          <a:ext cx="457047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6. Začasen umik učenca od pouka</a:t>
          </a:r>
          <a:r>
            <a:rPr lang="sl-SI" sz="1400" b="1" kern="1200" dirty="0" smtClean="0"/>
            <a:t>. </a:t>
          </a:r>
        </a:p>
        <a:p>
          <a:pPr lvl="0" algn="ctr" defTabSz="711200" rtl="0">
            <a:lnSpc>
              <a:spcPct val="90000"/>
            </a:lnSpc>
            <a:spcBef>
              <a:spcPct val="0"/>
            </a:spcBef>
            <a:spcAft>
              <a:spcPct val="35000"/>
            </a:spcAft>
          </a:pPr>
          <a:r>
            <a:rPr lang="sl-SI" sz="1200" kern="1200" dirty="0" smtClean="0"/>
            <a:t>V primeru neprimernega vedenja učenca ali ponavljajočega neprimernega vedenja, je učenec umaknjen od pouka ali v drug oddelek lahko za krajši čas (1 šolska ura) ali daljše obdobje (1 mesec):</a:t>
          </a:r>
        </a:p>
        <a:p>
          <a:pPr lvl="0" algn="ctr" defTabSz="711200">
            <a:lnSpc>
              <a:spcPct val="90000"/>
            </a:lnSpc>
            <a:spcBef>
              <a:spcPct val="0"/>
            </a:spcBef>
            <a:spcAft>
              <a:spcPct val="35000"/>
            </a:spcAft>
          </a:pPr>
          <a:r>
            <a:rPr lang="sl-SI" sz="1200" kern="1200" dirty="0" smtClean="0"/>
            <a:t>V primeru ponavljajočega neprimernega vedenja se učenca za določeno obdobje lahko odstrani od pouka. Učitelj, pri katerem je učenec odstranjen, obvesti starše o vzgojnem postopku in razlog utemelji.</a:t>
          </a:r>
        </a:p>
        <a:p>
          <a:pPr lvl="0" algn="ctr" defTabSz="711200">
            <a:lnSpc>
              <a:spcPct val="90000"/>
            </a:lnSpc>
            <a:spcBef>
              <a:spcPct val="0"/>
            </a:spcBef>
            <a:spcAft>
              <a:spcPct val="35000"/>
            </a:spcAft>
          </a:pPr>
          <a:r>
            <a:rPr lang="sl-SI" sz="1200" kern="1200" dirty="0" smtClean="0"/>
            <a:t>V primeru, da navedeni postopki niso uspešni, motečega učenca prevzamejo starši. Šola skupaj s starši in po potrebi z ustreznimi institucijami poišče druge, ustreznejše oblike dela z otrokom.</a:t>
          </a:r>
          <a:endParaRPr lang="sl-SI" sz="1200" kern="1200" dirty="0"/>
        </a:p>
      </dsp:txBody>
      <dsp:txXfrm>
        <a:off x="2918932" y="758702"/>
        <a:ext cx="4349219" cy="2044979"/>
      </dsp:txXfrm>
    </dsp:sp>
    <dsp:sp modelId="{FBB5313C-59F0-44D2-BD1F-8FA7C119CBBE}">
      <dsp:nvSpPr>
        <dsp:cNvPr id="0" name=""/>
        <dsp:cNvSpPr/>
      </dsp:nvSpPr>
      <dsp:spPr>
        <a:xfrm>
          <a:off x="3357485" y="3600397"/>
          <a:ext cx="638126" cy="86905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sl-SI" sz="3800" kern="1200"/>
        </a:p>
      </dsp:txBody>
      <dsp:txXfrm>
        <a:off x="3388636" y="3631548"/>
        <a:ext cx="575824" cy="806753"/>
      </dsp:txXfrm>
    </dsp:sp>
    <dsp:sp modelId="{8EF97666-351C-4959-AB0E-A57D001A9324}">
      <dsp:nvSpPr>
        <dsp:cNvPr id="0" name=""/>
        <dsp:cNvSpPr/>
      </dsp:nvSpPr>
      <dsp:spPr>
        <a:xfrm>
          <a:off x="994386" y="3141303"/>
          <a:ext cx="5830139"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l-SI" sz="1600" b="1" kern="1200" dirty="0" smtClean="0"/>
        </a:p>
        <a:p>
          <a:pPr lvl="0" algn="ctr" defTabSz="711200">
            <a:lnSpc>
              <a:spcPct val="90000"/>
            </a:lnSpc>
            <a:spcBef>
              <a:spcPct val="0"/>
            </a:spcBef>
            <a:spcAft>
              <a:spcPct val="35000"/>
            </a:spcAft>
          </a:pPr>
          <a:endParaRPr lang="sl-SI" sz="1600" b="1" kern="1200" dirty="0" smtClean="0"/>
        </a:p>
        <a:p>
          <a:pPr lvl="0" algn="ctr" defTabSz="711200">
            <a:lnSpc>
              <a:spcPct val="90000"/>
            </a:lnSpc>
            <a:spcBef>
              <a:spcPct val="0"/>
            </a:spcBef>
            <a:spcAft>
              <a:spcPct val="35000"/>
            </a:spcAft>
          </a:pPr>
          <a:r>
            <a:rPr lang="sl-SI" sz="1600" b="1" kern="1200" dirty="0" smtClean="0"/>
            <a:t>Vzgojni opomini</a:t>
          </a:r>
        </a:p>
        <a:p>
          <a:pPr lvl="0" algn="ctr" defTabSz="711200">
            <a:lnSpc>
              <a:spcPct val="90000"/>
            </a:lnSpc>
            <a:spcBef>
              <a:spcPct val="0"/>
            </a:spcBef>
            <a:spcAft>
              <a:spcPct val="35000"/>
            </a:spcAft>
          </a:pPr>
          <a:endParaRPr lang="sl-SI" sz="1000" b="1" kern="1200" dirty="0" smtClean="0"/>
        </a:p>
        <a:p>
          <a:pPr lvl="0" algn="ctr" defTabSz="711200">
            <a:lnSpc>
              <a:spcPct val="90000"/>
            </a:lnSpc>
            <a:spcBef>
              <a:spcPct val="0"/>
            </a:spcBef>
            <a:spcAft>
              <a:spcPct val="35000"/>
            </a:spcAft>
          </a:pPr>
          <a:r>
            <a:rPr lang="sl-SI" sz="1200" kern="1200" dirty="0" smtClean="0"/>
            <a:t>Vzgojni opomini so posledica hujših ali ponavljajočih kršitev in jih določa </a:t>
          </a:r>
          <a:r>
            <a:rPr lang="sl-SI" sz="1200" kern="1200" dirty="0" err="1" smtClean="0"/>
            <a:t>ZoSn</a:t>
          </a:r>
          <a:r>
            <a:rPr lang="sl-SI" sz="1200" kern="1200" dirty="0" smtClean="0"/>
            <a:t> (Uradni list RS, št. 81/06 – uradno prečiščeno besedilo, 102/07-člen 60 f, 107/10, 87/11, 40/12 – ZUJF in 63/13). V skladu z zgoraj navedenim pravilnikom tim ob izreku vzgojnega opomina učencu izdela individualiziran vzgojni načrt.</a:t>
          </a:r>
        </a:p>
        <a:p>
          <a:pPr lvl="0" algn="ctr" defTabSz="711200">
            <a:lnSpc>
              <a:spcPct val="90000"/>
            </a:lnSpc>
            <a:spcBef>
              <a:spcPct val="0"/>
            </a:spcBef>
            <a:spcAft>
              <a:spcPct val="35000"/>
            </a:spcAft>
          </a:pPr>
          <a:endParaRPr lang="sl-SI" sz="1200" kern="1200" dirty="0" smtClean="0"/>
        </a:p>
        <a:p>
          <a:pPr lvl="0" algn="ctr" defTabSz="711200">
            <a:lnSpc>
              <a:spcPct val="90000"/>
            </a:lnSpc>
            <a:spcBef>
              <a:spcPct val="0"/>
            </a:spcBef>
            <a:spcAft>
              <a:spcPct val="35000"/>
            </a:spcAft>
          </a:pPr>
          <a:r>
            <a:rPr lang="sl-SI" sz="1200" b="1" kern="1200" dirty="0" smtClean="0"/>
            <a:t>V primeru, da je vzgojni opomin izrečen učencu, ki ima status perspektivnega in vrhunskega umetnika ali športnika, se mu status v času trajanja individualiziranega vzgojnega načrta začasno ukine.</a:t>
          </a:r>
        </a:p>
        <a:p>
          <a:pPr lvl="0" algn="ctr" defTabSz="711200">
            <a:lnSpc>
              <a:spcPct val="90000"/>
            </a:lnSpc>
            <a:spcBef>
              <a:spcPct val="0"/>
            </a:spcBef>
            <a:spcAft>
              <a:spcPct val="35000"/>
            </a:spcAft>
          </a:pPr>
          <a:endParaRPr lang="sl-SI" sz="1200" kern="1200" dirty="0" smtClean="0"/>
        </a:p>
        <a:p>
          <a:pPr lvl="0" algn="ctr" defTabSz="711200">
            <a:lnSpc>
              <a:spcPct val="90000"/>
            </a:lnSpc>
            <a:spcBef>
              <a:spcPct val="0"/>
            </a:spcBef>
            <a:spcAft>
              <a:spcPct val="35000"/>
            </a:spcAft>
          </a:pPr>
          <a:endParaRPr lang="sl-SI" sz="1200" kern="1200" dirty="0"/>
        </a:p>
      </dsp:txBody>
      <dsp:txXfrm>
        <a:off x="1105014" y="3251931"/>
        <a:ext cx="5608883" cy="204497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5" y="0"/>
            <a:ext cx="2945659" cy="496491"/>
          </a:xfrm>
          <a:prstGeom prst="rect">
            <a:avLst/>
          </a:prstGeom>
        </p:spPr>
        <p:txBody>
          <a:bodyPr vert="horz" lIns="95525" tIns="47763" rIns="95525" bIns="47763" rtlCol="0"/>
          <a:lstStyle>
            <a:lvl1pPr algn="l">
              <a:defRPr sz="1300"/>
            </a:lvl1pPr>
          </a:lstStyle>
          <a:p>
            <a:endParaRPr lang="sl-SI"/>
          </a:p>
        </p:txBody>
      </p:sp>
      <p:sp>
        <p:nvSpPr>
          <p:cNvPr id="3" name="Ograda datuma 2"/>
          <p:cNvSpPr>
            <a:spLocks noGrp="1"/>
          </p:cNvSpPr>
          <p:nvPr>
            <p:ph type="dt" sz="quarter" idx="1"/>
          </p:nvPr>
        </p:nvSpPr>
        <p:spPr>
          <a:xfrm>
            <a:off x="3850448" y="0"/>
            <a:ext cx="2945659" cy="496491"/>
          </a:xfrm>
          <a:prstGeom prst="rect">
            <a:avLst/>
          </a:prstGeom>
        </p:spPr>
        <p:txBody>
          <a:bodyPr vert="horz" lIns="95525" tIns="47763" rIns="95525" bIns="47763" rtlCol="0"/>
          <a:lstStyle>
            <a:lvl1pPr algn="r">
              <a:defRPr sz="1300"/>
            </a:lvl1pPr>
          </a:lstStyle>
          <a:p>
            <a:endParaRPr lang="sl-SI"/>
          </a:p>
        </p:txBody>
      </p:sp>
      <p:sp>
        <p:nvSpPr>
          <p:cNvPr id="4" name="Ograda noge 3"/>
          <p:cNvSpPr>
            <a:spLocks noGrp="1"/>
          </p:cNvSpPr>
          <p:nvPr>
            <p:ph type="ftr" sz="quarter" idx="2"/>
          </p:nvPr>
        </p:nvSpPr>
        <p:spPr>
          <a:xfrm>
            <a:off x="5" y="9431602"/>
            <a:ext cx="2945659" cy="496491"/>
          </a:xfrm>
          <a:prstGeom prst="rect">
            <a:avLst/>
          </a:prstGeom>
        </p:spPr>
        <p:txBody>
          <a:bodyPr vert="horz" lIns="95525" tIns="47763" rIns="95525" bIns="47763" rtlCol="0" anchor="b"/>
          <a:lstStyle>
            <a:lvl1pPr algn="l">
              <a:defRPr sz="1300"/>
            </a:lvl1pPr>
          </a:lstStyle>
          <a:p>
            <a:r>
              <a:rPr lang="sl-SI" smtClean="0"/>
              <a:t>september, 2013</a:t>
            </a:r>
            <a:endParaRPr lang="sl-SI"/>
          </a:p>
        </p:txBody>
      </p:sp>
      <p:sp>
        <p:nvSpPr>
          <p:cNvPr id="5" name="Ograda številke diapozitiva 4"/>
          <p:cNvSpPr>
            <a:spLocks noGrp="1"/>
          </p:cNvSpPr>
          <p:nvPr>
            <p:ph type="sldNum" sz="quarter" idx="3"/>
          </p:nvPr>
        </p:nvSpPr>
        <p:spPr>
          <a:xfrm>
            <a:off x="3850448" y="9431602"/>
            <a:ext cx="2945659" cy="496491"/>
          </a:xfrm>
          <a:prstGeom prst="rect">
            <a:avLst/>
          </a:prstGeom>
        </p:spPr>
        <p:txBody>
          <a:bodyPr vert="horz" lIns="95525" tIns="47763" rIns="95525" bIns="47763" rtlCol="0" anchor="b"/>
          <a:lstStyle>
            <a:lvl1pPr algn="r">
              <a:defRPr sz="1300"/>
            </a:lvl1pPr>
          </a:lstStyle>
          <a:p>
            <a:fld id="{6ECBC0DA-5FCC-4DEB-8B89-D55D0B973036}" type="slidenum">
              <a:rPr lang="sl-SI" smtClean="0"/>
              <a:t>‹#›</a:t>
            </a:fld>
            <a:endParaRPr lang="sl-SI"/>
          </a:p>
        </p:txBody>
      </p:sp>
    </p:spTree>
    <p:extLst>
      <p:ext uri="{BB962C8B-B14F-4D97-AF65-F5344CB8AC3E}">
        <p14:creationId xmlns:p14="http://schemas.microsoft.com/office/powerpoint/2010/main" val="1916374215"/>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5" y="0"/>
            <a:ext cx="2945659" cy="496491"/>
          </a:xfrm>
          <a:prstGeom prst="rect">
            <a:avLst/>
          </a:prstGeom>
        </p:spPr>
        <p:txBody>
          <a:bodyPr vert="horz" lIns="95525" tIns="47763" rIns="95525" bIns="47763" rtlCol="0"/>
          <a:lstStyle>
            <a:lvl1pPr algn="l">
              <a:defRPr sz="1300"/>
            </a:lvl1pPr>
          </a:lstStyle>
          <a:p>
            <a:endParaRPr lang="sl-SI"/>
          </a:p>
        </p:txBody>
      </p:sp>
      <p:sp>
        <p:nvSpPr>
          <p:cNvPr id="3" name="Ograda datuma 2"/>
          <p:cNvSpPr>
            <a:spLocks noGrp="1"/>
          </p:cNvSpPr>
          <p:nvPr>
            <p:ph type="dt" idx="1"/>
          </p:nvPr>
        </p:nvSpPr>
        <p:spPr>
          <a:xfrm>
            <a:off x="3850448" y="0"/>
            <a:ext cx="2945659" cy="496491"/>
          </a:xfrm>
          <a:prstGeom prst="rect">
            <a:avLst/>
          </a:prstGeom>
        </p:spPr>
        <p:txBody>
          <a:bodyPr vert="horz" lIns="95525" tIns="47763" rIns="95525" bIns="47763" rtlCol="0"/>
          <a:lstStyle>
            <a:lvl1pPr algn="r">
              <a:defRPr sz="1300"/>
            </a:lvl1pPr>
          </a:lstStyle>
          <a:p>
            <a:endParaRPr lang="sl-SI"/>
          </a:p>
        </p:txBody>
      </p:sp>
      <p:sp>
        <p:nvSpPr>
          <p:cNvPr id="4" name="Ograda stranske slike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5525" tIns="47763" rIns="95525" bIns="47763" rtlCol="0" anchor="ctr"/>
          <a:lstStyle/>
          <a:p>
            <a:endParaRPr lang="sl-SI"/>
          </a:p>
        </p:txBody>
      </p:sp>
      <p:sp>
        <p:nvSpPr>
          <p:cNvPr id="5" name="Ograda opomb 4"/>
          <p:cNvSpPr>
            <a:spLocks noGrp="1"/>
          </p:cNvSpPr>
          <p:nvPr>
            <p:ph type="body" sz="quarter" idx="3"/>
          </p:nvPr>
        </p:nvSpPr>
        <p:spPr>
          <a:xfrm>
            <a:off x="679768" y="4716663"/>
            <a:ext cx="5438140" cy="4468417"/>
          </a:xfrm>
          <a:prstGeom prst="rect">
            <a:avLst/>
          </a:prstGeom>
        </p:spPr>
        <p:txBody>
          <a:bodyPr vert="horz" lIns="95525" tIns="47763" rIns="95525" bIns="47763"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5" y="9431602"/>
            <a:ext cx="2945659" cy="496491"/>
          </a:xfrm>
          <a:prstGeom prst="rect">
            <a:avLst/>
          </a:prstGeom>
        </p:spPr>
        <p:txBody>
          <a:bodyPr vert="horz" lIns="95525" tIns="47763" rIns="95525" bIns="47763" rtlCol="0" anchor="b"/>
          <a:lstStyle>
            <a:lvl1pPr algn="l">
              <a:defRPr sz="1300"/>
            </a:lvl1pPr>
          </a:lstStyle>
          <a:p>
            <a:r>
              <a:rPr lang="sl-SI" smtClean="0"/>
              <a:t>september, 2013</a:t>
            </a:r>
            <a:endParaRPr lang="sl-SI"/>
          </a:p>
        </p:txBody>
      </p:sp>
      <p:sp>
        <p:nvSpPr>
          <p:cNvPr id="7" name="Ograda številke diapozitiva 6"/>
          <p:cNvSpPr>
            <a:spLocks noGrp="1"/>
          </p:cNvSpPr>
          <p:nvPr>
            <p:ph type="sldNum" sz="quarter" idx="5"/>
          </p:nvPr>
        </p:nvSpPr>
        <p:spPr>
          <a:xfrm>
            <a:off x="3850448" y="9431602"/>
            <a:ext cx="2945659" cy="496491"/>
          </a:xfrm>
          <a:prstGeom prst="rect">
            <a:avLst/>
          </a:prstGeom>
        </p:spPr>
        <p:txBody>
          <a:bodyPr vert="horz" lIns="95525" tIns="47763" rIns="95525" bIns="47763" rtlCol="0" anchor="b"/>
          <a:lstStyle>
            <a:lvl1pPr algn="r">
              <a:defRPr sz="1300"/>
            </a:lvl1pPr>
          </a:lstStyle>
          <a:p>
            <a:fld id="{CDED3C34-E8C5-452D-83BC-E2149E3BD1C1}" type="slidenum">
              <a:rPr lang="sl-SI" smtClean="0"/>
              <a:t>‹#›</a:t>
            </a:fld>
            <a:endParaRPr lang="sl-SI"/>
          </a:p>
        </p:txBody>
      </p:sp>
    </p:spTree>
    <p:extLst>
      <p:ext uri="{BB962C8B-B14F-4D97-AF65-F5344CB8AC3E}">
        <p14:creationId xmlns:p14="http://schemas.microsoft.com/office/powerpoint/2010/main" val="2720654245"/>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66270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356670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32061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04866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79718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425741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138950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332983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9957C4D-0E81-4D56-B718-6E69D7448335}" type="datetime1">
              <a:rPr lang="sl-SI" smtClean="0"/>
              <a:t>26. 09. 2023</a:t>
            </a:fld>
            <a:endParaRPr lang="sl-SI"/>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sl-SI" smtClean="0"/>
              <a:t>                   Šol. l. 2015 / 2016</a:t>
            </a:r>
            <a:endParaRPr lang="sl-SI"/>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2196825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E3203A5-A8BA-4513-983A-DF1A129C2955}" type="datetime1">
              <a:rPr lang="sl-SI" smtClean="0"/>
              <a:t>26. 09. 2023</a:t>
            </a:fld>
            <a:endParaRPr lang="sl-SI"/>
          </a:p>
        </p:txBody>
      </p:sp>
      <p:sp>
        <p:nvSpPr>
          <p:cNvPr id="5" name="Footer Placeholder 4"/>
          <p:cNvSpPr>
            <a:spLocks noGrp="1"/>
          </p:cNvSpPr>
          <p:nvPr>
            <p:ph type="ftr" sz="quarter" idx="11"/>
          </p:nvPr>
        </p:nvSpPr>
        <p:spPr/>
        <p:txBody>
          <a:bodyPr/>
          <a:lstStyle/>
          <a:p>
            <a:r>
              <a:rPr lang="sl-SI" smtClean="0"/>
              <a:t>                   Šol. l. 2015 / 2016</a:t>
            </a:r>
            <a:endParaRPr lang="sl-SI"/>
          </a:p>
        </p:txBody>
      </p:sp>
      <p:sp>
        <p:nvSpPr>
          <p:cNvPr id="6" name="Slide Number Placeholder 5"/>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311279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AE3203A5-A8BA-4513-983A-DF1A129C2955}" type="datetime1">
              <a:rPr lang="sl-SI" smtClean="0"/>
              <a:t>26. 09. 2023</a:t>
            </a:fld>
            <a:endParaRPr lang="sl-SI"/>
          </a:p>
        </p:txBody>
      </p:sp>
      <p:sp>
        <p:nvSpPr>
          <p:cNvPr id="5" name="Footer Placeholder 4"/>
          <p:cNvSpPr>
            <a:spLocks noGrp="1"/>
          </p:cNvSpPr>
          <p:nvPr>
            <p:ph type="ftr" sz="quarter" idx="11"/>
          </p:nvPr>
        </p:nvSpPr>
        <p:spPr>
          <a:xfrm>
            <a:off x="581192" y="5951810"/>
            <a:ext cx="5922209" cy="365125"/>
          </a:xfrm>
        </p:spPr>
        <p:txBody>
          <a:bodyPr/>
          <a:lstStyle/>
          <a:p>
            <a:r>
              <a:rPr lang="sl-SI" smtClean="0"/>
              <a:t>                   Šol. l. 2015 / 2016</a:t>
            </a:r>
            <a:endParaRPr lang="sl-SI"/>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420372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E3203A5-A8BA-4513-983A-DF1A129C2955}" type="datetime1">
              <a:rPr lang="sl-SI" smtClean="0"/>
              <a:t>26. 09. 2023</a:t>
            </a:fld>
            <a:endParaRPr lang="sl-SI"/>
          </a:p>
        </p:txBody>
      </p:sp>
      <p:sp>
        <p:nvSpPr>
          <p:cNvPr id="5" name="Footer Placeholder 4"/>
          <p:cNvSpPr>
            <a:spLocks noGrp="1"/>
          </p:cNvSpPr>
          <p:nvPr>
            <p:ph type="ftr" sz="quarter" idx="11"/>
          </p:nvPr>
        </p:nvSpPr>
        <p:spPr/>
        <p:txBody>
          <a:bodyPr/>
          <a:lstStyle/>
          <a:p>
            <a:r>
              <a:rPr lang="sl-SI" smtClean="0"/>
              <a:t>                   Šol. l. 2015 / 2016</a:t>
            </a:r>
            <a:endParaRPr lang="sl-SI"/>
          </a:p>
        </p:txBody>
      </p:sp>
      <p:sp>
        <p:nvSpPr>
          <p:cNvPr id="6" name="Slide Number Placeholder 5"/>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1850903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ABA1163-7DA4-49CD-9A76-7B3D22000B67}" type="datetime1">
              <a:rPr lang="sl-SI" smtClean="0"/>
              <a:t>26. 09. 2023</a:t>
            </a:fld>
            <a:endParaRPr lang="sl-SI"/>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sl-SI" smtClean="0"/>
              <a:t>                   Šol. l. 2015 / 2016</a:t>
            </a:r>
            <a:endParaRPr lang="sl-SI"/>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276734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AE3203A5-A8BA-4513-983A-DF1A129C2955}" type="datetime1">
              <a:rPr lang="sl-SI" smtClean="0"/>
              <a:t>26. 09. 2023</a:t>
            </a:fld>
            <a:endParaRPr lang="sl-SI"/>
          </a:p>
        </p:txBody>
      </p:sp>
      <p:sp>
        <p:nvSpPr>
          <p:cNvPr id="6" name="Footer Placeholder 5"/>
          <p:cNvSpPr>
            <a:spLocks noGrp="1"/>
          </p:cNvSpPr>
          <p:nvPr>
            <p:ph type="ftr" sz="quarter" idx="11"/>
          </p:nvPr>
        </p:nvSpPr>
        <p:spPr/>
        <p:txBody>
          <a:bodyPr/>
          <a:lstStyle/>
          <a:p>
            <a:r>
              <a:rPr lang="sl-SI" smtClean="0"/>
              <a:t>                   Šol. l. 2015 / 2016</a:t>
            </a:r>
            <a:endParaRPr lang="sl-SI"/>
          </a:p>
        </p:txBody>
      </p:sp>
      <p:sp>
        <p:nvSpPr>
          <p:cNvPr id="7" name="Slide Number Placeholder 6"/>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94219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AE3203A5-A8BA-4513-983A-DF1A129C2955}" type="datetime1">
              <a:rPr lang="sl-SI" smtClean="0"/>
              <a:t>26. 09. 2023</a:t>
            </a:fld>
            <a:endParaRPr lang="sl-SI"/>
          </a:p>
        </p:txBody>
      </p:sp>
      <p:sp>
        <p:nvSpPr>
          <p:cNvPr id="8" name="Footer Placeholder 7"/>
          <p:cNvSpPr>
            <a:spLocks noGrp="1"/>
          </p:cNvSpPr>
          <p:nvPr>
            <p:ph type="ftr" sz="quarter" idx="11"/>
          </p:nvPr>
        </p:nvSpPr>
        <p:spPr/>
        <p:txBody>
          <a:bodyPr/>
          <a:lstStyle/>
          <a:p>
            <a:r>
              <a:rPr lang="sl-SI" smtClean="0"/>
              <a:t>                   Šol. l. 2015 / 2016</a:t>
            </a:r>
            <a:endParaRPr lang="sl-SI"/>
          </a:p>
        </p:txBody>
      </p:sp>
      <p:sp>
        <p:nvSpPr>
          <p:cNvPr id="9" name="Slide Number Placeholder 8"/>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118202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01E8510A-114A-4188-8EEE-B42BD98F2929}" type="datetime1">
              <a:rPr lang="sl-SI" smtClean="0"/>
              <a:t>26. 09. 2023</a:t>
            </a:fld>
            <a:endParaRPr lang="sl-SI"/>
          </a:p>
        </p:txBody>
      </p:sp>
      <p:sp>
        <p:nvSpPr>
          <p:cNvPr id="4" name="Footer Placeholder 3"/>
          <p:cNvSpPr>
            <a:spLocks noGrp="1"/>
          </p:cNvSpPr>
          <p:nvPr>
            <p:ph type="ftr" sz="quarter" idx="11"/>
          </p:nvPr>
        </p:nvSpPr>
        <p:spPr/>
        <p:txBody>
          <a:bodyPr/>
          <a:lstStyle/>
          <a:p>
            <a:r>
              <a:rPr lang="sl-SI" smtClean="0"/>
              <a:t>                   Šol. l. 2015 / 2016</a:t>
            </a:r>
            <a:endParaRPr lang="sl-SI"/>
          </a:p>
        </p:txBody>
      </p:sp>
      <p:sp>
        <p:nvSpPr>
          <p:cNvPr id="5" name="Slide Number Placeholder 4"/>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3195853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ECC17-D3B0-4DBA-B694-D9157094AEB1}" type="datetime1">
              <a:rPr lang="sl-SI" smtClean="0"/>
              <a:t>26. 09. 2023</a:t>
            </a:fld>
            <a:endParaRPr lang="sl-SI"/>
          </a:p>
        </p:txBody>
      </p:sp>
      <p:sp>
        <p:nvSpPr>
          <p:cNvPr id="3" name="Footer Placeholder 2"/>
          <p:cNvSpPr>
            <a:spLocks noGrp="1"/>
          </p:cNvSpPr>
          <p:nvPr>
            <p:ph type="ftr" sz="quarter" idx="11"/>
          </p:nvPr>
        </p:nvSpPr>
        <p:spPr/>
        <p:txBody>
          <a:bodyPr/>
          <a:lstStyle/>
          <a:p>
            <a:r>
              <a:rPr lang="sl-SI" smtClean="0"/>
              <a:t>                   Šol. l. 2015 / 2016</a:t>
            </a:r>
            <a:endParaRPr lang="sl-SI"/>
          </a:p>
        </p:txBody>
      </p:sp>
      <p:sp>
        <p:nvSpPr>
          <p:cNvPr id="4" name="Slide Number Placeholder 3"/>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2923070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sl-SI" smtClean="0"/>
              <a:t>Uredite slog naslova matrice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E3203A5-A8BA-4513-983A-DF1A129C2955}" type="datetime1">
              <a:rPr lang="sl-SI" smtClean="0"/>
              <a:t>26. 09. 2023</a:t>
            </a:fld>
            <a:endParaRPr lang="sl-SI"/>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sl-SI" smtClean="0"/>
              <a:t>                   Šol. l. 2015 / 2016</a:t>
            </a:r>
            <a:endParaRPr lang="sl-SI"/>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2427373711"/>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20230FD-63E8-40B3-89C0-BC1E59562F8F}" type="datetime1">
              <a:rPr lang="sl-SI" smtClean="0"/>
              <a:t>26. 09. 2023</a:t>
            </a:fld>
            <a:endParaRPr lang="sl-SI"/>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177363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AE3203A5-A8BA-4513-983A-DF1A129C2955}" type="datetime1">
              <a:rPr lang="sl-SI" smtClean="0"/>
              <a:t>26. 09. 2023</a:t>
            </a:fld>
            <a:endParaRPr lang="sl-SI"/>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sl-SI" smtClean="0"/>
              <a:t>                   Šol. l. 2015 / 2016</a:t>
            </a:r>
            <a:endParaRPr lang="sl-SI"/>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1098D97-D47F-4185-AB0A-1FBD1691CD49}" type="slidenum">
              <a:rPr lang="sl-SI" smtClean="0"/>
              <a:pPr/>
              <a:t>‹#›</a:t>
            </a:fld>
            <a:endParaRPr lang="sl-SI"/>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661913"/>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dmfa.si/InfoServer/Public/PredlogiDatumovTekmovanj.aspx" TargetMode="External"/><Relationship Id="rId2" Type="http://schemas.openxmlformats.org/officeDocument/2006/relationships/hyperlink" Target="https://www.gov.si/teme/solski-koledar-za-osnovne-sol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ova23.splet.arnes.si/interesne-dejavnosti/"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ric.si/nacionalno-preverjanje-znanja/splosne-informacije/" TargetMode="External"/><Relationship Id="rId2" Type="http://schemas.openxmlformats.org/officeDocument/2006/relationships/hyperlink" Target="https://www.uradni-list.si/1/content?id=113609"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branjejekul.weebly.co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nova23.splet.arnes.si/prevozi/"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projekt5.osagpo@guest.arnes.si"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nova23.splet.arnes.si/hisni-red/" TargetMode="External"/><Relationship Id="rId2" Type="http://schemas.openxmlformats.org/officeDocument/2006/relationships/hyperlink" Target="http://osagpostojna.splet.arnes.si/vzgojni-nacrt-sole/" TargetMode="External"/><Relationship Id="rId1" Type="http://schemas.openxmlformats.org/officeDocument/2006/relationships/slideLayout" Target="../slideLayouts/slideLayout7.xml"/><Relationship Id="rId4" Type="http://schemas.openxmlformats.org/officeDocument/2006/relationships/hyperlink" Target="https://nova23.splet.arnes.si/vzgojni-nac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nova23.splet.arnes.si/obrazci/" TargetMode="External"/><Relationship Id="rId2" Type="http://schemas.openxmlformats.org/officeDocument/2006/relationships/hyperlink" Target="http://osagpostojna.splet.arnes.si/obrazci-2/"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os.antona-globocnika-po@guest.arnes.si"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darija.kosir@osagpostojna.si"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tosemjaz.net/" TargetMode="External"/><Relationship Id="rId2" Type="http://schemas.openxmlformats.org/officeDocument/2006/relationships/hyperlink" Target="mailto:tom@zpms.si" TargetMode="External"/><Relationship Id="rId1" Type="http://schemas.openxmlformats.org/officeDocument/2006/relationships/slideLayout" Target="../slideLayouts/slideLayout7.xml"/><Relationship Id="rId5" Type="http://schemas.openxmlformats.org/officeDocument/2006/relationships/hyperlink" Target="mailto:dnk.koper@siol.net" TargetMode="External"/><Relationship Id="rId4" Type="http://schemas.openxmlformats.org/officeDocument/2006/relationships/hyperlink" Target="mailto:info@drustvo-dnk.si"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nijz.si/sites/www.nijz.si/files/uploaded/navodila_higiena-kaslja_0.pdf" TargetMode="External"/><Relationship Id="rId2" Type="http://schemas.openxmlformats.org/officeDocument/2006/relationships/hyperlink" Target="https://www.nijz.si/sites/www.nijz.si/files/uploaded/navodila_higiena-rok_splosna-javnost.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428667" y="770482"/>
            <a:ext cx="3219538" cy="2616101"/>
          </a:xfrm>
          <a:prstGeom prst="rect">
            <a:avLst/>
          </a:prstGeom>
        </p:spPr>
        <p:txBody>
          <a:bodyPr wrap="square">
            <a:spAutoFit/>
          </a:bodyPr>
          <a:lstStyle/>
          <a:p>
            <a:pPr algn="ctr"/>
            <a:r>
              <a:rPr lang="sl-SI" sz="3600" b="1" spc="-100" dirty="0" smtClean="0">
                <a:solidFill>
                  <a:srgbClr val="002060"/>
                </a:solidFill>
                <a:ea typeface="+mj-ea"/>
                <a:cs typeface="+mj-cs"/>
              </a:rPr>
              <a:t>PUBLIKACIJA</a:t>
            </a:r>
            <a:r>
              <a:rPr lang="sl-SI" sz="3200" b="1" spc="-100" dirty="0" smtClean="0">
                <a:solidFill>
                  <a:srgbClr val="002060"/>
                </a:solidFill>
                <a:ea typeface="+mj-ea"/>
                <a:cs typeface="+mj-cs"/>
              </a:rPr>
              <a:t> </a:t>
            </a:r>
          </a:p>
          <a:p>
            <a:pPr algn="ctr"/>
            <a:r>
              <a:rPr lang="sl-SI" sz="3200" b="1" spc="-100" dirty="0" smtClean="0">
                <a:solidFill>
                  <a:srgbClr val="002060"/>
                </a:solidFill>
                <a:ea typeface="+mj-ea"/>
                <a:cs typeface="+mj-cs"/>
              </a:rPr>
              <a:t>OŠ </a:t>
            </a:r>
          </a:p>
          <a:p>
            <a:pPr algn="ctr"/>
            <a:r>
              <a:rPr lang="sl-SI" sz="3200" b="1" spc="-100" dirty="0" smtClean="0">
                <a:solidFill>
                  <a:srgbClr val="002060"/>
                </a:solidFill>
                <a:ea typeface="+mj-ea"/>
                <a:cs typeface="+mj-cs"/>
              </a:rPr>
              <a:t>ANTONA </a:t>
            </a:r>
          </a:p>
          <a:p>
            <a:pPr algn="ctr"/>
            <a:r>
              <a:rPr lang="sl-SI" sz="3200" b="1" spc="-100" dirty="0" smtClean="0">
                <a:solidFill>
                  <a:srgbClr val="002060"/>
                </a:solidFill>
                <a:ea typeface="+mj-ea"/>
                <a:cs typeface="+mj-cs"/>
              </a:rPr>
              <a:t>GLOBOČNIKA </a:t>
            </a:r>
          </a:p>
          <a:p>
            <a:pPr algn="ctr"/>
            <a:r>
              <a:rPr lang="sl-SI" sz="3200" b="1" spc="-100" dirty="0" smtClean="0">
                <a:solidFill>
                  <a:srgbClr val="002060"/>
                </a:solidFill>
                <a:ea typeface="+mj-ea"/>
                <a:cs typeface="+mj-cs"/>
              </a:rPr>
              <a:t>POSTOJNA  </a:t>
            </a:r>
            <a:endParaRPr lang="sl-SI" sz="3200" b="1" spc="-100" dirty="0">
              <a:solidFill>
                <a:srgbClr val="002060"/>
              </a:solidFill>
              <a:ea typeface="+mj-ea"/>
              <a:cs typeface="+mj-cs"/>
            </a:endParaRPr>
          </a:p>
        </p:txBody>
      </p:sp>
      <p:sp>
        <p:nvSpPr>
          <p:cNvPr id="14" name="Pravokotnik 13"/>
          <p:cNvSpPr/>
          <p:nvPr/>
        </p:nvSpPr>
        <p:spPr>
          <a:xfrm>
            <a:off x="6492680" y="6095790"/>
            <a:ext cx="2471084" cy="369332"/>
          </a:xfrm>
          <a:prstGeom prst="rect">
            <a:avLst/>
          </a:prstGeom>
        </p:spPr>
        <p:txBody>
          <a:bodyPr wrap="square">
            <a:spAutoFit/>
          </a:bodyPr>
          <a:lstStyle/>
          <a:p>
            <a:r>
              <a:rPr lang="sl-SI" b="1" dirty="0" smtClean="0">
                <a:solidFill>
                  <a:srgbClr val="002060"/>
                </a:solidFill>
              </a:rPr>
              <a:t>Šol</a:t>
            </a:r>
            <a:r>
              <a:rPr lang="sl-SI" b="1" dirty="0">
                <a:solidFill>
                  <a:srgbClr val="002060"/>
                </a:solidFill>
              </a:rPr>
              <a:t>. l.  </a:t>
            </a:r>
            <a:r>
              <a:rPr lang="sl-SI" b="1" dirty="0" smtClean="0">
                <a:solidFill>
                  <a:srgbClr val="002060"/>
                </a:solidFill>
              </a:rPr>
              <a:t>2023 </a:t>
            </a:r>
            <a:r>
              <a:rPr lang="sl-SI" b="1" dirty="0">
                <a:solidFill>
                  <a:srgbClr val="002060"/>
                </a:solidFill>
              </a:rPr>
              <a:t>/ </a:t>
            </a:r>
            <a:r>
              <a:rPr lang="sl-SI" b="1" dirty="0" smtClean="0">
                <a:solidFill>
                  <a:srgbClr val="002060"/>
                </a:solidFill>
              </a:rPr>
              <a:t>2024    </a:t>
            </a:r>
            <a:endParaRPr lang="sl-SI" b="1" dirty="0">
              <a:solidFill>
                <a:srgbClr val="002060"/>
              </a:solidFill>
            </a:endParaRPr>
          </a:p>
        </p:txBody>
      </p:sp>
      <p:sp>
        <p:nvSpPr>
          <p:cNvPr id="18" name="Pravokotnik 17"/>
          <p:cNvSpPr/>
          <p:nvPr/>
        </p:nvSpPr>
        <p:spPr>
          <a:xfrm>
            <a:off x="3435500" y="2111729"/>
            <a:ext cx="719204" cy="246221"/>
          </a:xfrm>
          <a:prstGeom prst="rect">
            <a:avLst/>
          </a:prstGeom>
        </p:spPr>
        <p:txBody>
          <a:bodyPr wrap="square">
            <a:spAutoFit/>
          </a:bodyPr>
          <a:lstStyle/>
          <a:p>
            <a:r>
              <a:rPr lang="sl-SI" sz="1000" dirty="0" smtClean="0">
                <a:solidFill>
                  <a:srgbClr val="002060"/>
                </a:solidFill>
              </a:rPr>
              <a:t>Planina</a:t>
            </a:r>
            <a:endParaRPr lang="sl-SI" sz="1000" dirty="0">
              <a:solidFill>
                <a:srgbClr val="002060"/>
              </a:solidFill>
            </a:endParaRPr>
          </a:p>
        </p:txBody>
      </p:sp>
      <p:sp>
        <p:nvSpPr>
          <p:cNvPr id="17" name="Pravokotnik 16"/>
          <p:cNvSpPr/>
          <p:nvPr/>
        </p:nvSpPr>
        <p:spPr>
          <a:xfrm>
            <a:off x="5236514" y="5499696"/>
            <a:ext cx="599844" cy="246221"/>
          </a:xfrm>
          <a:prstGeom prst="rect">
            <a:avLst/>
          </a:prstGeom>
        </p:spPr>
        <p:txBody>
          <a:bodyPr wrap="none">
            <a:spAutoFit/>
          </a:bodyPr>
          <a:lstStyle/>
          <a:p>
            <a:r>
              <a:rPr lang="sl-SI" sz="1000" dirty="0" smtClean="0">
                <a:solidFill>
                  <a:srgbClr val="002060"/>
                </a:solidFill>
              </a:rPr>
              <a:t>Bukovje</a:t>
            </a:r>
            <a:endParaRPr lang="sl-SI" sz="1000" dirty="0">
              <a:solidFill>
                <a:srgbClr val="002060"/>
              </a:solidFill>
            </a:endParaRPr>
          </a:p>
        </p:txBody>
      </p:sp>
      <p:sp>
        <p:nvSpPr>
          <p:cNvPr id="19" name="Pravokotnik 18"/>
          <p:cNvSpPr/>
          <p:nvPr/>
        </p:nvSpPr>
        <p:spPr>
          <a:xfrm>
            <a:off x="2659139" y="3991599"/>
            <a:ext cx="620683" cy="246221"/>
          </a:xfrm>
          <a:prstGeom prst="rect">
            <a:avLst/>
          </a:prstGeom>
        </p:spPr>
        <p:txBody>
          <a:bodyPr wrap="none">
            <a:spAutoFit/>
          </a:bodyPr>
          <a:lstStyle/>
          <a:p>
            <a:r>
              <a:rPr lang="sl-SI" sz="1000" dirty="0" smtClean="0">
                <a:solidFill>
                  <a:srgbClr val="002060"/>
                </a:solidFill>
              </a:rPr>
              <a:t>Studeno</a:t>
            </a:r>
            <a:endParaRPr lang="sl-SI" sz="1000" dirty="0">
              <a:solidFill>
                <a:srgbClr val="002060"/>
              </a:solidFill>
            </a:endParaRPr>
          </a:p>
        </p:txBody>
      </p:sp>
      <p:grpSp>
        <p:nvGrpSpPr>
          <p:cNvPr id="4" name="Skupina 3"/>
          <p:cNvGrpSpPr/>
          <p:nvPr/>
        </p:nvGrpSpPr>
        <p:grpSpPr>
          <a:xfrm>
            <a:off x="1907704" y="548680"/>
            <a:ext cx="6998265" cy="5840904"/>
            <a:chOff x="1941079" y="552739"/>
            <a:chExt cx="6998265" cy="5840904"/>
          </a:xfrm>
        </p:grpSpPr>
        <p:pic>
          <p:nvPicPr>
            <p:cNvPr id="7" name="Slika 6"/>
            <p:cNvPicPr>
              <a:picLocks noChangeAspect="1"/>
            </p:cNvPicPr>
            <p:nvPr/>
          </p:nvPicPr>
          <p:blipFill rotWithShape="1">
            <a:blip r:embed="rId3" cstate="print">
              <a:extLst>
                <a:ext uri="{28A0092B-C50C-407E-A947-70E740481C1C}">
                  <a14:useLocalDpi xmlns:a14="http://schemas.microsoft.com/office/drawing/2010/main" val="0"/>
                </a:ext>
              </a:extLst>
            </a:blip>
            <a:srcRect t="20728"/>
            <a:stretch/>
          </p:blipFill>
          <p:spPr>
            <a:xfrm>
              <a:off x="3972953" y="1665890"/>
              <a:ext cx="1563188" cy="825287"/>
            </a:xfrm>
            <a:prstGeom prst="rect">
              <a:avLst/>
            </a:prstGeom>
            <a:ln>
              <a:noFill/>
            </a:ln>
            <a:effectLst>
              <a:softEdge rad="112500"/>
            </a:effectLst>
          </p:spPr>
        </p:pic>
        <p:pic>
          <p:nvPicPr>
            <p:cNvPr id="9" name="Slik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4114709"/>
              <a:ext cx="1188337" cy="791432"/>
            </a:xfrm>
            <a:prstGeom prst="rect">
              <a:avLst/>
            </a:prstGeom>
            <a:ln>
              <a:noFill/>
            </a:ln>
            <a:effectLst>
              <a:softEdge rad="112500"/>
            </a:effectLst>
          </p:spPr>
        </p:pic>
        <p:pic>
          <p:nvPicPr>
            <p:cNvPr id="11" name="Slik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928" y="4743526"/>
              <a:ext cx="1288769" cy="857617"/>
            </a:xfrm>
            <a:prstGeom prst="rect">
              <a:avLst/>
            </a:prstGeom>
            <a:ln>
              <a:noFill/>
            </a:ln>
            <a:effectLst>
              <a:softEdge rad="112500"/>
            </a:effectLst>
          </p:spPr>
        </p:pic>
        <p:pic>
          <p:nvPicPr>
            <p:cNvPr id="2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511"/>
            <a:stretch/>
          </p:blipFill>
          <p:spPr bwMode="auto">
            <a:xfrm>
              <a:off x="3460094" y="2298160"/>
              <a:ext cx="4752528" cy="26383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descr="C:\Users\romana\Desktop\l_272267_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613" b="20430"/>
            <a:stretch/>
          </p:blipFill>
          <p:spPr bwMode="auto">
            <a:xfrm>
              <a:off x="5404582" y="552739"/>
              <a:ext cx="3534762" cy="1938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https://www.postojna.si/Files/Gallery/105/199960/l_25195300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8184"/>
            <a:stretch/>
          </p:blipFill>
          <p:spPr bwMode="auto">
            <a:xfrm>
              <a:off x="1941079" y="4808642"/>
              <a:ext cx="3318035" cy="1585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1875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90777" y="781927"/>
            <a:ext cx="2547802" cy="399578"/>
          </a:xfrm>
        </p:spPr>
        <p:txBody>
          <a:bodyPr>
            <a:normAutofit fontScale="90000"/>
          </a:bodyPr>
          <a:lstStyle/>
          <a:p>
            <a:pPr algn="ctr"/>
            <a:r>
              <a:rPr lang="sl-SI" sz="1800" b="1" dirty="0" smtClean="0">
                <a:latin typeface="Calibri" panose="020F0502020204030204" pitchFamily="34" charset="0"/>
              </a:rPr>
              <a:t>STROKOVNI ORGANI ŠOLE</a:t>
            </a:r>
            <a:endParaRPr lang="sl-SI" sz="1800" b="1" dirty="0">
              <a:latin typeface="Calibri" panose="020F0502020204030204" pitchFamily="34" charset="0"/>
            </a:endParaRPr>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10</a:t>
            </a:fld>
            <a:endParaRPr lang="sl-SI"/>
          </a:p>
        </p:txBody>
      </p:sp>
      <p:sp>
        <p:nvSpPr>
          <p:cNvPr id="4" name="Naslov 1"/>
          <p:cNvSpPr txBox="1">
            <a:spLocks/>
          </p:cNvSpPr>
          <p:nvPr/>
        </p:nvSpPr>
        <p:spPr>
          <a:xfrm>
            <a:off x="704771" y="1268760"/>
            <a:ext cx="3727326" cy="115212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500" b="1" dirty="0" smtClean="0"/>
          </a:p>
        </p:txBody>
      </p:sp>
      <p:sp>
        <p:nvSpPr>
          <p:cNvPr id="6" name="Naslov 1"/>
          <p:cNvSpPr txBox="1">
            <a:spLocks/>
          </p:cNvSpPr>
          <p:nvPr/>
        </p:nvSpPr>
        <p:spPr>
          <a:xfrm>
            <a:off x="251520" y="3429000"/>
            <a:ext cx="7886700" cy="25922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3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2840104833"/>
              </p:ext>
            </p:extLst>
          </p:nvPr>
        </p:nvGraphicFramePr>
        <p:xfrm>
          <a:off x="726649" y="1378903"/>
          <a:ext cx="3816424" cy="2050097"/>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232">
                <a:tc>
                  <a:txBody>
                    <a:bodyPr/>
                    <a:lstStyle/>
                    <a:p>
                      <a:r>
                        <a:rPr lang="sl-SI" sz="1600" dirty="0" smtClean="0"/>
                        <a:t>UČITELJSKI ZBOR</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166786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Sestavljajo</a:t>
                      </a:r>
                      <a:r>
                        <a:rPr lang="sl-SI" sz="1200" baseline="0" dirty="0" smtClean="0"/>
                        <a:t> ga strokovni delavci šole: </a:t>
                      </a:r>
                    </a:p>
                    <a:p>
                      <a:pPr marL="0" marR="0" indent="0" algn="just" defTabSz="685800" rtl="0" eaLnBrk="1" fontAlgn="auto" latinLnBrk="0" hangingPunct="1">
                        <a:lnSpc>
                          <a:spcPct val="100000"/>
                        </a:lnSpc>
                        <a:spcBef>
                          <a:spcPts val="0"/>
                        </a:spcBef>
                        <a:spcAft>
                          <a:spcPts val="0"/>
                        </a:spcAft>
                        <a:buClrTx/>
                        <a:buSzTx/>
                        <a:buFontTx/>
                        <a:buNone/>
                        <a:tabLst/>
                        <a:defRPr/>
                      </a:pPr>
                      <a:r>
                        <a:rPr lang="sl-SI" sz="1200" baseline="0" dirty="0" smtClean="0"/>
                        <a:t> - učitelji in </a:t>
                      </a:r>
                    </a:p>
                    <a:p>
                      <a:pPr marL="171450" marR="0" indent="-171450" algn="just" defTabSz="685800" rtl="0" eaLnBrk="1" fontAlgn="auto" latinLnBrk="0" hangingPunct="1">
                        <a:lnSpc>
                          <a:spcPct val="100000"/>
                        </a:lnSpc>
                        <a:spcBef>
                          <a:spcPts val="0"/>
                        </a:spcBef>
                        <a:spcAft>
                          <a:spcPts val="0"/>
                        </a:spcAft>
                        <a:buClrTx/>
                        <a:buSzTx/>
                        <a:buFontTx/>
                        <a:buChar char="-"/>
                        <a:tabLst/>
                        <a:defRPr/>
                      </a:pPr>
                      <a:r>
                        <a:rPr lang="sl-SI" sz="1200" baseline="0" dirty="0" smtClean="0"/>
                        <a:t>drugi strokovni delavci (šolska svetovalna služba, računalnikar, knjižničarka in vodja šolske prehrane).</a:t>
                      </a:r>
                    </a:p>
                    <a:p>
                      <a:pPr marL="0" marR="0" indent="0" algn="just" defTabSz="685800" rtl="0" eaLnBrk="1" fontAlgn="auto" latinLnBrk="0" hangingPunct="1">
                        <a:lnSpc>
                          <a:spcPct val="100000"/>
                        </a:lnSpc>
                        <a:spcBef>
                          <a:spcPts val="0"/>
                        </a:spcBef>
                        <a:spcAft>
                          <a:spcPts val="0"/>
                        </a:spcAft>
                        <a:buClrTx/>
                        <a:buSzTx/>
                        <a:buFontTx/>
                        <a:buNone/>
                        <a:tabLst/>
                        <a:defRPr/>
                      </a:pPr>
                      <a:endParaRPr lang="sl-SI" sz="500" baseline="0" dirty="0" smtClean="0"/>
                    </a:p>
                    <a:p>
                      <a:pPr marL="0" marR="0" indent="0" algn="just" defTabSz="685800" rtl="0" eaLnBrk="1" fontAlgn="auto" latinLnBrk="0" hangingPunct="1">
                        <a:lnSpc>
                          <a:spcPct val="100000"/>
                        </a:lnSpc>
                        <a:spcBef>
                          <a:spcPts val="0"/>
                        </a:spcBef>
                        <a:spcAft>
                          <a:spcPts val="0"/>
                        </a:spcAft>
                        <a:buClrTx/>
                        <a:buSzTx/>
                        <a:buFontTx/>
                        <a:buNone/>
                        <a:tabLst/>
                        <a:defRPr/>
                      </a:pPr>
                      <a:r>
                        <a:rPr lang="sl-SI" sz="1200" kern="1200" dirty="0" smtClean="0">
                          <a:effectLst/>
                        </a:rPr>
                        <a:t>Učiteljski zbor obravnava in odloča o strokovnih vprašanjih, povezanih z vzgojno-izobraževalnim delom, daje mnenja o letnem delovnem načrtu, odloča o vzgojnih ukrepih in opravlja druge naloge v skladu z zakonom.</a:t>
                      </a:r>
                      <a:endParaRPr lang="sl-SI" sz="1200" b="0" dirty="0" smtClean="0">
                        <a:solidFill>
                          <a:schemeClr val="bg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3" name="Pravokotnik 2"/>
          <p:cNvSpPr/>
          <p:nvPr/>
        </p:nvSpPr>
        <p:spPr>
          <a:xfrm>
            <a:off x="4644008" y="1628800"/>
            <a:ext cx="2413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aphicFrame>
        <p:nvGraphicFramePr>
          <p:cNvPr id="15" name="Tabela 14"/>
          <p:cNvGraphicFramePr>
            <a:graphicFrameLocks noGrp="1"/>
          </p:cNvGraphicFramePr>
          <p:nvPr>
            <p:extLst>
              <p:ext uri="{D42A27DB-BD31-4B8C-83A1-F6EECF244321}">
                <p14:modId xmlns:p14="http://schemas.microsoft.com/office/powerpoint/2010/main" val="1455577341"/>
              </p:ext>
            </p:extLst>
          </p:nvPr>
        </p:nvGraphicFramePr>
        <p:xfrm>
          <a:off x="726649" y="3980276"/>
          <a:ext cx="3816424" cy="157156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ODDELČNI</a:t>
                      </a:r>
                      <a:r>
                        <a:rPr lang="sl-SI" sz="1600" baseline="0" dirty="0" smtClean="0"/>
                        <a:t> UČITELSKI ZBOR</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Oddelčni učiteljski zbor sestavljajo učitelji, ki opravljajo vzgojno-izobraževalno delo v posameznem oddelku. Oddelčni učiteljski zbor obravnava vzgojno-izobraževalno problematiko v oddelku,</a:t>
                      </a:r>
                      <a:r>
                        <a:rPr lang="sl-SI" sz="1200" baseline="0" dirty="0" smtClean="0"/>
                        <a:t> oblikuje program za delo z nadarjenimi učenci, odloča o vzgojnih ukrepih ter opravlja druge naloge v skladu z zakonom.</a:t>
                      </a:r>
                      <a:endParaRPr lang="sl-SI" sz="12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3668083123"/>
              </p:ext>
            </p:extLst>
          </p:nvPr>
        </p:nvGraphicFramePr>
        <p:xfrm>
          <a:off x="4764678" y="1378903"/>
          <a:ext cx="3816424" cy="175444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STROKOVNI AKTIVI</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Strokovne aktive v šoli sestavljajo učitelji oziroma istega predmeta oziroma podobnih predmetnih področij. </a:t>
                      </a:r>
                    </a:p>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Obravnava problematiko predmeta oz. predmetnega področja, usklajuje merila za ocenjevanje, daje učiteljskemu zboru predloge za izboljšanje vzgojno-izobraževalnega dela, obravnava pripombe staršev, učencev ter opravlja druge strokovne naloge, določene z letnim delovnim načrtom.</a:t>
                      </a:r>
                      <a:endParaRPr lang="sl-SI" sz="12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1163370415"/>
              </p:ext>
            </p:extLst>
          </p:nvPr>
        </p:nvGraphicFramePr>
        <p:xfrm>
          <a:off x="4796925" y="4000427"/>
          <a:ext cx="3816424" cy="157156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RAZREDNIK</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Razrednik vodi delo oddelčnega učiteljskega zbora, analizira vzgojne in učne rezultate oddelka, skrbi za reševanje vzgojnih in učnih problemov posameznih učencev, sodeluje s starši in šolsko svetovalno službo, odloča o vzgojnih ukrepih ter opravlja druge naloge v skladu z zakonom. </a:t>
                      </a:r>
                      <a:endParaRPr lang="sl-SI" sz="12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661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62940" y="260648"/>
            <a:ext cx="7886700" cy="460851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800" b="1" dirty="0" smtClean="0">
              <a:solidFill>
                <a:srgbClr val="002060"/>
              </a:solidFill>
              <a:latin typeface="Calibri" panose="020F0502020204030204" pitchFamily="34" charset="0"/>
            </a:endParaRPr>
          </a:p>
          <a:p>
            <a:pPr algn="ctr"/>
            <a:endParaRPr lang="sl-SI" sz="1800" b="1" dirty="0" smtClean="0">
              <a:solidFill>
                <a:srgbClr val="7A4900"/>
              </a:solidFill>
              <a:latin typeface="+mn-lt"/>
            </a:endParaRPr>
          </a:p>
          <a:p>
            <a:pPr algn="ctr"/>
            <a:r>
              <a:rPr lang="sl-SI" sz="1800" b="1" dirty="0" smtClean="0">
                <a:solidFill>
                  <a:srgbClr val="002060"/>
                </a:solidFill>
                <a:latin typeface="+mn-lt"/>
              </a:rPr>
              <a:t>ŠOLSKI KOLEDAR 2023 /2024</a:t>
            </a:r>
          </a:p>
          <a:p>
            <a:pPr algn="ctr"/>
            <a:endParaRPr lang="sl-SI" sz="1800" b="1" dirty="0">
              <a:solidFill>
                <a:srgbClr val="7A4900"/>
              </a:solidFill>
              <a:latin typeface="+mn-lt"/>
            </a:endParaRPr>
          </a:p>
          <a:p>
            <a:pPr algn="ctr"/>
            <a:endParaRPr lang="sl-SI" sz="1800" b="1" dirty="0" smtClean="0">
              <a:solidFill>
                <a:srgbClr val="7A4900"/>
              </a:solidFill>
              <a:latin typeface="+mn-lt"/>
            </a:endParaRPr>
          </a:p>
          <a:p>
            <a:pPr algn="ctr"/>
            <a:endParaRPr lang="sl-SI" sz="1400" dirty="0">
              <a:latin typeface="+mn-lt"/>
            </a:endParaRPr>
          </a:p>
          <a:p>
            <a:pPr algn="ctr"/>
            <a:endParaRPr lang="sl-SI" sz="1400" b="1" dirty="0" smtClean="0">
              <a:solidFill>
                <a:srgbClr val="002060"/>
              </a:solidFill>
              <a:latin typeface="+mn-lt"/>
            </a:endParaRPr>
          </a:p>
          <a:p>
            <a:pPr algn="just"/>
            <a:endParaRPr lang="sl-SI" sz="1200" b="1" dirty="0" smtClean="0">
              <a:solidFill>
                <a:srgbClr val="002060"/>
              </a:solidFill>
              <a:latin typeface="+mn-lt"/>
            </a:endParaRPr>
          </a:p>
          <a:p>
            <a:pPr algn="just"/>
            <a:endParaRPr lang="sl-SI" sz="1300" dirty="0" smtClean="0">
              <a:latin typeface="+mn-lt"/>
            </a:endParaRPr>
          </a:p>
        </p:txBody>
      </p:sp>
      <p:sp>
        <p:nvSpPr>
          <p:cNvPr id="3" name="Pravokotnik 2"/>
          <p:cNvSpPr/>
          <p:nvPr/>
        </p:nvSpPr>
        <p:spPr>
          <a:xfrm>
            <a:off x="1691680" y="1196752"/>
            <a:ext cx="5976664" cy="5262979"/>
          </a:xfrm>
          <a:prstGeom prst="rect">
            <a:avLst/>
          </a:prstGeom>
        </p:spPr>
        <p:txBody>
          <a:bodyPr wrap="square">
            <a:spAutoFit/>
          </a:bodyPr>
          <a:lstStyle/>
          <a:p>
            <a:pPr algn="just"/>
            <a:r>
              <a:rPr lang="sl-SI" sz="1400" b="1" u="sng" dirty="0" smtClean="0">
                <a:solidFill>
                  <a:srgbClr val="002060"/>
                </a:solidFill>
              </a:rPr>
              <a:t>ZAČETEK POUKA: </a:t>
            </a:r>
            <a:r>
              <a:rPr lang="sl-SI" sz="1400" b="1" dirty="0">
                <a:solidFill>
                  <a:srgbClr val="002060"/>
                </a:solidFill>
              </a:rPr>
              <a:t> </a:t>
            </a:r>
            <a:r>
              <a:rPr lang="sl-SI" sz="1400" b="1" dirty="0" smtClean="0">
                <a:solidFill>
                  <a:srgbClr val="002060"/>
                </a:solidFill>
              </a:rPr>
              <a:t>         1. 9. 2023</a:t>
            </a:r>
          </a:p>
          <a:p>
            <a:pPr algn="just"/>
            <a:r>
              <a:rPr lang="sl-SI" sz="1400" b="1" u="sng" dirty="0">
                <a:solidFill>
                  <a:srgbClr val="002060"/>
                </a:solidFill>
              </a:rPr>
              <a:t>ZAKLJUČEK POUKA</a:t>
            </a:r>
            <a:r>
              <a:rPr lang="sl-SI" sz="1400" b="1" dirty="0">
                <a:solidFill>
                  <a:srgbClr val="002060"/>
                </a:solidFill>
              </a:rPr>
              <a:t>:     </a:t>
            </a:r>
            <a:r>
              <a:rPr lang="sl-SI" sz="1400" b="1" dirty="0" smtClean="0">
                <a:solidFill>
                  <a:srgbClr val="002060"/>
                </a:solidFill>
              </a:rPr>
              <a:t>14. </a:t>
            </a:r>
            <a:r>
              <a:rPr lang="sl-SI" sz="1400" b="1" dirty="0">
                <a:solidFill>
                  <a:srgbClr val="002060"/>
                </a:solidFill>
              </a:rPr>
              <a:t>6. </a:t>
            </a:r>
            <a:r>
              <a:rPr lang="sl-SI" sz="1400" b="1" dirty="0" smtClean="0">
                <a:solidFill>
                  <a:srgbClr val="002060"/>
                </a:solidFill>
              </a:rPr>
              <a:t>2024 </a:t>
            </a:r>
            <a:r>
              <a:rPr lang="sl-SI" sz="1400" b="1" dirty="0">
                <a:solidFill>
                  <a:srgbClr val="002060"/>
                </a:solidFill>
              </a:rPr>
              <a:t>/ 9. r </a:t>
            </a:r>
          </a:p>
          <a:p>
            <a:pPr algn="just"/>
            <a:r>
              <a:rPr lang="sl-SI" sz="1400" b="1" dirty="0">
                <a:solidFill>
                  <a:srgbClr val="002060"/>
                </a:solidFill>
              </a:rPr>
              <a:t>                                          </a:t>
            </a:r>
            <a:r>
              <a:rPr lang="sl-SI" sz="1400" b="1" dirty="0" smtClean="0">
                <a:solidFill>
                  <a:srgbClr val="002060"/>
                </a:solidFill>
              </a:rPr>
              <a:t>24. </a:t>
            </a:r>
            <a:r>
              <a:rPr lang="sl-SI" sz="1400" b="1" dirty="0">
                <a:solidFill>
                  <a:srgbClr val="002060"/>
                </a:solidFill>
              </a:rPr>
              <a:t>6. </a:t>
            </a:r>
            <a:r>
              <a:rPr lang="sl-SI" sz="1400" b="1" dirty="0" smtClean="0">
                <a:solidFill>
                  <a:srgbClr val="002060"/>
                </a:solidFill>
              </a:rPr>
              <a:t>2024 </a:t>
            </a:r>
            <a:r>
              <a:rPr lang="sl-SI" sz="1400" b="1" dirty="0">
                <a:solidFill>
                  <a:srgbClr val="002060"/>
                </a:solidFill>
              </a:rPr>
              <a:t>/ 1. – 8. r </a:t>
            </a:r>
          </a:p>
          <a:p>
            <a:pPr algn="just"/>
            <a:endParaRPr lang="sl-SI" sz="1400" b="1" dirty="0" smtClean="0">
              <a:solidFill>
                <a:srgbClr val="0070C0"/>
              </a:solidFill>
              <a:latin typeface="Calibri" panose="020F0502020204030204" pitchFamily="34" charset="0"/>
            </a:endParaRPr>
          </a:p>
          <a:p>
            <a:pPr algn="just"/>
            <a:endParaRPr lang="sl-SI" sz="1400" b="1" dirty="0" smtClean="0">
              <a:solidFill>
                <a:srgbClr val="0070C0"/>
              </a:solidFill>
              <a:latin typeface="Calibri" panose="020F0502020204030204" pitchFamily="34" charset="0"/>
            </a:endParaRPr>
          </a:p>
          <a:p>
            <a:pPr marL="285750" indent="-285750" algn="just">
              <a:buFont typeface="Wingdings" panose="05000000000000000000" pitchFamily="2" charset="2"/>
              <a:buChar char="Ø"/>
            </a:pPr>
            <a:r>
              <a:rPr lang="sl-SI" sz="1400" b="1" u="sng" dirty="0" smtClean="0">
                <a:solidFill>
                  <a:srgbClr val="002060"/>
                </a:solidFill>
              </a:rPr>
              <a:t>TRAJANJE OCENJEVALNIH OBDOBIJ:</a:t>
            </a:r>
          </a:p>
          <a:p>
            <a:pPr marL="285750" indent="-285750" algn="just">
              <a:buFontTx/>
              <a:buChar char="-"/>
            </a:pPr>
            <a:r>
              <a:rPr lang="sl-SI" sz="1400" dirty="0" smtClean="0">
                <a:solidFill>
                  <a:srgbClr val="002060"/>
                </a:solidFill>
              </a:rPr>
              <a:t>1. obdobje:   1. 9. 2023 – 31. 1. 2024</a:t>
            </a:r>
          </a:p>
          <a:p>
            <a:pPr marL="285750" indent="-285750" algn="just">
              <a:buFontTx/>
              <a:buChar char="-"/>
            </a:pPr>
            <a:r>
              <a:rPr lang="sl-SI" sz="1400" dirty="0" smtClean="0">
                <a:solidFill>
                  <a:srgbClr val="002060"/>
                </a:solidFill>
              </a:rPr>
              <a:t>2. obdobje:   </a:t>
            </a:r>
            <a:r>
              <a:rPr lang="sl-SI" sz="1400" dirty="0">
                <a:solidFill>
                  <a:srgbClr val="002060"/>
                </a:solidFill>
              </a:rPr>
              <a:t>1</a:t>
            </a:r>
            <a:r>
              <a:rPr lang="sl-SI" sz="1400" dirty="0" smtClean="0">
                <a:solidFill>
                  <a:srgbClr val="002060"/>
                </a:solidFill>
              </a:rPr>
              <a:t>. 2. 2024 – 24. 6. 2024 / 14. 6. 2024 za 9. r</a:t>
            </a:r>
            <a:endParaRPr lang="sl-SI" sz="1400" dirty="0">
              <a:solidFill>
                <a:srgbClr val="002060"/>
              </a:solidFill>
            </a:endParaRPr>
          </a:p>
          <a:p>
            <a:pPr marL="285750" indent="-285750" algn="just">
              <a:buFont typeface="Wingdings" panose="05000000000000000000" pitchFamily="2" charset="2"/>
              <a:buChar char="Ø"/>
            </a:pPr>
            <a:endParaRPr lang="sl-SI" sz="1400" b="1" dirty="0" smtClean="0">
              <a:solidFill>
                <a:srgbClr val="0070C0"/>
              </a:solidFill>
              <a:latin typeface="Calibri" panose="020F0502020204030204" pitchFamily="34" charset="0"/>
            </a:endParaRPr>
          </a:p>
          <a:p>
            <a:pPr algn="just"/>
            <a:endParaRPr lang="sl-SI" sz="1400" b="1" dirty="0">
              <a:solidFill>
                <a:srgbClr val="0070C0"/>
              </a:solidFill>
              <a:latin typeface="Calibri" panose="020F0502020204030204" pitchFamily="34" charset="0"/>
            </a:endParaRPr>
          </a:p>
          <a:p>
            <a:pPr marL="285750" indent="-285750" algn="just">
              <a:buFont typeface="Wingdings" panose="05000000000000000000" pitchFamily="2" charset="2"/>
              <a:buChar char="v"/>
            </a:pPr>
            <a:r>
              <a:rPr lang="sl-SI" sz="1400" b="1" u="sng" dirty="0" smtClean="0">
                <a:solidFill>
                  <a:srgbClr val="002060"/>
                </a:solidFill>
              </a:rPr>
              <a:t>POČITNICE:</a:t>
            </a:r>
          </a:p>
          <a:p>
            <a:pPr marL="285750" indent="-285750" algn="just">
              <a:buFontTx/>
              <a:buChar char="-"/>
            </a:pPr>
            <a:r>
              <a:rPr lang="sl-SI" sz="1400" b="1" dirty="0" smtClean="0">
                <a:solidFill>
                  <a:srgbClr val="0070C0"/>
                </a:solidFill>
              </a:rPr>
              <a:t>JESENSKE </a:t>
            </a:r>
            <a:r>
              <a:rPr lang="sl-SI" sz="1400" b="1" dirty="0">
                <a:solidFill>
                  <a:srgbClr val="0070C0"/>
                </a:solidFill>
              </a:rPr>
              <a:t>POČITNICE:    </a:t>
            </a:r>
            <a:r>
              <a:rPr lang="sl-SI" sz="1400" b="1" dirty="0" smtClean="0">
                <a:solidFill>
                  <a:srgbClr val="0070C0"/>
                </a:solidFill>
              </a:rPr>
              <a:t>        30. 10. 2023  –   3. 11. 2023 </a:t>
            </a:r>
          </a:p>
          <a:p>
            <a:pPr marL="285750" indent="-285750" algn="just">
              <a:buFontTx/>
              <a:buChar char="-"/>
            </a:pPr>
            <a:r>
              <a:rPr lang="sl-SI" sz="1400" b="1" dirty="0">
                <a:solidFill>
                  <a:srgbClr val="0070C0"/>
                </a:solidFill>
              </a:rPr>
              <a:t>NOVOLETNE POČITNICE</a:t>
            </a:r>
            <a:r>
              <a:rPr lang="sl-SI" sz="1400" b="1" dirty="0" smtClean="0">
                <a:solidFill>
                  <a:srgbClr val="0070C0"/>
                </a:solidFill>
              </a:rPr>
              <a:t>:       25. </a:t>
            </a:r>
            <a:r>
              <a:rPr lang="sl-SI" sz="1400" b="1" dirty="0">
                <a:solidFill>
                  <a:srgbClr val="0070C0"/>
                </a:solidFill>
              </a:rPr>
              <a:t>12</a:t>
            </a:r>
            <a:r>
              <a:rPr lang="sl-SI" sz="1400" b="1" dirty="0" smtClean="0">
                <a:solidFill>
                  <a:srgbClr val="0070C0"/>
                </a:solidFill>
              </a:rPr>
              <a:t>. 2023  –    2</a:t>
            </a:r>
            <a:r>
              <a:rPr lang="sl-SI" sz="1400" b="1" dirty="0">
                <a:solidFill>
                  <a:srgbClr val="0070C0"/>
                </a:solidFill>
              </a:rPr>
              <a:t>. 1. </a:t>
            </a:r>
            <a:r>
              <a:rPr lang="sl-SI" sz="1400" b="1" dirty="0" smtClean="0">
                <a:solidFill>
                  <a:srgbClr val="0070C0"/>
                </a:solidFill>
              </a:rPr>
              <a:t>2024</a:t>
            </a:r>
            <a:endParaRPr lang="sl-SI" sz="1400" b="1" dirty="0">
              <a:solidFill>
                <a:srgbClr val="0070C0"/>
              </a:solidFill>
            </a:endParaRPr>
          </a:p>
          <a:p>
            <a:pPr marL="285750" indent="-285750" algn="just">
              <a:buFontTx/>
              <a:buChar char="-"/>
            </a:pPr>
            <a:r>
              <a:rPr lang="sl-SI" sz="1400" b="1" dirty="0">
                <a:solidFill>
                  <a:srgbClr val="0070C0"/>
                </a:solidFill>
              </a:rPr>
              <a:t>ZIMSKE POČITNICE:           </a:t>
            </a:r>
            <a:r>
              <a:rPr lang="sl-SI" sz="1400" b="1" dirty="0" smtClean="0">
                <a:solidFill>
                  <a:srgbClr val="0070C0"/>
                </a:solidFill>
              </a:rPr>
              <a:t>       19. 2 </a:t>
            </a:r>
            <a:r>
              <a:rPr lang="sl-SI" sz="1400" b="1" dirty="0">
                <a:solidFill>
                  <a:srgbClr val="0070C0"/>
                </a:solidFill>
              </a:rPr>
              <a:t>. </a:t>
            </a:r>
            <a:r>
              <a:rPr lang="sl-SI" sz="1400" b="1" dirty="0" smtClean="0">
                <a:solidFill>
                  <a:srgbClr val="0070C0"/>
                </a:solidFill>
              </a:rPr>
              <a:t>2024  –  23. 2. 2024</a:t>
            </a:r>
            <a:endParaRPr lang="sl-SI" sz="1400" b="1" dirty="0">
              <a:solidFill>
                <a:srgbClr val="0070C0"/>
              </a:solidFill>
            </a:endParaRPr>
          </a:p>
          <a:p>
            <a:pPr marL="285750" indent="-285750" algn="just">
              <a:buFontTx/>
              <a:buChar char="-"/>
            </a:pPr>
            <a:r>
              <a:rPr lang="sl-SI" sz="1400" b="1" dirty="0">
                <a:solidFill>
                  <a:srgbClr val="0070C0"/>
                </a:solidFill>
              </a:rPr>
              <a:t>PRVOMAJSKE POČITNICE</a:t>
            </a:r>
            <a:r>
              <a:rPr lang="sl-SI" sz="1400" b="1" dirty="0" smtClean="0">
                <a:solidFill>
                  <a:srgbClr val="0070C0"/>
                </a:solidFill>
              </a:rPr>
              <a:t>:        27. </a:t>
            </a:r>
            <a:r>
              <a:rPr lang="sl-SI" sz="1400" b="1" dirty="0">
                <a:solidFill>
                  <a:srgbClr val="0070C0"/>
                </a:solidFill>
              </a:rPr>
              <a:t>4. </a:t>
            </a:r>
            <a:r>
              <a:rPr lang="sl-SI" sz="1400" b="1" dirty="0" smtClean="0">
                <a:solidFill>
                  <a:srgbClr val="0070C0"/>
                </a:solidFill>
              </a:rPr>
              <a:t>2024  –    2. </a:t>
            </a:r>
            <a:r>
              <a:rPr lang="sl-SI" sz="1400" b="1" dirty="0">
                <a:solidFill>
                  <a:srgbClr val="0070C0"/>
                </a:solidFill>
              </a:rPr>
              <a:t>5. </a:t>
            </a:r>
            <a:r>
              <a:rPr lang="sl-SI" sz="1400" b="1" dirty="0" smtClean="0">
                <a:solidFill>
                  <a:srgbClr val="0070C0"/>
                </a:solidFill>
              </a:rPr>
              <a:t>2024</a:t>
            </a:r>
          </a:p>
          <a:p>
            <a:pPr marL="285750" indent="-285750" algn="just">
              <a:buFontTx/>
              <a:buChar char="-"/>
            </a:pPr>
            <a:r>
              <a:rPr lang="sl-SI" sz="1400" b="1" dirty="0">
                <a:solidFill>
                  <a:srgbClr val="0070C0"/>
                </a:solidFill>
              </a:rPr>
              <a:t>POLETNE POČITNICE: </a:t>
            </a:r>
            <a:r>
              <a:rPr lang="sl-SI" sz="1400" b="1" dirty="0" smtClean="0">
                <a:solidFill>
                  <a:srgbClr val="0070C0"/>
                </a:solidFill>
              </a:rPr>
              <a:t>                26</a:t>
            </a:r>
            <a:r>
              <a:rPr lang="sl-SI" sz="1400" b="1" dirty="0">
                <a:solidFill>
                  <a:srgbClr val="0070C0"/>
                </a:solidFill>
              </a:rPr>
              <a:t>. 6. </a:t>
            </a:r>
            <a:r>
              <a:rPr lang="sl-SI" sz="1400" b="1" dirty="0" smtClean="0">
                <a:solidFill>
                  <a:srgbClr val="0070C0"/>
                </a:solidFill>
              </a:rPr>
              <a:t>2023  – </a:t>
            </a:r>
            <a:r>
              <a:rPr lang="sl-SI" sz="1400" b="1" dirty="0">
                <a:solidFill>
                  <a:srgbClr val="0070C0"/>
                </a:solidFill>
              </a:rPr>
              <a:t>31. 8. </a:t>
            </a:r>
            <a:r>
              <a:rPr lang="sl-SI" sz="1400" b="1" dirty="0" smtClean="0">
                <a:solidFill>
                  <a:srgbClr val="0070C0"/>
                </a:solidFill>
              </a:rPr>
              <a:t>2024</a:t>
            </a:r>
          </a:p>
          <a:p>
            <a:pPr algn="just"/>
            <a:endParaRPr lang="sl-SI" sz="1400" b="1" dirty="0" smtClean="0">
              <a:solidFill>
                <a:srgbClr val="FF9900"/>
              </a:solidFill>
            </a:endParaRPr>
          </a:p>
          <a:p>
            <a:pPr algn="just"/>
            <a:endParaRPr lang="sl-SI" sz="1400" b="1" dirty="0">
              <a:solidFill>
                <a:srgbClr val="FF9900"/>
              </a:solidFill>
            </a:endParaRPr>
          </a:p>
          <a:p>
            <a:pPr marL="285750" indent="-285750" algn="just">
              <a:buFont typeface="Wingdings" panose="05000000000000000000" pitchFamily="2" charset="2"/>
              <a:buChar char="Ä"/>
            </a:pPr>
            <a:r>
              <a:rPr lang="sl-SI" sz="1400" b="1" dirty="0" smtClean="0">
                <a:solidFill>
                  <a:schemeClr val="bg1">
                    <a:lumMod val="50000"/>
                  </a:schemeClr>
                </a:solidFill>
              </a:rPr>
              <a:t>PODROBNEJŠA NAVODILA O ŠOLSKEM KOLEDARJU </a:t>
            </a:r>
          </a:p>
          <a:p>
            <a:pPr algn="just"/>
            <a:r>
              <a:rPr lang="sl-SI" sz="1400" b="1" dirty="0">
                <a:solidFill>
                  <a:schemeClr val="bg1">
                    <a:lumMod val="50000"/>
                  </a:schemeClr>
                </a:solidFill>
              </a:rPr>
              <a:t> </a:t>
            </a:r>
            <a:r>
              <a:rPr lang="sl-SI" sz="1400" b="1" dirty="0" smtClean="0">
                <a:solidFill>
                  <a:schemeClr val="bg1">
                    <a:lumMod val="50000"/>
                  </a:schemeClr>
                </a:solidFill>
              </a:rPr>
              <a:t>      </a:t>
            </a:r>
            <a:r>
              <a:rPr lang="sl-SI" sz="1400" dirty="0" smtClean="0">
                <a:solidFill>
                  <a:schemeClr val="bg1">
                    <a:lumMod val="50000"/>
                  </a:schemeClr>
                </a:solidFill>
              </a:rPr>
              <a:t>lahko preberete </a:t>
            </a:r>
            <a:r>
              <a:rPr lang="sl-SI" sz="1400" b="1" dirty="0" smtClean="0">
                <a:solidFill>
                  <a:schemeClr val="bg1">
                    <a:lumMod val="50000"/>
                  </a:schemeClr>
                </a:solidFill>
                <a:hlinkClick r:id="rId2"/>
              </a:rPr>
              <a:t>TUKAJ</a:t>
            </a:r>
            <a:r>
              <a:rPr lang="sl-SI" sz="1400" dirty="0" smtClean="0">
                <a:solidFill>
                  <a:schemeClr val="bg1">
                    <a:lumMod val="50000"/>
                  </a:schemeClr>
                </a:solidFill>
              </a:rPr>
              <a:t>.</a:t>
            </a:r>
            <a:endParaRPr lang="sl-SI" sz="1400" dirty="0">
              <a:solidFill>
                <a:schemeClr val="bg1">
                  <a:lumMod val="50000"/>
                </a:schemeClr>
              </a:solidFill>
            </a:endParaRPr>
          </a:p>
          <a:p>
            <a:pPr marL="285750" indent="-285750" algn="just">
              <a:buFontTx/>
              <a:buChar char="-"/>
            </a:pPr>
            <a:endParaRPr lang="sl-SI" sz="1400" b="1" dirty="0" smtClean="0">
              <a:solidFill>
                <a:srgbClr val="FF9900"/>
              </a:solidFill>
            </a:endParaRPr>
          </a:p>
          <a:p>
            <a:pPr marL="285750" indent="-285750" algn="just">
              <a:buFontTx/>
              <a:buChar char="-"/>
            </a:pPr>
            <a:endParaRPr lang="sl-SI" sz="1400" b="1" dirty="0">
              <a:solidFill>
                <a:srgbClr val="FF9900"/>
              </a:solidFill>
            </a:endParaRPr>
          </a:p>
          <a:p>
            <a:pPr marL="285750" indent="-285750" algn="just">
              <a:buFont typeface="Wingdings" panose="05000000000000000000" pitchFamily="2" charset="2"/>
              <a:buChar char="q"/>
            </a:pPr>
            <a:r>
              <a:rPr lang="sl-SI" sz="1400" b="1" dirty="0" smtClean="0">
                <a:solidFill>
                  <a:srgbClr val="00B050"/>
                </a:solidFill>
              </a:rPr>
              <a:t>KOLEDAR ŠOLSKIH TEKMOVANJ – </a:t>
            </a:r>
            <a:r>
              <a:rPr lang="sl-SI" sz="1400" b="1" dirty="0" smtClean="0">
                <a:solidFill>
                  <a:srgbClr val="00B050"/>
                </a:solidFill>
                <a:hlinkClick r:id="rId3"/>
              </a:rPr>
              <a:t>povezava na spletno stran</a:t>
            </a:r>
            <a:endParaRPr lang="sl-SI" sz="1400" b="1" dirty="0">
              <a:solidFill>
                <a:srgbClr val="00B050"/>
              </a:solidFill>
            </a:endParaRPr>
          </a:p>
          <a:p>
            <a:pPr marL="285750" indent="-285750" algn="just">
              <a:buFontTx/>
              <a:buChar char="-"/>
            </a:pPr>
            <a:endParaRPr lang="sl-SI" sz="1400" b="1" dirty="0" smtClean="0">
              <a:solidFill>
                <a:srgbClr val="0070C0"/>
              </a:solidFill>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11</a:t>
            </a:fld>
            <a:endParaRPr lang="sl-SI"/>
          </a:p>
        </p:txBody>
      </p:sp>
      <p:pic>
        <p:nvPicPr>
          <p:cNvPr id="7" name="Slika 6"/>
          <p:cNvPicPr>
            <a:picLocks noChangeAspect="1"/>
          </p:cNvPicPr>
          <p:nvPr/>
        </p:nvPicPr>
        <p:blipFill rotWithShape="1">
          <a:blip r:embed="rId4"/>
          <a:srcRect r="31946"/>
          <a:stretch/>
        </p:blipFill>
        <p:spPr>
          <a:xfrm>
            <a:off x="5520819" y="1340768"/>
            <a:ext cx="2147525" cy="936104"/>
          </a:xfrm>
          <a:prstGeom prst="rect">
            <a:avLst/>
          </a:prstGeom>
          <a:ln w="19050">
            <a:solidFill>
              <a:schemeClr val="accent1"/>
            </a:solidFill>
          </a:ln>
        </p:spPr>
      </p:pic>
    </p:spTree>
    <p:extLst>
      <p:ext uri="{BB962C8B-B14F-4D97-AF65-F5344CB8AC3E}">
        <p14:creationId xmlns:p14="http://schemas.microsoft.com/office/powerpoint/2010/main" val="273038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577893" y="279772"/>
            <a:ext cx="7886700" cy="602954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ctr"/>
            <a:endParaRPr lang="sl-SI" sz="1600" b="1" dirty="0">
              <a:latin typeface="Calibri" panose="020F0502020204030204" pitchFamily="34" charset="0"/>
            </a:endParaRPr>
          </a:p>
          <a:p>
            <a:pPr algn="ctr"/>
            <a:endParaRPr lang="sl-SI" sz="1600" b="1" dirty="0" smtClean="0">
              <a:latin typeface="Calibri" panose="020F0502020204030204" pitchFamily="34" charset="0"/>
            </a:endParaRPr>
          </a:p>
          <a:p>
            <a:pPr algn="ctr"/>
            <a:endParaRPr lang="sl-SI" sz="1600" b="1" dirty="0">
              <a:latin typeface="Calibri" panose="020F0502020204030204" pitchFamily="34" charset="0"/>
            </a:endParaRPr>
          </a:p>
        </p:txBody>
      </p:sp>
      <p:sp>
        <p:nvSpPr>
          <p:cNvPr id="5" name="Označba mesta vsebine 4"/>
          <p:cNvSpPr>
            <a:spLocks noGrp="1"/>
          </p:cNvSpPr>
          <p:nvPr>
            <p:ph sz="half" idx="1"/>
          </p:nvPr>
        </p:nvSpPr>
        <p:spPr>
          <a:xfrm>
            <a:off x="1058624" y="1058566"/>
            <a:ext cx="3312368" cy="5322762"/>
          </a:xfrm>
        </p:spPr>
        <p:txBody>
          <a:bodyPr>
            <a:normAutofit/>
          </a:bodyPr>
          <a:lstStyle/>
          <a:p>
            <a:pPr marL="0" indent="0" algn="just">
              <a:buNone/>
            </a:pPr>
            <a:endParaRPr lang="sl-SI" sz="1400" b="1" dirty="0" smtClean="0">
              <a:latin typeface="Calibri" panose="020F0502020204030204" pitchFamily="34" charset="0"/>
            </a:endParaRPr>
          </a:p>
          <a:p>
            <a:pPr marL="0" indent="0" algn="just">
              <a:buNone/>
            </a:pPr>
            <a:r>
              <a:rPr lang="sl-SI" sz="1400" b="1" dirty="0" smtClean="0"/>
              <a:t>            </a:t>
            </a:r>
            <a:r>
              <a:rPr lang="sl-SI" sz="1600" b="1" dirty="0" smtClean="0">
                <a:solidFill>
                  <a:schemeClr val="bg1"/>
                </a:solidFill>
              </a:rPr>
              <a:t>POUK</a:t>
            </a:r>
          </a:p>
          <a:p>
            <a:pPr marL="0" indent="0" algn="just">
              <a:buNone/>
            </a:pPr>
            <a:endParaRPr lang="sl-SI" sz="1400" dirty="0" smtClean="0"/>
          </a:p>
          <a:p>
            <a:pPr marL="0" indent="0" algn="just">
              <a:buNone/>
            </a:pPr>
            <a:r>
              <a:rPr lang="sl-SI" sz="1400" dirty="0" smtClean="0"/>
              <a:t>Izvajamo ga po veljavnih učnih načrtih in letnem delovnem načrtu šole v obsegu predmetnika ter v skladu s smernicami za delo  Ministrstva za izobraževanje, znanost in šport, zakoni s področja osnovnega šolstva in podzakonskimi akti.</a:t>
            </a:r>
          </a:p>
          <a:p>
            <a:pPr marL="0" indent="0" algn="just">
              <a:buNone/>
            </a:pPr>
            <a:endParaRPr lang="sl-SI" sz="1400" b="1" dirty="0" smtClean="0"/>
          </a:p>
          <a:p>
            <a:r>
              <a:rPr lang="sl-SI" sz="1400" dirty="0" smtClean="0"/>
              <a:t>S </a:t>
            </a:r>
            <a:r>
              <a:rPr lang="sl-SI" sz="1400" dirty="0"/>
              <a:t>predmetnikom se </a:t>
            </a:r>
            <a:r>
              <a:rPr lang="sl-SI" sz="1400" dirty="0" smtClean="0"/>
              <a:t>določi letno </a:t>
            </a:r>
            <a:r>
              <a:rPr lang="sl-SI" sz="1400" dirty="0"/>
              <a:t>in tedensko število ur pouka posameznih obveznih in izbirnih predmetov, dnevi dejavnosti, število ur oddelčne </a:t>
            </a:r>
            <a:r>
              <a:rPr lang="sl-SI" sz="1400" dirty="0" smtClean="0"/>
              <a:t>skupnosti.</a:t>
            </a:r>
          </a:p>
          <a:p>
            <a:r>
              <a:rPr lang="sl-SI" sz="1400" dirty="0" smtClean="0"/>
              <a:t>Z učnim načrtom se določijo vsebina predmetov, standardi znanj in cilji pouka pri predmetih.</a:t>
            </a:r>
          </a:p>
          <a:p>
            <a:pPr marL="0" indent="0" algn="just">
              <a:buNone/>
            </a:pPr>
            <a:endParaRPr lang="sl-SI" sz="1400" b="1" dirty="0" smtClean="0">
              <a:latin typeface="Calibri" panose="020F0502020204030204" pitchFamily="34" charset="0"/>
            </a:endParaRPr>
          </a:p>
          <a:p>
            <a:pPr marL="0" indent="0">
              <a:buNone/>
            </a:pPr>
            <a:endParaRPr lang="sl-SI" dirty="0"/>
          </a:p>
        </p:txBody>
      </p:sp>
      <p:sp>
        <p:nvSpPr>
          <p:cNvPr id="6" name="Označba mesta vsebine 5"/>
          <p:cNvSpPr>
            <a:spLocks noGrp="1"/>
          </p:cNvSpPr>
          <p:nvPr>
            <p:ph sz="half" idx="2"/>
          </p:nvPr>
        </p:nvSpPr>
        <p:spPr>
          <a:xfrm>
            <a:off x="4593859" y="620688"/>
            <a:ext cx="3886200" cy="6204348"/>
          </a:xfrm>
        </p:spPr>
        <p:txBody>
          <a:bodyPr>
            <a:normAutofit/>
          </a:bodyPr>
          <a:lstStyle/>
          <a:p>
            <a:pPr marL="0" indent="0" algn="ctr">
              <a:buNone/>
            </a:pPr>
            <a:r>
              <a:rPr lang="sl-SI" sz="1600" b="1" dirty="0">
                <a:solidFill>
                  <a:srgbClr val="7A4900"/>
                </a:solidFill>
              </a:rPr>
              <a:t>ŠOLSKI ZVONEC</a:t>
            </a:r>
          </a:p>
          <a:p>
            <a:endParaRPr lang="sl-SI" dirty="0"/>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12</a:t>
            </a:fld>
            <a:endParaRPr lang="sl-SI" dirty="0"/>
          </a:p>
        </p:txBody>
      </p:sp>
      <p:graphicFrame>
        <p:nvGraphicFramePr>
          <p:cNvPr id="7" name="Tabela 6"/>
          <p:cNvGraphicFramePr>
            <a:graphicFrameLocks noGrp="1"/>
          </p:cNvGraphicFramePr>
          <p:nvPr>
            <p:extLst>
              <p:ext uri="{D42A27DB-BD31-4B8C-83A1-F6EECF244321}">
                <p14:modId xmlns:p14="http://schemas.microsoft.com/office/powerpoint/2010/main" val="2200155801"/>
              </p:ext>
            </p:extLst>
          </p:nvPr>
        </p:nvGraphicFramePr>
        <p:xfrm>
          <a:off x="5039593" y="913771"/>
          <a:ext cx="3335833" cy="5156942"/>
        </p:xfrm>
        <a:graphic>
          <a:graphicData uri="http://schemas.openxmlformats.org/drawingml/2006/table">
            <a:tbl>
              <a:tblPr firstRow="1" bandRow="1">
                <a:tableStyleId>{5C22544A-7EE6-4342-B048-85BDC9FD1C3A}</a:tableStyleId>
              </a:tblPr>
              <a:tblGrid>
                <a:gridCol w="1294257">
                  <a:extLst>
                    <a:ext uri="{9D8B030D-6E8A-4147-A177-3AD203B41FA5}">
                      <a16:colId xmlns:a16="http://schemas.microsoft.com/office/drawing/2014/main" val="20000"/>
                    </a:ext>
                  </a:extLst>
                </a:gridCol>
                <a:gridCol w="2041576">
                  <a:extLst>
                    <a:ext uri="{9D8B030D-6E8A-4147-A177-3AD203B41FA5}">
                      <a16:colId xmlns:a16="http://schemas.microsoft.com/office/drawing/2014/main" val="20001"/>
                    </a:ext>
                  </a:extLst>
                </a:gridCol>
              </a:tblGrid>
              <a:tr h="407980">
                <a:tc>
                  <a:txBody>
                    <a:bodyPr/>
                    <a:lstStyle/>
                    <a:p>
                      <a:pPr algn="ctr"/>
                      <a:r>
                        <a:rPr lang="sl-SI" sz="1400" dirty="0" smtClean="0">
                          <a:latin typeface="+mn-lt"/>
                        </a:rPr>
                        <a:t>ŠOLSKA URA</a:t>
                      </a:r>
                      <a:endParaRPr lang="sl-SI" sz="1400" b="1" dirty="0">
                        <a:solidFill>
                          <a:schemeClr val="tx1"/>
                        </a:solidFill>
                        <a:latin typeface="+mn-lt"/>
                      </a:endParaRPr>
                    </a:p>
                  </a:txBody>
                  <a:tcPr/>
                </a:tc>
                <a:tc>
                  <a:txBody>
                    <a:bodyPr/>
                    <a:lstStyle/>
                    <a:p>
                      <a:pPr algn="ctr"/>
                      <a:r>
                        <a:rPr lang="sl-SI" sz="1400" dirty="0" smtClean="0">
                          <a:latin typeface="+mn-lt"/>
                        </a:rPr>
                        <a:t>ČAS</a:t>
                      </a:r>
                      <a:endParaRPr lang="sl-SI" sz="1400" b="1" dirty="0">
                        <a:solidFill>
                          <a:schemeClr val="tx1"/>
                        </a:solidFill>
                        <a:latin typeface="+mn-lt"/>
                      </a:endParaRPr>
                    </a:p>
                  </a:txBody>
                  <a:tcPr/>
                </a:tc>
                <a:extLst>
                  <a:ext uri="{0D108BD9-81ED-4DB2-BD59-A6C34878D82A}">
                    <a16:rowId xmlns:a16="http://schemas.microsoft.com/office/drawing/2014/main" val="10000"/>
                  </a:ext>
                </a:extLst>
              </a:tr>
              <a:tr h="45098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i="0" dirty="0" smtClean="0">
                          <a:latin typeface="+mn-lt"/>
                        </a:rPr>
                        <a:t>PREDURA</a:t>
                      </a:r>
                    </a:p>
                    <a:p>
                      <a:pPr algn="ctr"/>
                      <a:endParaRPr lang="sl-SI" sz="1200" b="1" i="0" dirty="0">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i="0" dirty="0" smtClean="0">
                          <a:latin typeface="+mn-lt"/>
                        </a:rPr>
                        <a:t>7.30</a:t>
                      </a:r>
                      <a:r>
                        <a:rPr lang="sl-SI" sz="1400" i="0" baseline="0" dirty="0" smtClean="0">
                          <a:latin typeface="+mn-lt"/>
                        </a:rPr>
                        <a:t> – 8.15</a:t>
                      </a:r>
                      <a:endParaRPr lang="sl-SI" sz="1400" i="0" dirty="0" smtClean="0">
                        <a:latin typeface="+mn-lt"/>
                      </a:endParaRPr>
                    </a:p>
                  </a:txBody>
                  <a:tcPr/>
                </a:tc>
                <a:extLst>
                  <a:ext uri="{0D108BD9-81ED-4DB2-BD59-A6C34878D82A}">
                    <a16:rowId xmlns:a16="http://schemas.microsoft.com/office/drawing/2014/main" val="10001"/>
                  </a:ext>
                </a:extLst>
              </a:tr>
              <a:tr h="395866">
                <a:tc>
                  <a:txBody>
                    <a:bodyPr/>
                    <a:lstStyle/>
                    <a:p>
                      <a:pPr algn="ctr"/>
                      <a:r>
                        <a:rPr lang="sl-SI" sz="1200" b="1" dirty="0" smtClean="0">
                          <a:solidFill>
                            <a:schemeClr val="accent6">
                              <a:lumMod val="50000"/>
                            </a:schemeClr>
                          </a:solidFill>
                          <a:latin typeface="+mn-lt"/>
                        </a:rPr>
                        <a:t>1.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8.20 – 9.05</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2"/>
                  </a:ext>
                </a:extLst>
              </a:tr>
              <a:tr h="394617">
                <a:tc>
                  <a:txBody>
                    <a:bodyPr/>
                    <a:lstStyle/>
                    <a:p>
                      <a:pPr algn="ctr"/>
                      <a:r>
                        <a:rPr lang="sl-SI" sz="1200" b="1" dirty="0" smtClean="0">
                          <a:solidFill>
                            <a:schemeClr val="accent6">
                              <a:lumMod val="50000"/>
                            </a:schemeClr>
                          </a:solidFill>
                          <a:latin typeface="+mn-lt"/>
                        </a:rPr>
                        <a:t>2.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9.10 – 9.55</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3"/>
                  </a:ext>
                </a:extLst>
              </a:tr>
              <a:tr h="300656">
                <a:tc>
                  <a:txBody>
                    <a:bodyPr/>
                    <a:lstStyle/>
                    <a:p>
                      <a:pPr algn="ctr"/>
                      <a:r>
                        <a:rPr lang="sl-SI" sz="1200" i="1" dirty="0" smtClean="0">
                          <a:latin typeface="+mn-lt"/>
                        </a:rPr>
                        <a:t>MALICA</a:t>
                      </a:r>
                      <a:endParaRPr lang="sl-SI" sz="1200" b="0" i="1" dirty="0">
                        <a:latin typeface="+mn-lt"/>
                      </a:endParaRPr>
                    </a:p>
                  </a:txBody>
                  <a:tcPr/>
                </a:tc>
                <a:tc>
                  <a:txBody>
                    <a:bodyPr/>
                    <a:lstStyle/>
                    <a:p>
                      <a:pPr algn="ctr"/>
                      <a:r>
                        <a:rPr lang="sl-SI" sz="1400" i="1" dirty="0" smtClean="0">
                          <a:latin typeface="+mn-lt"/>
                        </a:rPr>
                        <a:t>9.55 – 10.15</a:t>
                      </a:r>
                      <a:endParaRPr lang="sl-SI" sz="1400" i="1" dirty="0">
                        <a:latin typeface="+mn-lt"/>
                      </a:endParaRPr>
                    </a:p>
                  </a:txBody>
                  <a:tcPr/>
                </a:tc>
                <a:extLst>
                  <a:ext uri="{0D108BD9-81ED-4DB2-BD59-A6C34878D82A}">
                    <a16:rowId xmlns:a16="http://schemas.microsoft.com/office/drawing/2014/main" val="10004"/>
                  </a:ext>
                </a:extLst>
              </a:tr>
              <a:tr h="394617">
                <a:tc>
                  <a:txBody>
                    <a:bodyPr/>
                    <a:lstStyle/>
                    <a:p>
                      <a:pPr algn="ctr"/>
                      <a:r>
                        <a:rPr lang="sl-SI" sz="1200" b="1" dirty="0" smtClean="0">
                          <a:solidFill>
                            <a:schemeClr val="accent6">
                              <a:lumMod val="50000"/>
                            </a:schemeClr>
                          </a:solidFill>
                          <a:latin typeface="+mn-lt"/>
                        </a:rPr>
                        <a:t>3.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10.15 – 11.00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5"/>
                  </a:ext>
                </a:extLst>
              </a:tr>
              <a:tr h="343117">
                <a:tc>
                  <a:txBody>
                    <a:bodyPr/>
                    <a:lstStyle/>
                    <a:p>
                      <a:pPr algn="ctr"/>
                      <a:r>
                        <a:rPr lang="sl-SI" sz="1200" b="1" dirty="0" smtClean="0">
                          <a:solidFill>
                            <a:schemeClr val="accent6">
                              <a:lumMod val="50000"/>
                            </a:schemeClr>
                          </a:solidFill>
                          <a:latin typeface="+mn-lt"/>
                        </a:rPr>
                        <a:t>4.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11.05 – 11.50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6"/>
                  </a:ext>
                </a:extLst>
              </a:tr>
              <a:tr h="384592">
                <a:tc>
                  <a:txBody>
                    <a:bodyPr/>
                    <a:lstStyle/>
                    <a:p>
                      <a:pPr algn="ctr"/>
                      <a:r>
                        <a:rPr lang="sl-SI" sz="1200" b="1" dirty="0" smtClean="0">
                          <a:solidFill>
                            <a:schemeClr val="accent6">
                              <a:lumMod val="50000"/>
                            </a:schemeClr>
                          </a:solidFill>
                          <a:latin typeface="+mn-lt"/>
                        </a:rPr>
                        <a:t>5.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11.55 – 12.40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7"/>
                  </a:ext>
                </a:extLst>
              </a:tr>
              <a:tr h="336433">
                <a:tc>
                  <a:txBody>
                    <a:bodyPr/>
                    <a:lstStyle/>
                    <a:p>
                      <a:pPr algn="ctr"/>
                      <a:r>
                        <a:rPr lang="sl-SI" sz="1200" b="1" dirty="0" smtClean="0">
                          <a:solidFill>
                            <a:schemeClr val="accent6">
                              <a:lumMod val="50000"/>
                            </a:schemeClr>
                          </a:solidFill>
                          <a:latin typeface="+mn-lt"/>
                        </a:rPr>
                        <a:t>6.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12.45 – 30.30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8"/>
                  </a:ext>
                </a:extLst>
              </a:tr>
              <a:tr h="394617">
                <a:tc>
                  <a:txBody>
                    <a:bodyPr/>
                    <a:lstStyle/>
                    <a:p>
                      <a:pPr algn="ctr"/>
                      <a:r>
                        <a:rPr lang="sl-SI" sz="1200" i="1" dirty="0" smtClean="0">
                          <a:latin typeface="+mn-lt"/>
                        </a:rPr>
                        <a:t>KOSILO</a:t>
                      </a:r>
                      <a:endParaRPr lang="sl-SI" sz="1200" b="0" i="1" dirty="0">
                        <a:latin typeface="+mn-lt"/>
                      </a:endParaRPr>
                    </a:p>
                  </a:txBody>
                  <a:tcPr/>
                </a:tc>
                <a:tc>
                  <a:txBody>
                    <a:bodyPr/>
                    <a:lstStyle/>
                    <a:p>
                      <a:pPr algn="ctr"/>
                      <a:r>
                        <a:rPr lang="sl-SI" sz="1400" i="1" dirty="0" smtClean="0">
                          <a:latin typeface="+mn-lt"/>
                        </a:rPr>
                        <a:t>13.30</a:t>
                      </a:r>
                      <a:r>
                        <a:rPr lang="sl-SI" sz="1400" i="1" baseline="0" dirty="0" smtClean="0">
                          <a:latin typeface="+mn-lt"/>
                        </a:rPr>
                        <a:t> – 13.50</a:t>
                      </a:r>
                      <a:endParaRPr lang="sl-SI" sz="1400" i="1" dirty="0">
                        <a:latin typeface="+mn-lt"/>
                      </a:endParaRPr>
                    </a:p>
                  </a:txBody>
                  <a:tcPr/>
                </a:tc>
                <a:extLst>
                  <a:ext uri="{0D108BD9-81ED-4DB2-BD59-A6C34878D82A}">
                    <a16:rowId xmlns:a16="http://schemas.microsoft.com/office/drawing/2014/main" val="10009"/>
                  </a:ext>
                </a:extLst>
              </a:tr>
              <a:tr h="331816">
                <a:tc>
                  <a:txBody>
                    <a:bodyPr/>
                    <a:lstStyle/>
                    <a:p>
                      <a:pPr algn="ctr"/>
                      <a:r>
                        <a:rPr lang="sl-SI" sz="1200" b="1" dirty="0" smtClean="0">
                          <a:solidFill>
                            <a:schemeClr val="accent6">
                              <a:lumMod val="50000"/>
                            </a:schemeClr>
                          </a:solidFill>
                          <a:latin typeface="+mn-lt"/>
                        </a:rPr>
                        <a:t>7.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13.50 – 14.35</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10"/>
                  </a:ext>
                </a:extLst>
              </a:tr>
              <a:tr h="0">
                <a:tc>
                  <a:txBody>
                    <a:bodyPr/>
                    <a:lstStyle/>
                    <a:p>
                      <a:pPr algn="ctr"/>
                      <a:endParaRPr lang="sl-SI" sz="100" b="1" dirty="0">
                        <a:latin typeface="+mn-lt"/>
                      </a:endParaRPr>
                    </a:p>
                  </a:txBody>
                  <a:tcPr/>
                </a:tc>
                <a:tc>
                  <a:txBody>
                    <a:bodyPr/>
                    <a:lstStyle/>
                    <a:p>
                      <a:pPr algn="ctr"/>
                      <a:endParaRPr lang="sl-SI" sz="100" dirty="0">
                        <a:latin typeface="+mn-lt"/>
                      </a:endParaRPr>
                    </a:p>
                  </a:txBody>
                  <a:tcPr/>
                </a:tc>
                <a:extLst>
                  <a:ext uri="{0D108BD9-81ED-4DB2-BD59-A6C34878D82A}">
                    <a16:rowId xmlns:a16="http://schemas.microsoft.com/office/drawing/2014/main" val="10011"/>
                  </a:ext>
                </a:extLst>
              </a:tr>
              <a:tr h="784267">
                <a:tc>
                  <a:txBody>
                    <a:bodyPr/>
                    <a:lstStyle/>
                    <a:p>
                      <a:pPr algn="ctr"/>
                      <a:r>
                        <a:rPr lang="sl-SI" sz="1200" dirty="0" smtClean="0">
                          <a:latin typeface="+mn-lt"/>
                        </a:rPr>
                        <a:t>PODALJŠANO BIVANJE</a:t>
                      </a:r>
                    </a:p>
                    <a:p>
                      <a:pPr algn="ctr"/>
                      <a:endParaRPr lang="sl-SI" sz="500" dirty="0" smtClean="0">
                        <a:latin typeface="+mn-lt"/>
                      </a:endParaRPr>
                    </a:p>
                    <a:p>
                      <a:pPr algn="ctr"/>
                      <a:r>
                        <a:rPr lang="sl-SI" sz="1200" dirty="0" smtClean="0">
                          <a:latin typeface="+mn-lt"/>
                        </a:rPr>
                        <a:t>ZDRUŽEVANJE</a:t>
                      </a:r>
                      <a:endParaRPr lang="sl-SI" sz="1200" b="0" i="0" dirty="0">
                        <a:solidFill>
                          <a:schemeClr val="tx1"/>
                        </a:solidFill>
                        <a:latin typeface="+mn-lt"/>
                      </a:endParaRPr>
                    </a:p>
                  </a:txBody>
                  <a:tcPr/>
                </a:tc>
                <a:tc>
                  <a:txBody>
                    <a:bodyPr/>
                    <a:lstStyle/>
                    <a:p>
                      <a:pPr algn="ctr"/>
                      <a:r>
                        <a:rPr lang="sl-SI" sz="1400" dirty="0" smtClean="0">
                          <a:latin typeface="+mn-lt"/>
                        </a:rPr>
                        <a:t>11.50 – 16.00</a:t>
                      </a:r>
                    </a:p>
                    <a:p>
                      <a:pPr algn="ctr"/>
                      <a:endParaRPr lang="sl-SI" sz="1000" dirty="0" smtClean="0">
                        <a:latin typeface="+mn-lt"/>
                      </a:endParaRPr>
                    </a:p>
                    <a:p>
                      <a:pPr algn="ctr"/>
                      <a:r>
                        <a:rPr lang="sl-SI" sz="1400" dirty="0" smtClean="0">
                          <a:latin typeface="+mn-lt"/>
                        </a:rPr>
                        <a:t>16.00 – 16.30 </a:t>
                      </a:r>
                      <a:endParaRPr lang="sl-SI" sz="1400" i="1" dirty="0">
                        <a:solidFill>
                          <a:schemeClr val="accent2">
                            <a:lumMod val="50000"/>
                          </a:schemeClr>
                        </a:solidFill>
                        <a:latin typeface="+mn-lt"/>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4671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13</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1808737177"/>
              </p:ext>
            </p:extLst>
          </p:nvPr>
        </p:nvGraphicFramePr>
        <p:xfrm>
          <a:off x="251520" y="332656"/>
          <a:ext cx="8712970" cy="5928225"/>
        </p:xfrm>
        <a:graphic>
          <a:graphicData uri="http://schemas.openxmlformats.org/drawingml/2006/table">
            <a:tbl>
              <a:tblPr firstRow="1" bandRow="1">
                <a:tableStyleId>{69012ECD-51FC-41F1-AA8D-1B2483CD663E}</a:tableStyleId>
              </a:tblPr>
              <a:tblGrid>
                <a:gridCol w="194421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008114">
                  <a:extLst>
                    <a:ext uri="{9D8B030D-6E8A-4147-A177-3AD203B41FA5}">
                      <a16:colId xmlns:a16="http://schemas.microsoft.com/office/drawing/2014/main" val="20006"/>
                    </a:ext>
                  </a:extLst>
                </a:gridCol>
              </a:tblGrid>
              <a:tr h="360040">
                <a:tc gridSpan="7">
                  <a:txBody>
                    <a:bodyPr/>
                    <a:lstStyle/>
                    <a:p>
                      <a:pPr algn="ctr" fontAlgn="t"/>
                      <a:r>
                        <a:rPr lang="sl-SI" sz="1600" dirty="0">
                          <a:effectLst/>
                        </a:rPr>
                        <a:t>Tedensko število ur za posamezni razred 9-letne OŠ</a:t>
                      </a:r>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000"/>
                  </a:ext>
                </a:extLst>
              </a:tr>
              <a:tr h="240593">
                <a:tc>
                  <a:txBody>
                    <a:bodyPr/>
                    <a:lstStyle/>
                    <a:p>
                      <a:pPr algn="ctr" fontAlgn="t"/>
                      <a:r>
                        <a:rPr lang="sl-SI" sz="1200" b="1" dirty="0" smtClean="0">
                          <a:effectLst/>
                        </a:rPr>
                        <a:t>PREDMET</a:t>
                      </a:r>
                      <a:endParaRPr lang="sl-SI" sz="1200" b="1" dirty="0">
                        <a:effectLst/>
                      </a:endParaRPr>
                    </a:p>
                  </a:txBody>
                  <a:tcPr/>
                </a:tc>
                <a:tc>
                  <a:txBody>
                    <a:bodyPr/>
                    <a:lstStyle/>
                    <a:p>
                      <a:pPr algn="ctr" fontAlgn="t"/>
                      <a:r>
                        <a:rPr lang="sl-SI" sz="1200" b="1" dirty="0" smtClean="0">
                          <a:effectLst/>
                        </a:rPr>
                        <a:t>OZNAKA</a:t>
                      </a:r>
                      <a:endParaRPr lang="sl-SI" sz="1200" b="1" dirty="0">
                        <a:effectLst/>
                      </a:endParaRPr>
                    </a:p>
                  </a:txBody>
                  <a:tcPr/>
                </a:tc>
                <a:tc>
                  <a:txBody>
                    <a:bodyPr/>
                    <a:lstStyle/>
                    <a:p>
                      <a:pPr fontAlgn="t"/>
                      <a:r>
                        <a:rPr lang="sl-SI" sz="1200" b="1" dirty="0">
                          <a:effectLst/>
                        </a:rPr>
                        <a:t>1. razred</a:t>
                      </a:r>
                    </a:p>
                  </a:txBody>
                  <a:tcPr/>
                </a:tc>
                <a:tc>
                  <a:txBody>
                    <a:bodyPr/>
                    <a:lstStyle/>
                    <a:p>
                      <a:pPr fontAlgn="t"/>
                      <a:r>
                        <a:rPr lang="sl-SI" sz="1200" b="1" dirty="0">
                          <a:effectLst/>
                        </a:rPr>
                        <a:t>2. razred</a:t>
                      </a:r>
                    </a:p>
                  </a:txBody>
                  <a:tcPr/>
                </a:tc>
                <a:tc>
                  <a:txBody>
                    <a:bodyPr/>
                    <a:lstStyle/>
                    <a:p>
                      <a:pPr fontAlgn="t"/>
                      <a:r>
                        <a:rPr lang="sl-SI" sz="1200" b="1" dirty="0">
                          <a:effectLst/>
                        </a:rPr>
                        <a:t>3. razred</a:t>
                      </a:r>
                    </a:p>
                  </a:txBody>
                  <a:tcPr/>
                </a:tc>
                <a:tc>
                  <a:txBody>
                    <a:bodyPr/>
                    <a:lstStyle/>
                    <a:p>
                      <a:pPr fontAlgn="t"/>
                      <a:r>
                        <a:rPr lang="sl-SI" sz="1200" b="1" dirty="0">
                          <a:effectLst/>
                        </a:rPr>
                        <a:t>4. razred</a:t>
                      </a:r>
                    </a:p>
                  </a:txBody>
                  <a:tcPr/>
                </a:tc>
                <a:tc>
                  <a:txBody>
                    <a:bodyPr/>
                    <a:lstStyle/>
                    <a:p>
                      <a:pPr fontAlgn="t"/>
                      <a:r>
                        <a:rPr lang="sl-SI" sz="1200" b="1" dirty="0">
                          <a:effectLst/>
                        </a:rPr>
                        <a:t>5. razred</a:t>
                      </a:r>
                    </a:p>
                  </a:txBody>
                  <a:tcPr/>
                </a:tc>
                <a:extLst>
                  <a:ext uri="{0D108BD9-81ED-4DB2-BD59-A6C34878D82A}">
                    <a16:rowId xmlns:a16="http://schemas.microsoft.com/office/drawing/2014/main" val="10001"/>
                  </a:ext>
                </a:extLst>
              </a:tr>
              <a:tr h="240593">
                <a:tc>
                  <a:txBody>
                    <a:bodyPr/>
                    <a:lstStyle/>
                    <a:p>
                      <a:pPr algn="ctr" fontAlgn="t"/>
                      <a:r>
                        <a:rPr lang="sl-SI" sz="1200" dirty="0">
                          <a:effectLst/>
                        </a:rPr>
                        <a:t>slovenščina</a:t>
                      </a:r>
                    </a:p>
                  </a:txBody>
                  <a:tcPr/>
                </a:tc>
                <a:tc>
                  <a:txBody>
                    <a:bodyPr/>
                    <a:lstStyle/>
                    <a:p>
                      <a:pPr algn="ctr" fontAlgn="t"/>
                      <a:r>
                        <a:rPr lang="sl-SI" sz="1200" dirty="0" smtClean="0">
                          <a:effectLst/>
                        </a:rPr>
                        <a:t>SLJ</a:t>
                      </a:r>
                      <a:endParaRPr lang="sl-SI" sz="1200" dirty="0">
                        <a:effectLst/>
                      </a:endParaRPr>
                    </a:p>
                  </a:txBody>
                  <a:tcPr/>
                </a:tc>
                <a:tc>
                  <a:txBody>
                    <a:bodyPr/>
                    <a:lstStyle/>
                    <a:p>
                      <a:pPr algn="ctr" fontAlgn="t"/>
                      <a:r>
                        <a:rPr lang="sl-SI" sz="1200" dirty="0">
                          <a:effectLst/>
                        </a:rPr>
                        <a:t>6</a:t>
                      </a:r>
                    </a:p>
                  </a:txBody>
                  <a:tcPr/>
                </a:tc>
                <a:tc>
                  <a:txBody>
                    <a:bodyPr/>
                    <a:lstStyle/>
                    <a:p>
                      <a:pPr algn="ctr" fontAlgn="t"/>
                      <a:r>
                        <a:rPr lang="sl-SI" sz="1200" dirty="0">
                          <a:effectLst/>
                        </a:rPr>
                        <a:t>7</a:t>
                      </a:r>
                    </a:p>
                  </a:txBody>
                  <a:tcPr/>
                </a:tc>
                <a:tc>
                  <a:txBody>
                    <a:bodyPr/>
                    <a:lstStyle/>
                    <a:p>
                      <a:pPr algn="ctr" fontAlgn="t"/>
                      <a:r>
                        <a:rPr lang="sl-SI" sz="1200" dirty="0">
                          <a:effectLst/>
                        </a:rPr>
                        <a:t>7</a:t>
                      </a:r>
                    </a:p>
                  </a:txBody>
                  <a:tcPr/>
                </a:tc>
                <a:tc>
                  <a:txBody>
                    <a:bodyPr/>
                    <a:lstStyle/>
                    <a:p>
                      <a:pPr algn="ctr" fontAlgn="t"/>
                      <a:r>
                        <a:rPr lang="sl-SI" sz="1200" dirty="0">
                          <a:effectLst/>
                        </a:rPr>
                        <a:t>5</a:t>
                      </a:r>
                    </a:p>
                  </a:txBody>
                  <a:tcPr/>
                </a:tc>
                <a:tc>
                  <a:txBody>
                    <a:bodyPr/>
                    <a:lstStyle/>
                    <a:p>
                      <a:pPr algn="ctr" fontAlgn="t"/>
                      <a:r>
                        <a:rPr lang="sl-SI" sz="1200" dirty="0">
                          <a:effectLst/>
                        </a:rPr>
                        <a:t>5</a:t>
                      </a:r>
                    </a:p>
                  </a:txBody>
                  <a:tcPr/>
                </a:tc>
                <a:extLst>
                  <a:ext uri="{0D108BD9-81ED-4DB2-BD59-A6C34878D82A}">
                    <a16:rowId xmlns:a16="http://schemas.microsoft.com/office/drawing/2014/main" val="10002"/>
                  </a:ext>
                </a:extLst>
              </a:tr>
              <a:tr h="240593">
                <a:tc>
                  <a:txBody>
                    <a:bodyPr/>
                    <a:lstStyle/>
                    <a:p>
                      <a:pPr algn="ctr" fontAlgn="t"/>
                      <a:r>
                        <a:rPr lang="sl-SI" sz="1200" dirty="0">
                          <a:effectLst/>
                        </a:rPr>
                        <a:t>matematika</a:t>
                      </a:r>
                    </a:p>
                  </a:txBody>
                  <a:tcPr/>
                </a:tc>
                <a:tc>
                  <a:txBody>
                    <a:bodyPr/>
                    <a:lstStyle/>
                    <a:p>
                      <a:pPr algn="ctr" fontAlgn="t"/>
                      <a:r>
                        <a:rPr lang="sl-SI" sz="1200" dirty="0" smtClean="0">
                          <a:effectLst/>
                        </a:rPr>
                        <a:t>MAT</a:t>
                      </a:r>
                      <a:endParaRPr lang="sl-SI" sz="1200" dirty="0">
                        <a:effectLst/>
                      </a:endParaRPr>
                    </a:p>
                  </a:txBody>
                  <a:tcPr/>
                </a:tc>
                <a:tc>
                  <a:txBody>
                    <a:bodyPr/>
                    <a:lstStyle/>
                    <a:p>
                      <a:pPr algn="ctr" fontAlgn="t"/>
                      <a:r>
                        <a:rPr lang="sl-SI" sz="1200">
                          <a:effectLst/>
                        </a:rPr>
                        <a:t>4</a:t>
                      </a:r>
                    </a:p>
                  </a:txBody>
                  <a:tcPr/>
                </a:tc>
                <a:tc>
                  <a:txBody>
                    <a:bodyPr/>
                    <a:lstStyle/>
                    <a:p>
                      <a:pPr algn="ctr" fontAlgn="t"/>
                      <a:r>
                        <a:rPr lang="sl-SI" sz="1200">
                          <a:effectLst/>
                        </a:rPr>
                        <a:t>4</a:t>
                      </a:r>
                    </a:p>
                  </a:txBody>
                  <a:tcPr/>
                </a:tc>
                <a:tc>
                  <a:txBody>
                    <a:bodyPr/>
                    <a:lstStyle/>
                    <a:p>
                      <a:pPr algn="ctr" fontAlgn="t"/>
                      <a:r>
                        <a:rPr lang="sl-SI" sz="1200">
                          <a:effectLst/>
                        </a:rPr>
                        <a:t>5</a:t>
                      </a:r>
                    </a:p>
                  </a:txBody>
                  <a:tcPr/>
                </a:tc>
                <a:tc>
                  <a:txBody>
                    <a:bodyPr/>
                    <a:lstStyle/>
                    <a:p>
                      <a:pPr algn="ctr" fontAlgn="t"/>
                      <a:r>
                        <a:rPr lang="sl-SI" sz="1200">
                          <a:effectLst/>
                        </a:rPr>
                        <a:t>5</a:t>
                      </a:r>
                    </a:p>
                  </a:txBody>
                  <a:tcPr/>
                </a:tc>
                <a:tc>
                  <a:txBody>
                    <a:bodyPr/>
                    <a:lstStyle/>
                    <a:p>
                      <a:pPr algn="ctr" fontAlgn="t"/>
                      <a:r>
                        <a:rPr lang="sl-SI" sz="1200" dirty="0">
                          <a:effectLst/>
                        </a:rPr>
                        <a:t>4</a:t>
                      </a:r>
                    </a:p>
                  </a:txBody>
                  <a:tcPr/>
                </a:tc>
                <a:extLst>
                  <a:ext uri="{0D108BD9-81ED-4DB2-BD59-A6C34878D82A}">
                    <a16:rowId xmlns:a16="http://schemas.microsoft.com/office/drawing/2014/main" val="10003"/>
                  </a:ext>
                </a:extLst>
              </a:tr>
              <a:tr h="240593">
                <a:tc>
                  <a:txBody>
                    <a:bodyPr/>
                    <a:lstStyle/>
                    <a:p>
                      <a:pPr algn="ctr" fontAlgn="t"/>
                      <a:r>
                        <a:rPr lang="sl-SI" sz="1200" dirty="0">
                          <a:effectLst/>
                        </a:rPr>
                        <a:t>tuji jezik – angleščina</a:t>
                      </a:r>
                    </a:p>
                  </a:txBody>
                  <a:tcPr/>
                </a:tc>
                <a:tc>
                  <a:txBody>
                    <a:bodyPr/>
                    <a:lstStyle/>
                    <a:p>
                      <a:pPr algn="ctr" fontAlgn="t"/>
                      <a:r>
                        <a:rPr lang="sl-SI" sz="1200" dirty="0" smtClean="0">
                          <a:effectLst/>
                        </a:rPr>
                        <a:t>TJA</a:t>
                      </a:r>
                      <a:endParaRPr lang="sl-SI" sz="1200" dirty="0">
                        <a:effectLst/>
                      </a:endParaRP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a:effectLst/>
                        </a:rPr>
                        <a:t>/</a:t>
                      </a:r>
                    </a:p>
                  </a:txBody>
                  <a:tcPr/>
                </a:tc>
                <a:tc>
                  <a:txBody>
                    <a:bodyPr/>
                    <a:lstStyle/>
                    <a:p>
                      <a:pPr algn="ctr" fontAlgn="t"/>
                      <a:r>
                        <a:rPr lang="sl-SI" sz="1200">
                          <a:effectLst/>
                        </a:rPr>
                        <a:t>2</a:t>
                      </a:r>
                    </a:p>
                  </a:txBody>
                  <a:tcPr/>
                </a:tc>
                <a:tc>
                  <a:txBody>
                    <a:bodyPr/>
                    <a:lstStyle/>
                    <a:p>
                      <a:pPr algn="ctr" fontAlgn="t"/>
                      <a:r>
                        <a:rPr lang="sl-SI" sz="1200">
                          <a:effectLst/>
                        </a:rPr>
                        <a:t>3</a:t>
                      </a:r>
                    </a:p>
                  </a:txBody>
                  <a:tcPr/>
                </a:tc>
                <a:extLst>
                  <a:ext uri="{0D108BD9-81ED-4DB2-BD59-A6C34878D82A}">
                    <a16:rowId xmlns:a16="http://schemas.microsoft.com/office/drawing/2014/main" val="10004"/>
                  </a:ext>
                </a:extLst>
              </a:tr>
              <a:tr h="269894">
                <a:tc>
                  <a:txBody>
                    <a:bodyPr/>
                    <a:lstStyle/>
                    <a:p>
                      <a:pPr algn="ctr" fontAlgn="t"/>
                      <a:r>
                        <a:rPr lang="sl-SI" sz="1200">
                          <a:effectLst/>
                        </a:rPr>
                        <a:t>likovna umetnost</a:t>
                      </a:r>
                    </a:p>
                  </a:txBody>
                  <a:tcPr/>
                </a:tc>
                <a:tc>
                  <a:txBody>
                    <a:bodyPr/>
                    <a:lstStyle/>
                    <a:p>
                      <a:pPr algn="ctr" fontAlgn="t"/>
                      <a:r>
                        <a:rPr lang="sl-SI" sz="1200" dirty="0" smtClean="0">
                          <a:effectLst/>
                        </a:rPr>
                        <a:t>LUM</a:t>
                      </a:r>
                      <a:endParaRPr lang="sl-SI" sz="1200" dirty="0">
                        <a:effectLst/>
                      </a:endParaRPr>
                    </a:p>
                  </a:txBody>
                  <a:tcPr/>
                </a:tc>
                <a:tc>
                  <a:txBody>
                    <a:bodyPr/>
                    <a:lstStyle/>
                    <a:p>
                      <a:pPr algn="ctr" fontAlgn="t"/>
                      <a:r>
                        <a:rPr lang="sl-SI" sz="1200" dirty="0">
                          <a:effectLst/>
                        </a:rPr>
                        <a:t>2</a:t>
                      </a:r>
                    </a:p>
                  </a:txBody>
                  <a:tcPr/>
                </a:tc>
                <a:tc>
                  <a:txBody>
                    <a:bodyPr/>
                    <a:lstStyle/>
                    <a:p>
                      <a:pPr algn="ctr" fontAlgn="t"/>
                      <a:r>
                        <a:rPr lang="sl-SI" sz="1200" dirty="0">
                          <a:effectLst/>
                        </a:rPr>
                        <a:t>2</a:t>
                      </a:r>
                    </a:p>
                  </a:txBody>
                  <a:tcPr/>
                </a:tc>
                <a:tc>
                  <a:txBody>
                    <a:bodyPr/>
                    <a:lstStyle/>
                    <a:p>
                      <a:pPr algn="ctr" fontAlgn="t"/>
                      <a:r>
                        <a:rPr lang="sl-SI" sz="1200">
                          <a:effectLst/>
                        </a:rPr>
                        <a:t>2</a:t>
                      </a:r>
                    </a:p>
                  </a:txBody>
                  <a:tcPr/>
                </a:tc>
                <a:tc>
                  <a:txBody>
                    <a:bodyPr/>
                    <a:lstStyle/>
                    <a:p>
                      <a:pPr algn="ctr" fontAlgn="t"/>
                      <a:r>
                        <a:rPr lang="sl-SI" sz="1200">
                          <a:effectLst/>
                        </a:rPr>
                        <a:t>2</a:t>
                      </a:r>
                    </a:p>
                  </a:txBody>
                  <a:tcPr/>
                </a:tc>
                <a:tc>
                  <a:txBody>
                    <a:bodyPr/>
                    <a:lstStyle/>
                    <a:p>
                      <a:pPr algn="ctr" fontAlgn="t"/>
                      <a:r>
                        <a:rPr lang="sl-SI" sz="1200">
                          <a:effectLst/>
                        </a:rPr>
                        <a:t>2</a:t>
                      </a:r>
                    </a:p>
                  </a:txBody>
                  <a:tcPr/>
                </a:tc>
                <a:extLst>
                  <a:ext uri="{0D108BD9-81ED-4DB2-BD59-A6C34878D82A}">
                    <a16:rowId xmlns:a16="http://schemas.microsoft.com/office/drawing/2014/main" val="10005"/>
                  </a:ext>
                </a:extLst>
              </a:tr>
              <a:tr h="240593">
                <a:tc>
                  <a:txBody>
                    <a:bodyPr/>
                    <a:lstStyle/>
                    <a:p>
                      <a:pPr algn="ctr" fontAlgn="t"/>
                      <a:r>
                        <a:rPr lang="sl-SI" sz="1200" dirty="0">
                          <a:effectLst/>
                        </a:rPr>
                        <a:t>glasbena umetnost</a:t>
                      </a:r>
                    </a:p>
                  </a:txBody>
                  <a:tcPr/>
                </a:tc>
                <a:tc>
                  <a:txBody>
                    <a:bodyPr/>
                    <a:lstStyle/>
                    <a:p>
                      <a:pPr algn="ctr" fontAlgn="t"/>
                      <a:r>
                        <a:rPr lang="sl-SI" sz="1200" dirty="0" smtClean="0">
                          <a:effectLst/>
                        </a:rPr>
                        <a:t>GUM</a:t>
                      </a:r>
                      <a:endParaRPr lang="sl-SI" sz="1200" dirty="0">
                        <a:effectLst/>
                      </a:endParaRPr>
                    </a:p>
                  </a:txBody>
                  <a:tcPr/>
                </a:tc>
                <a:tc>
                  <a:txBody>
                    <a:bodyPr/>
                    <a:lstStyle/>
                    <a:p>
                      <a:pPr algn="ctr" fontAlgn="t"/>
                      <a:r>
                        <a:rPr lang="sl-SI" sz="1200" dirty="0">
                          <a:effectLst/>
                        </a:rPr>
                        <a:t>2</a:t>
                      </a:r>
                    </a:p>
                  </a:txBody>
                  <a:tcPr/>
                </a:tc>
                <a:tc>
                  <a:txBody>
                    <a:bodyPr/>
                    <a:lstStyle/>
                    <a:p>
                      <a:pPr algn="ctr" fontAlgn="t"/>
                      <a:r>
                        <a:rPr lang="sl-SI" sz="1200" dirty="0">
                          <a:effectLst/>
                        </a:rPr>
                        <a:t>2</a:t>
                      </a:r>
                    </a:p>
                  </a:txBody>
                  <a:tcPr/>
                </a:tc>
                <a:tc>
                  <a:txBody>
                    <a:bodyPr/>
                    <a:lstStyle/>
                    <a:p>
                      <a:pPr algn="ctr" fontAlgn="t"/>
                      <a:r>
                        <a:rPr lang="sl-SI" sz="1200" dirty="0">
                          <a:effectLst/>
                        </a:rPr>
                        <a:t>2</a:t>
                      </a:r>
                    </a:p>
                  </a:txBody>
                  <a:tcPr/>
                </a:tc>
                <a:tc>
                  <a:txBody>
                    <a:bodyPr/>
                    <a:lstStyle/>
                    <a:p>
                      <a:pPr algn="ctr" fontAlgn="t"/>
                      <a:r>
                        <a:rPr lang="sl-SI" sz="1200">
                          <a:effectLst/>
                        </a:rPr>
                        <a:t>1,5</a:t>
                      </a:r>
                    </a:p>
                  </a:txBody>
                  <a:tcPr/>
                </a:tc>
                <a:tc>
                  <a:txBody>
                    <a:bodyPr/>
                    <a:lstStyle/>
                    <a:p>
                      <a:pPr algn="ctr" fontAlgn="t"/>
                      <a:r>
                        <a:rPr lang="sl-SI" sz="1200">
                          <a:effectLst/>
                        </a:rPr>
                        <a:t>1,5</a:t>
                      </a:r>
                    </a:p>
                  </a:txBody>
                  <a:tcPr/>
                </a:tc>
                <a:extLst>
                  <a:ext uri="{0D108BD9-81ED-4DB2-BD59-A6C34878D82A}">
                    <a16:rowId xmlns:a16="http://schemas.microsoft.com/office/drawing/2014/main" val="10006"/>
                  </a:ext>
                </a:extLst>
              </a:tr>
              <a:tr h="240593">
                <a:tc>
                  <a:txBody>
                    <a:bodyPr/>
                    <a:lstStyle/>
                    <a:p>
                      <a:pPr algn="ctr" fontAlgn="t"/>
                      <a:r>
                        <a:rPr lang="sl-SI" sz="1200">
                          <a:effectLst/>
                        </a:rPr>
                        <a:t>družba</a:t>
                      </a:r>
                    </a:p>
                  </a:txBody>
                  <a:tcPr/>
                </a:tc>
                <a:tc>
                  <a:txBody>
                    <a:bodyPr/>
                    <a:lstStyle/>
                    <a:p>
                      <a:pPr algn="ctr" fontAlgn="t"/>
                      <a:r>
                        <a:rPr lang="sl-SI" sz="1200" dirty="0" smtClean="0">
                          <a:effectLst/>
                        </a:rPr>
                        <a:t>DRU</a:t>
                      </a:r>
                      <a:endParaRPr lang="sl-SI" sz="1200" dirty="0">
                        <a:effectLst/>
                      </a:endParaRP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dirty="0">
                          <a:effectLst/>
                        </a:rPr>
                        <a:t>/</a:t>
                      </a:r>
                    </a:p>
                  </a:txBody>
                  <a:tcPr/>
                </a:tc>
                <a:tc>
                  <a:txBody>
                    <a:bodyPr/>
                    <a:lstStyle/>
                    <a:p>
                      <a:pPr algn="ctr" fontAlgn="t"/>
                      <a:r>
                        <a:rPr lang="sl-SI" sz="1200">
                          <a:effectLst/>
                        </a:rPr>
                        <a:t>2</a:t>
                      </a:r>
                    </a:p>
                  </a:txBody>
                  <a:tcPr/>
                </a:tc>
                <a:tc>
                  <a:txBody>
                    <a:bodyPr/>
                    <a:lstStyle/>
                    <a:p>
                      <a:pPr algn="ctr" fontAlgn="t"/>
                      <a:r>
                        <a:rPr lang="sl-SI" sz="1200">
                          <a:effectLst/>
                        </a:rPr>
                        <a:t>3</a:t>
                      </a:r>
                    </a:p>
                  </a:txBody>
                  <a:tcPr/>
                </a:tc>
                <a:extLst>
                  <a:ext uri="{0D108BD9-81ED-4DB2-BD59-A6C34878D82A}">
                    <a16:rowId xmlns:a16="http://schemas.microsoft.com/office/drawing/2014/main" val="10007"/>
                  </a:ext>
                </a:extLst>
              </a:tr>
              <a:tr h="240593">
                <a:tc>
                  <a:txBody>
                    <a:bodyPr/>
                    <a:lstStyle/>
                    <a:p>
                      <a:pPr algn="ctr" fontAlgn="t"/>
                      <a:r>
                        <a:rPr lang="sl-SI" sz="1200">
                          <a:effectLst/>
                        </a:rPr>
                        <a:t>spoznavanje okolja</a:t>
                      </a:r>
                    </a:p>
                  </a:txBody>
                  <a:tcPr/>
                </a:tc>
                <a:tc>
                  <a:txBody>
                    <a:bodyPr/>
                    <a:lstStyle/>
                    <a:p>
                      <a:pPr algn="ctr" fontAlgn="t"/>
                      <a:r>
                        <a:rPr lang="sl-SI" sz="1200" dirty="0" smtClean="0">
                          <a:effectLst/>
                        </a:rPr>
                        <a:t>SPO</a:t>
                      </a:r>
                      <a:endParaRPr lang="sl-SI" sz="1200" dirty="0">
                        <a:effectLst/>
                      </a:endParaRP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extLst>
                  <a:ext uri="{0D108BD9-81ED-4DB2-BD59-A6C34878D82A}">
                    <a16:rowId xmlns:a16="http://schemas.microsoft.com/office/drawing/2014/main" val="10008"/>
                  </a:ext>
                </a:extLst>
              </a:tr>
              <a:tr h="272909">
                <a:tc>
                  <a:txBody>
                    <a:bodyPr/>
                    <a:lstStyle/>
                    <a:p>
                      <a:pPr algn="ctr" fontAlgn="t"/>
                      <a:r>
                        <a:rPr lang="sl-SI" sz="1200">
                          <a:effectLst/>
                        </a:rPr>
                        <a:t>naravoslovje in tehnika</a:t>
                      </a:r>
                    </a:p>
                  </a:txBody>
                  <a:tcPr/>
                </a:tc>
                <a:tc>
                  <a:txBody>
                    <a:bodyPr/>
                    <a:lstStyle/>
                    <a:p>
                      <a:pPr algn="ctr" fontAlgn="t"/>
                      <a:r>
                        <a:rPr lang="sl-SI" sz="1200" dirty="0" smtClean="0">
                          <a:effectLst/>
                        </a:rPr>
                        <a:t>NIT</a:t>
                      </a:r>
                      <a:endParaRPr lang="sl-SI" sz="1200" dirty="0">
                        <a:effectLst/>
                      </a:endParaRPr>
                    </a:p>
                  </a:txBody>
                  <a:tcPr/>
                </a:tc>
                <a:tc>
                  <a:txBody>
                    <a:bodyPr/>
                    <a:lstStyle/>
                    <a:p>
                      <a:pPr algn="ctr" fontAlgn="t"/>
                      <a:r>
                        <a:rPr lang="sl-SI" sz="1200" dirty="0">
                          <a:effectLst/>
                        </a:rPr>
                        <a:t>/</a:t>
                      </a: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dirty="0">
                          <a:effectLst/>
                        </a:rPr>
                        <a:t>3</a:t>
                      </a:r>
                    </a:p>
                  </a:txBody>
                  <a:tcPr/>
                </a:tc>
                <a:tc>
                  <a:txBody>
                    <a:bodyPr/>
                    <a:lstStyle/>
                    <a:p>
                      <a:pPr algn="ctr" fontAlgn="t"/>
                      <a:r>
                        <a:rPr lang="sl-SI" sz="1200" dirty="0">
                          <a:effectLst/>
                        </a:rPr>
                        <a:t>3</a:t>
                      </a:r>
                    </a:p>
                  </a:txBody>
                  <a:tcPr/>
                </a:tc>
                <a:extLst>
                  <a:ext uri="{0D108BD9-81ED-4DB2-BD59-A6C34878D82A}">
                    <a16:rowId xmlns:a16="http://schemas.microsoft.com/office/drawing/2014/main" val="10009"/>
                  </a:ext>
                </a:extLst>
              </a:tr>
              <a:tr h="240593">
                <a:tc>
                  <a:txBody>
                    <a:bodyPr/>
                    <a:lstStyle/>
                    <a:p>
                      <a:pPr algn="ctr" fontAlgn="t"/>
                      <a:r>
                        <a:rPr lang="sl-SI" sz="1200">
                          <a:effectLst/>
                        </a:rPr>
                        <a:t>gospodinjstvo</a:t>
                      </a:r>
                    </a:p>
                  </a:txBody>
                  <a:tcPr/>
                </a:tc>
                <a:tc>
                  <a:txBody>
                    <a:bodyPr/>
                    <a:lstStyle/>
                    <a:p>
                      <a:pPr algn="ctr" fontAlgn="t"/>
                      <a:r>
                        <a:rPr lang="sl-SI" sz="1200" dirty="0" smtClean="0">
                          <a:effectLst/>
                        </a:rPr>
                        <a:t>GOS</a:t>
                      </a:r>
                      <a:endParaRPr lang="sl-SI" sz="1200" dirty="0">
                        <a:effectLst/>
                      </a:endParaRPr>
                    </a:p>
                  </a:txBody>
                  <a:tcPr/>
                </a:tc>
                <a:tc>
                  <a:txBody>
                    <a:bodyPr/>
                    <a:lstStyle/>
                    <a:p>
                      <a:pPr algn="ctr" fontAlgn="t"/>
                      <a:r>
                        <a:rPr lang="sl-SI" sz="1200">
                          <a:effectLst/>
                        </a:rPr>
                        <a:t>/</a:t>
                      </a: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a:effectLst/>
                        </a:rPr>
                        <a:t>/</a:t>
                      </a:r>
                    </a:p>
                  </a:txBody>
                  <a:tcPr/>
                </a:tc>
                <a:tc>
                  <a:txBody>
                    <a:bodyPr/>
                    <a:lstStyle/>
                    <a:p>
                      <a:pPr algn="ctr" fontAlgn="t"/>
                      <a:r>
                        <a:rPr lang="sl-SI" sz="1200" dirty="0">
                          <a:effectLst/>
                        </a:rPr>
                        <a:t>1</a:t>
                      </a:r>
                    </a:p>
                  </a:txBody>
                  <a:tcPr/>
                </a:tc>
                <a:extLst>
                  <a:ext uri="{0D108BD9-81ED-4DB2-BD59-A6C34878D82A}">
                    <a16:rowId xmlns:a16="http://schemas.microsoft.com/office/drawing/2014/main" val="10010"/>
                  </a:ext>
                </a:extLst>
              </a:tr>
              <a:tr h="240593">
                <a:tc>
                  <a:txBody>
                    <a:bodyPr/>
                    <a:lstStyle/>
                    <a:p>
                      <a:pPr algn="ctr" fontAlgn="t"/>
                      <a:r>
                        <a:rPr lang="sl-SI" sz="1200">
                          <a:effectLst/>
                        </a:rPr>
                        <a:t>šport</a:t>
                      </a:r>
                    </a:p>
                  </a:txBody>
                  <a:tcPr/>
                </a:tc>
                <a:tc>
                  <a:txBody>
                    <a:bodyPr/>
                    <a:lstStyle/>
                    <a:p>
                      <a:pPr algn="ctr" fontAlgn="t"/>
                      <a:r>
                        <a:rPr lang="sl-SI" sz="1200" dirty="0" smtClean="0">
                          <a:effectLst/>
                        </a:rPr>
                        <a:t>ŠPO</a:t>
                      </a:r>
                      <a:endParaRPr lang="sl-SI" sz="1200" dirty="0">
                        <a:effectLst/>
                      </a:endParaRPr>
                    </a:p>
                  </a:txBody>
                  <a:tcPr/>
                </a:tc>
                <a:tc>
                  <a:txBody>
                    <a:bodyPr/>
                    <a:lstStyle/>
                    <a:p>
                      <a:pPr algn="ctr" fontAlgn="t"/>
                      <a:r>
                        <a:rPr lang="sl-SI" sz="1200">
                          <a:effectLst/>
                        </a:rPr>
                        <a:t>3</a:t>
                      </a: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3</a:t>
                      </a:r>
                    </a:p>
                  </a:txBody>
                  <a:tcPr/>
                </a:tc>
                <a:extLst>
                  <a:ext uri="{0D108BD9-81ED-4DB2-BD59-A6C34878D82A}">
                    <a16:rowId xmlns:a16="http://schemas.microsoft.com/office/drawing/2014/main" val="10011"/>
                  </a:ext>
                </a:extLst>
              </a:tr>
              <a:tr h="240593">
                <a:tc>
                  <a:txBody>
                    <a:bodyPr/>
                    <a:lstStyle/>
                    <a:p>
                      <a:pPr algn="ctr" fontAlgn="t"/>
                      <a:r>
                        <a:rPr lang="sl-SI" sz="1200">
                          <a:effectLst/>
                        </a:rPr>
                        <a:t>oddelčna skupnost</a:t>
                      </a:r>
                    </a:p>
                  </a:txBody>
                  <a:tcPr/>
                </a:tc>
                <a:tc>
                  <a:txBody>
                    <a:bodyPr/>
                    <a:lstStyle/>
                    <a:p>
                      <a:pPr algn="ctr" fontAlgn="t"/>
                      <a:r>
                        <a:rPr lang="sl-SI" sz="1200" dirty="0" smtClean="0">
                          <a:effectLst/>
                        </a:rPr>
                        <a:t>/</a:t>
                      </a:r>
                      <a:endParaRPr lang="sl-SI" sz="1200" dirty="0">
                        <a:effectLst/>
                      </a:endParaRPr>
                    </a:p>
                  </a:txBody>
                  <a:tcPr/>
                </a:tc>
                <a:tc>
                  <a:txBody>
                    <a:bodyPr/>
                    <a:lstStyle/>
                    <a:p>
                      <a:pPr algn="ctr" fontAlgn="t"/>
                      <a:r>
                        <a:rPr lang="sl-SI" sz="1200">
                          <a:effectLst/>
                        </a:rPr>
                        <a:t>/</a:t>
                      </a:r>
                    </a:p>
                  </a:txBody>
                  <a:tcPr/>
                </a:tc>
                <a:tc>
                  <a:txBody>
                    <a:bodyPr/>
                    <a:lstStyle/>
                    <a:p>
                      <a:pPr algn="ctr" fontAlgn="t"/>
                      <a:r>
                        <a:rPr lang="sl-SI" sz="1200" dirty="0">
                          <a:effectLst/>
                        </a:rPr>
                        <a:t>/</a:t>
                      </a:r>
                    </a:p>
                  </a:txBody>
                  <a:tcPr/>
                </a:tc>
                <a:tc>
                  <a:txBody>
                    <a:bodyPr/>
                    <a:lstStyle/>
                    <a:p>
                      <a:pPr algn="ctr" fontAlgn="t"/>
                      <a:r>
                        <a:rPr lang="sl-SI" sz="1200" dirty="0">
                          <a:effectLst/>
                        </a:rPr>
                        <a:t>/</a:t>
                      </a:r>
                    </a:p>
                  </a:txBody>
                  <a:tcPr/>
                </a:tc>
                <a:tc>
                  <a:txBody>
                    <a:bodyPr/>
                    <a:lstStyle/>
                    <a:p>
                      <a:pPr algn="ctr" fontAlgn="t"/>
                      <a:r>
                        <a:rPr lang="sl-SI" sz="1200">
                          <a:effectLst/>
                        </a:rPr>
                        <a:t>0,5</a:t>
                      </a:r>
                    </a:p>
                  </a:txBody>
                  <a:tcPr/>
                </a:tc>
                <a:tc>
                  <a:txBody>
                    <a:bodyPr/>
                    <a:lstStyle/>
                    <a:p>
                      <a:pPr algn="ctr" fontAlgn="t"/>
                      <a:r>
                        <a:rPr lang="sl-SI" sz="1200">
                          <a:effectLst/>
                        </a:rPr>
                        <a:t>0,5</a:t>
                      </a:r>
                    </a:p>
                  </a:txBody>
                  <a:tcPr/>
                </a:tc>
                <a:extLst>
                  <a:ext uri="{0D108BD9-81ED-4DB2-BD59-A6C34878D82A}">
                    <a16:rowId xmlns:a16="http://schemas.microsoft.com/office/drawing/2014/main" val="10012"/>
                  </a:ext>
                </a:extLst>
              </a:tr>
              <a:tr h="272909">
                <a:tc>
                  <a:txBody>
                    <a:bodyPr/>
                    <a:lstStyle/>
                    <a:p>
                      <a:pPr algn="ctr" fontAlgn="t"/>
                      <a:r>
                        <a:rPr lang="sl-SI" sz="1200">
                          <a:effectLst/>
                        </a:rPr>
                        <a:t>dodatni in dopolnilni pouk</a:t>
                      </a:r>
                    </a:p>
                  </a:txBody>
                  <a:tcPr/>
                </a:tc>
                <a:tc>
                  <a:txBody>
                    <a:bodyPr/>
                    <a:lstStyle/>
                    <a:p>
                      <a:pPr algn="ctr" fontAlgn="t"/>
                      <a:r>
                        <a:rPr lang="sl-SI" sz="1200" dirty="0" smtClean="0">
                          <a:effectLst/>
                        </a:rPr>
                        <a:t>DOD/DOP</a:t>
                      </a:r>
                      <a:endParaRPr lang="sl-SI" sz="1200" dirty="0">
                        <a:effectLst/>
                      </a:endParaRPr>
                    </a:p>
                  </a:txBody>
                  <a:tcPr/>
                </a:tc>
                <a:tc>
                  <a:txBody>
                    <a:bodyPr/>
                    <a:lstStyle/>
                    <a:p>
                      <a:pPr algn="ctr" fontAlgn="t"/>
                      <a:r>
                        <a:rPr lang="sl-SI" sz="1200">
                          <a:effectLst/>
                        </a:rPr>
                        <a:t>1</a:t>
                      </a:r>
                    </a:p>
                  </a:txBody>
                  <a:tcPr/>
                </a:tc>
                <a:tc>
                  <a:txBody>
                    <a:bodyPr/>
                    <a:lstStyle/>
                    <a:p>
                      <a:pPr algn="ctr" fontAlgn="t"/>
                      <a:r>
                        <a:rPr lang="sl-SI" sz="1200">
                          <a:effectLst/>
                        </a:rPr>
                        <a:t>1</a:t>
                      </a:r>
                    </a:p>
                  </a:txBody>
                  <a:tcPr/>
                </a:tc>
                <a:tc>
                  <a:txBody>
                    <a:bodyPr/>
                    <a:lstStyle/>
                    <a:p>
                      <a:pPr algn="ctr" fontAlgn="t"/>
                      <a:r>
                        <a:rPr lang="sl-SI" sz="1200" dirty="0">
                          <a:effectLst/>
                        </a:rPr>
                        <a:t>1</a:t>
                      </a:r>
                    </a:p>
                  </a:txBody>
                  <a:tcPr/>
                </a:tc>
                <a:tc>
                  <a:txBody>
                    <a:bodyPr/>
                    <a:lstStyle/>
                    <a:p>
                      <a:pPr algn="ctr" fontAlgn="t"/>
                      <a:r>
                        <a:rPr lang="sl-SI" sz="1200">
                          <a:effectLst/>
                        </a:rPr>
                        <a:t>1</a:t>
                      </a:r>
                    </a:p>
                  </a:txBody>
                  <a:tcPr/>
                </a:tc>
                <a:tc>
                  <a:txBody>
                    <a:bodyPr/>
                    <a:lstStyle/>
                    <a:p>
                      <a:pPr algn="ctr" fontAlgn="t"/>
                      <a:r>
                        <a:rPr lang="sl-SI" sz="1200">
                          <a:effectLst/>
                        </a:rPr>
                        <a:t>1</a:t>
                      </a:r>
                    </a:p>
                  </a:txBody>
                  <a:tcPr/>
                </a:tc>
                <a:extLst>
                  <a:ext uri="{0D108BD9-81ED-4DB2-BD59-A6C34878D82A}">
                    <a16:rowId xmlns:a16="http://schemas.microsoft.com/office/drawing/2014/main" val="10013"/>
                  </a:ext>
                </a:extLst>
              </a:tr>
              <a:tr h="240593">
                <a:tc>
                  <a:txBody>
                    <a:bodyPr/>
                    <a:lstStyle/>
                    <a:p>
                      <a:pPr algn="ctr" fontAlgn="t"/>
                      <a:r>
                        <a:rPr lang="sl-SI" sz="1200">
                          <a:effectLst/>
                        </a:rPr>
                        <a:t>kulturni dnevi</a:t>
                      </a:r>
                    </a:p>
                  </a:txBody>
                  <a:tcPr/>
                </a:tc>
                <a:tc>
                  <a:txBody>
                    <a:bodyPr/>
                    <a:lstStyle/>
                    <a:p>
                      <a:pPr algn="ctr" fontAlgn="t"/>
                      <a:r>
                        <a:rPr lang="sl-SI" sz="1200">
                          <a:effectLst/>
                        </a:rPr>
                        <a:t>/</a:t>
                      </a:r>
                    </a:p>
                  </a:txBody>
                  <a:tcPr/>
                </a:tc>
                <a:tc>
                  <a:txBody>
                    <a:bodyPr/>
                    <a:lstStyle/>
                    <a:p>
                      <a:pPr algn="ctr" fontAlgn="t"/>
                      <a:r>
                        <a:rPr lang="sl-SI" sz="1200">
                          <a:effectLst/>
                        </a:rPr>
                        <a:t>4</a:t>
                      </a:r>
                    </a:p>
                  </a:txBody>
                  <a:tcPr/>
                </a:tc>
                <a:tc>
                  <a:txBody>
                    <a:bodyPr/>
                    <a:lstStyle/>
                    <a:p>
                      <a:pPr algn="ctr" fontAlgn="t"/>
                      <a:r>
                        <a:rPr lang="sl-SI" sz="1200">
                          <a:effectLst/>
                        </a:rPr>
                        <a:t>4</a:t>
                      </a:r>
                    </a:p>
                  </a:txBody>
                  <a:tcPr/>
                </a:tc>
                <a:tc>
                  <a:txBody>
                    <a:bodyPr/>
                    <a:lstStyle/>
                    <a:p>
                      <a:pPr algn="ctr" fontAlgn="t"/>
                      <a:r>
                        <a:rPr lang="sl-SI" sz="1200" dirty="0">
                          <a:effectLst/>
                        </a:rPr>
                        <a:t>4</a:t>
                      </a: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extLst>
                  <a:ext uri="{0D108BD9-81ED-4DB2-BD59-A6C34878D82A}">
                    <a16:rowId xmlns:a16="http://schemas.microsoft.com/office/drawing/2014/main" val="10014"/>
                  </a:ext>
                </a:extLst>
              </a:tr>
              <a:tr h="256751">
                <a:tc>
                  <a:txBody>
                    <a:bodyPr/>
                    <a:lstStyle/>
                    <a:p>
                      <a:pPr algn="ctr" fontAlgn="t"/>
                      <a:r>
                        <a:rPr lang="sl-SI" sz="1200">
                          <a:effectLst/>
                        </a:rPr>
                        <a:t>naravoslovni dnevi</a:t>
                      </a:r>
                    </a:p>
                  </a:txBody>
                  <a:tcPr/>
                </a:tc>
                <a:tc>
                  <a:txBody>
                    <a:bodyPr/>
                    <a:lstStyle/>
                    <a:p>
                      <a:pPr algn="ctr" fontAlgn="t"/>
                      <a:r>
                        <a:rPr lang="sl-SI" sz="1200">
                          <a:effectLst/>
                        </a:rPr>
                        <a:t>/</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3</a:t>
                      </a: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extLst>
                  <a:ext uri="{0D108BD9-81ED-4DB2-BD59-A6C34878D82A}">
                    <a16:rowId xmlns:a16="http://schemas.microsoft.com/office/drawing/2014/main" val="10015"/>
                  </a:ext>
                </a:extLst>
              </a:tr>
              <a:tr h="240593">
                <a:tc>
                  <a:txBody>
                    <a:bodyPr/>
                    <a:lstStyle/>
                    <a:p>
                      <a:pPr algn="ctr" fontAlgn="t"/>
                      <a:r>
                        <a:rPr lang="sl-SI" sz="1200">
                          <a:effectLst/>
                        </a:rPr>
                        <a:t>tehniški dnevi</a:t>
                      </a:r>
                    </a:p>
                  </a:txBody>
                  <a:tcPr/>
                </a:tc>
                <a:tc>
                  <a:txBody>
                    <a:bodyPr/>
                    <a:lstStyle/>
                    <a:p>
                      <a:pPr algn="ctr" fontAlgn="t"/>
                      <a:r>
                        <a:rPr lang="sl-SI" sz="1200">
                          <a:effectLst/>
                        </a:rPr>
                        <a:t>/</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4</a:t>
                      </a:r>
                    </a:p>
                  </a:txBody>
                  <a:tcPr/>
                </a:tc>
                <a:tc>
                  <a:txBody>
                    <a:bodyPr/>
                    <a:lstStyle/>
                    <a:p>
                      <a:pPr algn="ctr" fontAlgn="t"/>
                      <a:r>
                        <a:rPr lang="sl-SI" sz="1200" dirty="0">
                          <a:effectLst/>
                        </a:rPr>
                        <a:t>4</a:t>
                      </a:r>
                    </a:p>
                  </a:txBody>
                  <a:tcPr/>
                </a:tc>
                <a:extLst>
                  <a:ext uri="{0D108BD9-81ED-4DB2-BD59-A6C34878D82A}">
                    <a16:rowId xmlns:a16="http://schemas.microsoft.com/office/drawing/2014/main" val="10016"/>
                  </a:ext>
                </a:extLst>
              </a:tr>
              <a:tr h="240593">
                <a:tc>
                  <a:txBody>
                    <a:bodyPr/>
                    <a:lstStyle/>
                    <a:p>
                      <a:pPr algn="ctr" fontAlgn="t"/>
                      <a:r>
                        <a:rPr lang="sl-SI" sz="1200">
                          <a:effectLst/>
                        </a:rPr>
                        <a:t>športni dnevi</a:t>
                      </a:r>
                    </a:p>
                  </a:txBody>
                  <a:tcPr/>
                </a:tc>
                <a:tc>
                  <a:txBody>
                    <a:bodyPr/>
                    <a:lstStyle/>
                    <a:p>
                      <a:pPr algn="ctr" fontAlgn="t"/>
                      <a:r>
                        <a:rPr lang="sl-SI" sz="1200">
                          <a:effectLst/>
                        </a:rPr>
                        <a:t>/</a:t>
                      </a:r>
                    </a:p>
                  </a:txBody>
                  <a:tcPr/>
                </a:tc>
                <a:tc>
                  <a:txBody>
                    <a:bodyPr/>
                    <a:lstStyle/>
                    <a:p>
                      <a:pPr algn="ctr" fontAlgn="t"/>
                      <a:r>
                        <a:rPr lang="sl-SI" sz="1200">
                          <a:effectLst/>
                        </a:rPr>
                        <a:t>5</a:t>
                      </a:r>
                    </a:p>
                  </a:txBody>
                  <a:tcPr/>
                </a:tc>
                <a:tc>
                  <a:txBody>
                    <a:bodyPr/>
                    <a:lstStyle/>
                    <a:p>
                      <a:pPr algn="ctr" fontAlgn="t"/>
                      <a:r>
                        <a:rPr lang="sl-SI" sz="1200">
                          <a:effectLst/>
                        </a:rPr>
                        <a:t>5</a:t>
                      </a:r>
                    </a:p>
                  </a:txBody>
                  <a:tcPr/>
                </a:tc>
                <a:tc>
                  <a:txBody>
                    <a:bodyPr/>
                    <a:lstStyle/>
                    <a:p>
                      <a:pPr algn="ctr" fontAlgn="t"/>
                      <a:r>
                        <a:rPr lang="sl-SI" sz="1200">
                          <a:effectLst/>
                        </a:rPr>
                        <a:t>5</a:t>
                      </a:r>
                    </a:p>
                  </a:txBody>
                  <a:tcPr/>
                </a:tc>
                <a:tc>
                  <a:txBody>
                    <a:bodyPr/>
                    <a:lstStyle/>
                    <a:p>
                      <a:pPr algn="ctr" fontAlgn="t"/>
                      <a:r>
                        <a:rPr lang="sl-SI" sz="1200" dirty="0">
                          <a:effectLst/>
                        </a:rPr>
                        <a:t>5</a:t>
                      </a:r>
                    </a:p>
                  </a:txBody>
                  <a:tcPr/>
                </a:tc>
                <a:tc>
                  <a:txBody>
                    <a:bodyPr/>
                    <a:lstStyle/>
                    <a:p>
                      <a:pPr algn="ctr" fontAlgn="t"/>
                      <a:r>
                        <a:rPr lang="sl-SI" sz="1200" dirty="0">
                          <a:effectLst/>
                        </a:rPr>
                        <a:t>5</a:t>
                      </a:r>
                    </a:p>
                  </a:txBody>
                  <a:tcPr/>
                </a:tc>
                <a:extLst>
                  <a:ext uri="{0D108BD9-81ED-4DB2-BD59-A6C34878D82A}">
                    <a16:rowId xmlns:a16="http://schemas.microsoft.com/office/drawing/2014/main" val="10017"/>
                  </a:ext>
                </a:extLst>
              </a:tr>
              <a:tr h="240593">
                <a:tc>
                  <a:txBody>
                    <a:bodyPr/>
                    <a:lstStyle/>
                    <a:p>
                      <a:pPr algn="ctr" fontAlgn="t"/>
                      <a:r>
                        <a:rPr lang="sl-SI" sz="1200">
                          <a:effectLst/>
                        </a:rPr>
                        <a:t>število predmetov</a:t>
                      </a:r>
                    </a:p>
                  </a:txBody>
                  <a:tcPr/>
                </a:tc>
                <a:tc>
                  <a:txBody>
                    <a:bodyPr/>
                    <a:lstStyle/>
                    <a:p>
                      <a:pPr algn="ctr" fontAlgn="t"/>
                      <a:r>
                        <a:rPr lang="sl-SI" sz="1200">
                          <a:effectLst/>
                        </a:rPr>
                        <a:t>/</a:t>
                      </a:r>
                    </a:p>
                  </a:txBody>
                  <a:tcPr/>
                </a:tc>
                <a:tc>
                  <a:txBody>
                    <a:bodyPr/>
                    <a:lstStyle/>
                    <a:p>
                      <a:pPr algn="ctr" fontAlgn="t"/>
                      <a:r>
                        <a:rPr lang="sl-SI" sz="1200">
                          <a:effectLst/>
                        </a:rPr>
                        <a:t>6</a:t>
                      </a:r>
                    </a:p>
                  </a:txBody>
                  <a:tcPr/>
                </a:tc>
                <a:tc>
                  <a:txBody>
                    <a:bodyPr/>
                    <a:lstStyle/>
                    <a:p>
                      <a:pPr algn="ctr" fontAlgn="t"/>
                      <a:r>
                        <a:rPr lang="sl-SI" sz="1200">
                          <a:effectLst/>
                        </a:rPr>
                        <a:t>6</a:t>
                      </a:r>
                    </a:p>
                  </a:txBody>
                  <a:tcPr/>
                </a:tc>
                <a:tc>
                  <a:txBody>
                    <a:bodyPr/>
                    <a:lstStyle/>
                    <a:p>
                      <a:pPr algn="ctr" fontAlgn="t"/>
                      <a:r>
                        <a:rPr lang="sl-SI" sz="1200">
                          <a:effectLst/>
                        </a:rPr>
                        <a:t>6</a:t>
                      </a:r>
                    </a:p>
                  </a:txBody>
                  <a:tcPr/>
                </a:tc>
                <a:tc>
                  <a:txBody>
                    <a:bodyPr/>
                    <a:lstStyle/>
                    <a:p>
                      <a:pPr algn="ctr" fontAlgn="t"/>
                      <a:r>
                        <a:rPr lang="sl-SI" sz="1200" dirty="0">
                          <a:effectLst/>
                        </a:rPr>
                        <a:t>8</a:t>
                      </a:r>
                    </a:p>
                  </a:txBody>
                  <a:tcPr/>
                </a:tc>
                <a:tc>
                  <a:txBody>
                    <a:bodyPr/>
                    <a:lstStyle/>
                    <a:p>
                      <a:pPr algn="ctr" fontAlgn="t"/>
                      <a:r>
                        <a:rPr lang="sl-SI" sz="1200" dirty="0">
                          <a:effectLst/>
                        </a:rPr>
                        <a:t>9</a:t>
                      </a:r>
                    </a:p>
                  </a:txBody>
                  <a:tcPr/>
                </a:tc>
                <a:extLst>
                  <a:ext uri="{0D108BD9-81ED-4DB2-BD59-A6C34878D82A}">
                    <a16:rowId xmlns:a16="http://schemas.microsoft.com/office/drawing/2014/main" val="10018"/>
                  </a:ext>
                </a:extLst>
              </a:tr>
              <a:tr h="272909">
                <a:tc>
                  <a:txBody>
                    <a:bodyPr/>
                    <a:lstStyle/>
                    <a:p>
                      <a:pPr algn="ctr" fontAlgn="t"/>
                      <a:r>
                        <a:rPr lang="sl-SI" sz="1200" dirty="0">
                          <a:effectLst/>
                        </a:rPr>
                        <a:t>tedensko ur pouka</a:t>
                      </a:r>
                    </a:p>
                  </a:txBody>
                  <a:tcPr/>
                </a:tc>
                <a:tc>
                  <a:txBody>
                    <a:bodyPr/>
                    <a:lstStyle/>
                    <a:p>
                      <a:pPr algn="ctr" fontAlgn="t"/>
                      <a:r>
                        <a:rPr lang="sl-SI" sz="1200">
                          <a:effectLst/>
                        </a:rPr>
                        <a:t>/</a:t>
                      </a:r>
                    </a:p>
                  </a:txBody>
                  <a:tcPr/>
                </a:tc>
                <a:tc>
                  <a:txBody>
                    <a:bodyPr/>
                    <a:lstStyle/>
                    <a:p>
                      <a:pPr algn="ctr" fontAlgn="t"/>
                      <a:r>
                        <a:rPr lang="sl-SI" sz="1200">
                          <a:effectLst/>
                        </a:rPr>
                        <a:t>20</a:t>
                      </a:r>
                    </a:p>
                  </a:txBody>
                  <a:tcPr/>
                </a:tc>
                <a:tc>
                  <a:txBody>
                    <a:bodyPr/>
                    <a:lstStyle/>
                    <a:p>
                      <a:pPr algn="ctr" fontAlgn="t"/>
                      <a:r>
                        <a:rPr lang="sl-SI" sz="1200">
                          <a:effectLst/>
                        </a:rPr>
                        <a:t>21</a:t>
                      </a:r>
                    </a:p>
                  </a:txBody>
                  <a:tcPr/>
                </a:tc>
                <a:tc>
                  <a:txBody>
                    <a:bodyPr/>
                    <a:lstStyle/>
                    <a:p>
                      <a:pPr algn="ctr" fontAlgn="t"/>
                      <a:r>
                        <a:rPr lang="sl-SI" sz="1200">
                          <a:effectLst/>
                        </a:rPr>
                        <a:t>22</a:t>
                      </a:r>
                    </a:p>
                  </a:txBody>
                  <a:tcPr/>
                </a:tc>
                <a:tc>
                  <a:txBody>
                    <a:bodyPr/>
                    <a:lstStyle/>
                    <a:p>
                      <a:pPr algn="ctr" fontAlgn="t"/>
                      <a:r>
                        <a:rPr lang="sl-SI" sz="1200" dirty="0">
                          <a:effectLst/>
                        </a:rPr>
                        <a:t>24</a:t>
                      </a:r>
                    </a:p>
                  </a:txBody>
                  <a:tcPr/>
                </a:tc>
                <a:tc>
                  <a:txBody>
                    <a:bodyPr/>
                    <a:lstStyle/>
                    <a:p>
                      <a:pPr algn="ctr" fontAlgn="t"/>
                      <a:r>
                        <a:rPr lang="sl-SI" sz="1200" dirty="0">
                          <a:effectLst/>
                        </a:rPr>
                        <a:t>26</a:t>
                      </a:r>
                    </a:p>
                  </a:txBody>
                  <a:tcPr/>
                </a:tc>
                <a:extLst>
                  <a:ext uri="{0D108BD9-81ED-4DB2-BD59-A6C34878D82A}">
                    <a16:rowId xmlns:a16="http://schemas.microsoft.com/office/drawing/2014/main" val="10019"/>
                  </a:ext>
                </a:extLst>
              </a:tr>
              <a:tr h="356105">
                <a:tc>
                  <a:txBody>
                    <a:bodyPr/>
                    <a:lstStyle/>
                    <a:p>
                      <a:pPr algn="ctr" fontAlgn="t"/>
                      <a:r>
                        <a:rPr lang="sl-SI" sz="1200" dirty="0">
                          <a:effectLst/>
                        </a:rPr>
                        <a:t>število tednov pouka</a:t>
                      </a:r>
                    </a:p>
                  </a:txBody>
                  <a:tcPr/>
                </a:tc>
                <a:tc>
                  <a:txBody>
                    <a:bodyPr/>
                    <a:lstStyle/>
                    <a:p>
                      <a:pPr algn="ctr" fontAlgn="t"/>
                      <a:r>
                        <a:rPr lang="sl-SI" sz="1200" dirty="0">
                          <a:effectLst/>
                        </a:rPr>
                        <a:t>/</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88479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14</a:t>
            </a:fld>
            <a:endParaRPr lang="sl-SI"/>
          </a:p>
        </p:txBody>
      </p:sp>
      <p:graphicFrame>
        <p:nvGraphicFramePr>
          <p:cNvPr id="4" name="Tabela 3"/>
          <p:cNvGraphicFramePr>
            <a:graphicFrameLocks noGrp="1"/>
          </p:cNvGraphicFramePr>
          <p:nvPr>
            <p:extLst>
              <p:ext uri="{D42A27DB-BD31-4B8C-83A1-F6EECF244321}">
                <p14:modId xmlns:p14="http://schemas.microsoft.com/office/powerpoint/2010/main" val="1531750397"/>
              </p:ext>
            </p:extLst>
          </p:nvPr>
        </p:nvGraphicFramePr>
        <p:xfrm>
          <a:off x="179512" y="260648"/>
          <a:ext cx="8784977" cy="6398622"/>
        </p:xfrm>
        <a:graphic>
          <a:graphicData uri="http://schemas.openxmlformats.org/drawingml/2006/table">
            <a:tbl>
              <a:tblPr firstRow="1" bandRow="1">
                <a:tableStyleId>{69012ECD-51FC-41F1-AA8D-1B2483CD663E}</a:tableStyleId>
              </a:tblPr>
              <a:tblGrid>
                <a:gridCol w="2448273">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289600">
                <a:tc gridSpan="6">
                  <a:txBody>
                    <a:bodyPr/>
                    <a:lstStyle/>
                    <a:p>
                      <a:pPr algn="ctr" fontAlgn="t"/>
                      <a:r>
                        <a:rPr lang="sl-SI" sz="1400" dirty="0">
                          <a:effectLst/>
                        </a:rPr>
                        <a:t>Tedensko število ur za posamezni razred 9-letne OŠ</a:t>
                      </a:r>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000"/>
                  </a:ext>
                </a:extLst>
              </a:tr>
              <a:tr h="218022">
                <a:tc>
                  <a:txBody>
                    <a:bodyPr/>
                    <a:lstStyle/>
                    <a:p>
                      <a:pPr algn="ctr" fontAlgn="t"/>
                      <a:r>
                        <a:rPr lang="sl-SI" sz="900" b="1" dirty="0" smtClean="0">
                          <a:effectLst/>
                        </a:rPr>
                        <a:t>PREDMET</a:t>
                      </a:r>
                      <a:endParaRPr lang="sl-SI" sz="900" b="1" dirty="0">
                        <a:effectLst/>
                      </a:endParaRPr>
                    </a:p>
                  </a:txBody>
                  <a:tcPr/>
                </a:tc>
                <a:tc>
                  <a:txBody>
                    <a:bodyPr/>
                    <a:lstStyle/>
                    <a:p>
                      <a:pPr algn="ctr" fontAlgn="t"/>
                      <a:r>
                        <a:rPr lang="sl-SI" sz="900" b="1" dirty="0" smtClean="0">
                          <a:effectLst/>
                        </a:rPr>
                        <a:t>OZNAKA</a:t>
                      </a:r>
                      <a:endParaRPr lang="sl-SI" sz="900" b="1" dirty="0">
                        <a:effectLst/>
                      </a:endParaRPr>
                    </a:p>
                  </a:txBody>
                  <a:tcPr/>
                </a:tc>
                <a:tc>
                  <a:txBody>
                    <a:bodyPr/>
                    <a:lstStyle/>
                    <a:p>
                      <a:pPr algn="ctr" fontAlgn="t"/>
                      <a:r>
                        <a:rPr lang="sl-SI" sz="900" b="1" dirty="0">
                          <a:effectLst/>
                        </a:rPr>
                        <a:t>6. razred</a:t>
                      </a:r>
                    </a:p>
                  </a:txBody>
                  <a:tcPr/>
                </a:tc>
                <a:tc>
                  <a:txBody>
                    <a:bodyPr/>
                    <a:lstStyle/>
                    <a:p>
                      <a:pPr algn="ctr" fontAlgn="t"/>
                      <a:r>
                        <a:rPr lang="sl-SI" sz="900" b="1" dirty="0">
                          <a:effectLst/>
                        </a:rPr>
                        <a:t>7. razred</a:t>
                      </a:r>
                    </a:p>
                  </a:txBody>
                  <a:tcPr/>
                </a:tc>
                <a:tc>
                  <a:txBody>
                    <a:bodyPr/>
                    <a:lstStyle/>
                    <a:p>
                      <a:pPr algn="ctr" fontAlgn="t"/>
                      <a:r>
                        <a:rPr lang="sl-SI" sz="900" b="1" dirty="0">
                          <a:effectLst/>
                        </a:rPr>
                        <a:t>8. razred</a:t>
                      </a:r>
                    </a:p>
                  </a:txBody>
                  <a:tcPr/>
                </a:tc>
                <a:tc>
                  <a:txBody>
                    <a:bodyPr/>
                    <a:lstStyle/>
                    <a:p>
                      <a:pPr algn="ctr" fontAlgn="t"/>
                      <a:r>
                        <a:rPr lang="sl-SI" sz="900" b="1" dirty="0">
                          <a:effectLst/>
                        </a:rPr>
                        <a:t>9. razred</a:t>
                      </a:r>
                    </a:p>
                  </a:txBody>
                  <a:tcPr/>
                </a:tc>
                <a:extLst>
                  <a:ext uri="{0D108BD9-81ED-4DB2-BD59-A6C34878D82A}">
                    <a16:rowId xmlns:a16="http://schemas.microsoft.com/office/drawing/2014/main" val="10001"/>
                  </a:ext>
                </a:extLst>
              </a:tr>
              <a:tr h="217200">
                <a:tc>
                  <a:txBody>
                    <a:bodyPr/>
                    <a:lstStyle/>
                    <a:p>
                      <a:pPr algn="ctr" fontAlgn="t"/>
                      <a:r>
                        <a:rPr lang="sl-SI" sz="800" dirty="0">
                          <a:effectLst/>
                        </a:rPr>
                        <a:t>slovenščina</a:t>
                      </a:r>
                    </a:p>
                  </a:txBody>
                  <a:tcPr/>
                </a:tc>
                <a:tc>
                  <a:txBody>
                    <a:bodyPr/>
                    <a:lstStyle/>
                    <a:p>
                      <a:pPr algn="ctr" fontAlgn="t"/>
                      <a:r>
                        <a:rPr lang="sl-SI" sz="800" dirty="0" smtClean="0">
                          <a:effectLst/>
                        </a:rPr>
                        <a:t>SLJ</a:t>
                      </a:r>
                      <a:endParaRPr lang="sl-SI" sz="800" dirty="0">
                        <a:effectLst/>
                      </a:endParaRPr>
                    </a:p>
                  </a:txBody>
                  <a:tcPr/>
                </a:tc>
                <a:tc>
                  <a:txBody>
                    <a:bodyPr/>
                    <a:lstStyle/>
                    <a:p>
                      <a:pPr algn="ctr" fontAlgn="t"/>
                      <a:r>
                        <a:rPr lang="sl-SI" sz="800">
                          <a:effectLst/>
                        </a:rPr>
                        <a:t>5</a:t>
                      </a:r>
                    </a:p>
                  </a:txBody>
                  <a:tcPr/>
                </a:tc>
                <a:tc>
                  <a:txBody>
                    <a:bodyPr/>
                    <a:lstStyle/>
                    <a:p>
                      <a:pPr algn="ctr" fontAlgn="t"/>
                      <a:r>
                        <a:rPr lang="sl-SI" sz="800" dirty="0">
                          <a:effectLst/>
                        </a:rPr>
                        <a:t>4</a:t>
                      </a:r>
                    </a:p>
                  </a:txBody>
                  <a:tcPr/>
                </a:tc>
                <a:tc>
                  <a:txBody>
                    <a:bodyPr/>
                    <a:lstStyle/>
                    <a:p>
                      <a:pPr algn="ctr" fontAlgn="t"/>
                      <a:r>
                        <a:rPr lang="sl-SI" sz="800" dirty="0">
                          <a:effectLst/>
                        </a:rPr>
                        <a:t>3,5</a:t>
                      </a:r>
                    </a:p>
                  </a:txBody>
                  <a:tcPr/>
                </a:tc>
                <a:tc>
                  <a:txBody>
                    <a:bodyPr/>
                    <a:lstStyle/>
                    <a:p>
                      <a:pPr algn="ctr" fontAlgn="t"/>
                      <a:r>
                        <a:rPr lang="sl-SI" sz="800">
                          <a:effectLst/>
                        </a:rPr>
                        <a:t>4,5</a:t>
                      </a:r>
                    </a:p>
                  </a:txBody>
                  <a:tcPr/>
                </a:tc>
                <a:extLst>
                  <a:ext uri="{0D108BD9-81ED-4DB2-BD59-A6C34878D82A}">
                    <a16:rowId xmlns:a16="http://schemas.microsoft.com/office/drawing/2014/main" val="10002"/>
                  </a:ext>
                </a:extLst>
              </a:tr>
              <a:tr h="217200">
                <a:tc>
                  <a:txBody>
                    <a:bodyPr/>
                    <a:lstStyle/>
                    <a:p>
                      <a:pPr algn="ctr" fontAlgn="t"/>
                      <a:r>
                        <a:rPr lang="sl-SI" sz="800" dirty="0">
                          <a:effectLst/>
                        </a:rPr>
                        <a:t>matematika</a:t>
                      </a:r>
                    </a:p>
                  </a:txBody>
                  <a:tcPr/>
                </a:tc>
                <a:tc>
                  <a:txBody>
                    <a:bodyPr/>
                    <a:lstStyle/>
                    <a:p>
                      <a:pPr algn="ctr" fontAlgn="t"/>
                      <a:r>
                        <a:rPr lang="sl-SI" sz="800" dirty="0" smtClean="0">
                          <a:effectLst/>
                        </a:rPr>
                        <a:t>MAT</a:t>
                      </a:r>
                      <a:endParaRPr lang="sl-SI" sz="800" dirty="0">
                        <a:effectLst/>
                      </a:endParaRPr>
                    </a:p>
                  </a:txBody>
                  <a:tcPr/>
                </a:tc>
                <a:tc>
                  <a:txBody>
                    <a:bodyPr/>
                    <a:lstStyle/>
                    <a:p>
                      <a:pPr algn="ctr" fontAlgn="t"/>
                      <a:r>
                        <a:rPr lang="sl-SI" sz="800">
                          <a:effectLst/>
                        </a:rPr>
                        <a:t>4</a:t>
                      </a:r>
                    </a:p>
                  </a:txBody>
                  <a:tcPr/>
                </a:tc>
                <a:tc>
                  <a:txBody>
                    <a:bodyPr/>
                    <a:lstStyle/>
                    <a:p>
                      <a:pPr algn="ctr" fontAlgn="t"/>
                      <a:r>
                        <a:rPr lang="sl-SI" sz="800">
                          <a:effectLst/>
                        </a:rPr>
                        <a:t>4</a:t>
                      </a:r>
                    </a:p>
                  </a:txBody>
                  <a:tcPr/>
                </a:tc>
                <a:tc>
                  <a:txBody>
                    <a:bodyPr/>
                    <a:lstStyle/>
                    <a:p>
                      <a:pPr algn="ctr" fontAlgn="t"/>
                      <a:r>
                        <a:rPr lang="sl-SI" sz="800">
                          <a:effectLst/>
                        </a:rPr>
                        <a:t>4</a:t>
                      </a:r>
                    </a:p>
                  </a:txBody>
                  <a:tcPr/>
                </a:tc>
                <a:tc>
                  <a:txBody>
                    <a:bodyPr/>
                    <a:lstStyle/>
                    <a:p>
                      <a:pPr algn="ctr" fontAlgn="t"/>
                      <a:r>
                        <a:rPr lang="sl-SI" sz="800">
                          <a:effectLst/>
                        </a:rPr>
                        <a:t>4</a:t>
                      </a:r>
                    </a:p>
                  </a:txBody>
                  <a:tcPr/>
                </a:tc>
                <a:extLst>
                  <a:ext uri="{0D108BD9-81ED-4DB2-BD59-A6C34878D82A}">
                    <a16:rowId xmlns:a16="http://schemas.microsoft.com/office/drawing/2014/main" val="10003"/>
                  </a:ext>
                </a:extLst>
              </a:tr>
              <a:tr h="217200">
                <a:tc>
                  <a:txBody>
                    <a:bodyPr/>
                    <a:lstStyle/>
                    <a:p>
                      <a:pPr algn="ctr" fontAlgn="t"/>
                      <a:r>
                        <a:rPr lang="sl-SI" sz="800" dirty="0">
                          <a:effectLst/>
                        </a:rPr>
                        <a:t>tuji jezik – angleščina/nemščina</a:t>
                      </a:r>
                    </a:p>
                  </a:txBody>
                  <a:tcPr/>
                </a:tc>
                <a:tc>
                  <a:txBody>
                    <a:bodyPr/>
                    <a:lstStyle/>
                    <a:p>
                      <a:pPr algn="ctr" fontAlgn="t"/>
                      <a:r>
                        <a:rPr lang="sl-SI" sz="800" dirty="0" smtClean="0">
                          <a:effectLst/>
                        </a:rPr>
                        <a:t>TJA/TJN</a:t>
                      </a:r>
                      <a:endParaRPr lang="sl-SI" sz="800" dirty="0">
                        <a:effectLst/>
                      </a:endParaRPr>
                    </a:p>
                  </a:txBody>
                  <a:tcPr/>
                </a:tc>
                <a:tc>
                  <a:txBody>
                    <a:bodyPr/>
                    <a:lstStyle/>
                    <a:p>
                      <a:pPr algn="ctr" fontAlgn="t"/>
                      <a:r>
                        <a:rPr lang="sl-SI" sz="800">
                          <a:effectLst/>
                        </a:rPr>
                        <a:t>4</a:t>
                      </a:r>
                    </a:p>
                  </a:txBody>
                  <a:tcPr/>
                </a:tc>
                <a:tc>
                  <a:txBody>
                    <a:bodyPr/>
                    <a:lstStyle/>
                    <a:p>
                      <a:pPr algn="ctr" fontAlgn="t"/>
                      <a:r>
                        <a:rPr lang="sl-SI" sz="800">
                          <a:effectLst/>
                        </a:rPr>
                        <a:t>4</a:t>
                      </a:r>
                    </a:p>
                  </a:txBody>
                  <a:tcPr/>
                </a:tc>
                <a:tc>
                  <a:txBody>
                    <a:bodyPr/>
                    <a:lstStyle/>
                    <a:p>
                      <a:pPr algn="ctr" fontAlgn="t"/>
                      <a:r>
                        <a:rPr lang="sl-SI" sz="800">
                          <a:effectLst/>
                        </a:rPr>
                        <a:t>3</a:t>
                      </a:r>
                    </a:p>
                  </a:txBody>
                  <a:tcPr/>
                </a:tc>
                <a:tc>
                  <a:txBody>
                    <a:bodyPr/>
                    <a:lstStyle/>
                    <a:p>
                      <a:pPr algn="ctr" fontAlgn="t"/>
                      <a:r>
                        <a:rPr lang="sl-SI" sz="800">
                          <a:effectLst/>
                        </a:rPr>
                        <a:t>3</a:t>
                      </a:r>
                    </a:p>
                  </a:txBody>
                  <a:tcPr/>
                </a:tc>
                <a:extLst>
                  <a:ext uri="{0D108BD9-81ED-4DB2-BD59-A6C34878D82A}">
                    <a16:rowId xmlns:a16="http://schemas.microsoft.com/office/drawing/2014/main" val="10004"/>
                  </a:ext>
                </a:extLst>
              </a:tr>
              <a:tr h="217200">
                <a:tc>
                  <a:txBody>
                    <a:bodyPr/>
                    <a:lstStyle/>
                    <a:p>
                      <a:pPr algn="ctr" fontAlgn="t"/>
                      <a:r>
                        <a:rPr lang="sl-SI" sz="800" dirty="0">
                          <a:effectLst/>
                        </a:rPr>
                        <a:t>likovna </a:t>
                      </a:r>
                      <a:r>
                        <a:rPr lang="sl-SI" sz="800" dirty="0" smtClean="0">
                          <a:effectLst/>
                        </a:rPr>
                        <a:t>umetnost</a:t>
                      </a:r>
                      <a:endParaRPr lang="sl-SI" sz="800" dirty="0">
                        <a:effectLst/>
                      </a:endParaRPr>
                    </a:p>
                  </a:txBody>
                  <a:tcPr/>
                </a:tc>
                <a:tc>
                  <a:txBody>
                    <a:bodyPr/>
                    <a:lstStyle/>
                    <a:p>
                      <a:pPr algn="ctr" fontAlgn="t"/>
                      <a:r>
                        <a:rPr lang="sl-SI" sz="800" dirty="0" smtClean="0">
                          <a:effectLst/>
                        </a:rPr>
                        <a:t>LUM</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extLst>
                  <a:ext uri="{0D108BD9-81ED-4DB2-BD59-A6C34878D82A}">
                    <a16:rowId xmlns:a16="http://schemas.microsoft.com/office/drawing/2014/main" val="10005"/>
                  </a:ext>
                </a:extLst>
              </a:tr>
              <a:tr h="217200">
                <a:tc>
                  <a:txBody>
                    <a:bodyPr/>
                    <a:lstStyle/>
                    <a:p>
                      <a:pPr algn="ctr" fontAlgn="t"/>
                      <a:r>
                        <a:rPr lang="sl-SI" sz="800" dirty="0">
                          <a:effectLst/>
                        </a:rPr>
                        <a:t>glasbena </a:t>
                      </a:r>
                      <a:r>
                        <a:rPr lang="sl-SI" sz="800" dirty="0" smtClean="0">
                          <a:effectLst/>
                        </a:rPr>
                        <a:t>umetnost</a:t>
                      </a:r>
                      <a:endParaRPr lang="sl-SI" sz="800" dirty="0">
                        <a:effectLst/>
                      </a:endParaRPr>
                    </a:p>
                  </a:txBody>
                  <a:tcPr/>
                </a:tc>
                <a:tc>
                  <a:txBody>
                    <a:bodyPr/>
                    <a:lstStyle/>
                    <a:p>
                      <a:pPr algn="ctr" fontAlgn="t"/>
                      <a:r>
                        <a:rPr lang="sl-SI" sz="800" dirty="0" smtClean="0">
                          <a:effectLst/>
                        </a:rPr>
                        <a:t>GUM</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extLst>
                  <a:ext uri="{0D108BD9-81ED-4DB2-BD59-A6C34878D82A}">
                    <a16:rowId xmlns:a16="http://schemas.microsoft.com/office/drawing/2014/main" val="10006"/>
                  </a:ext>
                </a:extLst>
              </a:tr>
              <a:tr h="217200">
                <a:tc>
                  <a:txBody>
                    <a:bodyPr/>
                    <a:lstStyle/>
                    <a:p>
                      <a:pPr algn="ctr" fontAlgn="t"/>
                      <a:r>
                        <a:rPr lang="sl-SI" sz="800" dirty="0">
                          <a:effectLst/>
                        </a:rPr>
                        <a:t>geografija</a:t>
                      </a:r>
                    </a:p>
                  </a:txBody>
                  <a:tcPr/>
                </a:tc>
                <a:tc>
                  <a:txBody>
                    <a:bodyPr/>
                    <a:lstStyle/>
                    <a:p>
                      <a:pPr algn="ctr" fontAlgn="t"/>
                      <a:r>
                        <a:rPr lang="sl-SI" sz="800" dirty="0" smtClean="0">
                          <a:effectLst/>
                        </a:rPr>
                        <a:t>GEO</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2</a:t>
                      </a:r>
                    </a:p>
                  </a:txBody>
                  <a:tcPr/>
                </a:tc>
                <a:tc>
                  <a:txBody>
                    <a:bodyPr/>
                    <a:lstStyle/>
                    <a:p>
                      <a:pPr algn="ctr" fontAlgn="t"/>
                      <a:r>
                        <a:rPr lang="sl-SI" sz="800">
                          <a:effectLst/>
                        </a:rPr>
                        <a:t>1,5</a:t>
                      </a:r>
                    </a:p>
                  </a:txBody>
                  <a:tcPr/>
                </a:tc>
                <a:tc>
                  <a:txBody>
                    <a:bodyPr/>
                    <a:lstStyle/>
                    <a:p>
                      <a:pPr algn="ctr" fontAlgn="t"/>
                      <a:r>
                        <a:rPr lang="sl-SI" sz="800">
                          <a:effectLst/>
                        </a:rPr>
                        <a:t>2</a:t>
                      </a:r>
                    </a:p>
                  </a:txBody>
                  <a:tcPr/>
                </a:tc>
                <a:extLst>
                  <a:ext uri="{0D108BD9-81ED-4DB2-BD59-A6C34878D82A}">
                    <a16:rowId xmlns:a16="http://schemas.microsoft.com/office/drawing/2014/main" val="10007"/>
                  </a:ext>
                </a:extLst>
              </a:tr>
              <a:tr h="217200">
                <a:tc>
                  <a:txBody>
                    <a:bodyPr/>
                    <a:lstStyle/>
                    <a:p>
                      <a:pPr algn="ctr" fontAlgn="t"/>
                      <a:r>
                        <a:rPr lang="sl-SI" sz="800" dirty="0">
                          <a:effectLst/>
                        </a:rPr>
                        <a:t>zgodovina</a:t>
                      </a:r>
                    </a:p>
                  </a:txBody>
                  <a:tcPr/>
                </a:tc>
                <a:tc>
                  <a:txBody>
                    <a:bodyPr/>
                    <a:lstStyle/>
                    <a:p>
                      <a:pPr algn="ctr" fontAlgn="t"/>
                      <a:r>
                        <a:rPr lang="sl-SI" sz="800" dirty="0" smtClean="0">
                          <a:effectLst/>
                        </a:rPr>
                        <a:t>ZGO</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2</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08"/>
                  </a:ext>
                </a:extLst>
              </a:tr>
              <a:tr h="217200">
                <a:tc>
                  <a:txBody>
                    <a:bodyPr/>
                    <a:lstStyle/>
                    <a:p>
                      <a:pPr algn="ctr" fontAlgn="t"/>
                      <a:r>
                        <a:rPr lang="sl-SI" sz="800" dirty="0">
                          <a:effectLst/>
                        </a:rPr>
                        <a:t>državljanska vzgoja in etika</a:t>
                      </a:r>
                    </a:p>
                  </a:txBody>
                  <a:tcPr/>
                </a:tc>
                <a:tc>
                  <a:txBody>
                    <a:bodyPr/>
                    <a:lstStyle/>
                    <a:p>
                      <a:pPr algn="ctr" fontAlgn="t"/>
                      <a:r>
                        <a:rPr lang="sl-SI" sz="800" dirty="0" smtClean="0">
                          <a:effectLst/>
                        </a:rPr>
                        <a:t>DIE</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a:t>
                      </a:r>
                    </a:p>
                  </a:txBody>
                  <a:tcPr/>
                </a:tc>
                <a:extLst>
                  <a:ext uri="{0D108BD9-81ED-4DB2-BD59-A6C34878D82A}">
                    <a16:rowId xmlns:a16="http://schemas.microsoft.com/office/drawing/2014/main" val="10009"/>
                  </a:ext>
                </a:extLst>
              </a:tr>
              <a:tr h="217200">
                <a:tc>
                  <a:txBody>
                    <a:bodyPr/>
                    <a:lstStyle/>
                    <a:p>
                      <a:pPr algn="ctr" fontAlgn="t"/>
                      <a:r>
                        <a:rPr lang="sl-SI" sz="800">
                          <a:effectLst/>
                        </a:rPr>
                        <a:t>fizika</a:t>
                      </a:r>
                    </a:p>
                  </a:txBody>
                  <a:tcPr/>
                </a:tc>
                <a:tc>
                  <a:txBody>
                    <a:bodyPr/>
                    <a:lstStyle/>
                    <a:p>
                      <a:pPr algn="ctr" fontAlgn="t"/>
                      <a:r>
                        <a:rPr lang="sl-SI" sz="800" dirty="0" smtClean="0">
                          <a:effectLst/>
                        </a:rPr>
                        <a:t>FIZ</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10"/>
                  </a:ext>
                </a:extLst>
              </a:tr>
              <a:tr h="217200">
                <a:tc>
                  <a:txBody>
                    <a:bodyPr/>
                    <a:lstStyle/>
                    <a:p>
                      <a:pPr algn="ctr" fontAlgn="t"/>
                      <a:r>
                        <a:rPr lang="sl-SI" sz="800">
                          <a:effectLst/>
                        </a:rPr>
                        <a:t>kemija</a:t>
                      </a:r>
                    </a:p>
                  </a:txBody>
                  <a:tcPr/>
                </a:tc>
                <a:tc>
                  <a:txBody>
                    <a:bodyPr/>
                    <a:lstStyle/>
                    <a:p>
                      <a:pPr algn="ctr" fontAlgn="t"/>
                      <a:r>
                        <a:rPr lang="sl-SI" sz="800" dirty="0" smtClean="0">
                          <a:effectLst/>
                        </a:rPr>
                        <a:t>KEM</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11"/>
                  </a:ext>
                </a:extLst>
              </a:tr>
              <a:tr h="217200">
                <a:tc>
                  <a:txBody>
                    <a:bodyPr/>
                    <a:lstStyle/>
                    <a:p>
                      <a:pPr algn="ctr" fontAlgn="t"/>
                      <a:r>
                        <a:rPr lang="sl-SI" sz="800">
                          <a:effectLst/>
                        </a:rPr>
                        <a:t>biologija</a:t>
                      </a:r>
                    </a:p>
                  </a:txBody>
                  <a:tcPr/>
                </a:tc>
                <a:tc>
                  <a:txBody>
                    <a:bodyPr/>
                    <a:lstStyle/>
                    <a:p>
                      <a:pPr algn="ctr" fontAlgn="t"/>
                      <a:r>
                        <a:rPr lang="sl-SI" sz="800" dirty="0" smtClean="0">
                          <a:effectLst/>
                        </a:rPr>
                        <a:t>BIO</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1,5</a:t>
                      </a:r>
                    </a:p>
                  </a:txBody>
                  <a:tcPr/>
                </a:tc>
                <a:tc>
                  <a:txBody>
                    <a:bodyPr/>
                    <a:lstStyle/>
                    <a:p>
                      <a:pPr algn="ctr" fontAlgn="t"/>
                      <a:r>
                        <a:rPr lang="sl-SI" sz="800">
                          <a:effectLst/>
                        </a:rPr>
                        <a:t>2</a:t>
                      </a:r>
                    </a:p>
                  </a:txBody>
                  <a:tcPr/>
                </a:tc>
                <a:extLst>
                  <a:ext uri="{0D108BD9-81ED-4DB2-BD59-A6C34878D82A}">
                    <a16:rowId xmlns:a16="http://schemas.microsoft.com/office/drawing/2014/main" val="10012"/>
                  </a:ext>
                </a:extLst>
              </a:tr>
              <a:tr h="217200">
                <a:tc>
                  <a:txBody>
                    <a:bodyPr/>
                    <a:lstStyle/>
                    <a:p>
                      <a:pPr algn="ctr" fontAlgn="t"/>
                      <a:r>
                        <a:rPr lang="sl-SI" sz="800" dirty="0">
                          <a:effectLst/>
                        </a:rPr>
                        <a:t>naravoslovje</a:t>
                      </a:r>
                    </a:p>
                  </a:txBody>
                  <a:tcPr/>
                </a:tc>
                <a:tc>
                  <a:txBody>
                    <a:bodyPr/>
                    <a:lstStyle/>
                    <a:p>
                      <a:pPr algn="ctr" fontAlgn="t"/>
                      <a:r>
                        <a:rPr lang="sl-SI" sz="800" dirty="0" smtClean="0">
                          <a:effectLst/>
                        </a:rPr>
                        <a:t>NAR</a:t>
                      </a:r>
                      <a:endParaRPr lang="sl-SI" sz="800" dirty="0">
                        <a:effectLst/>
                      </a:endParaRPr>
                    </a:p>
                  </a:txBody>
                  <a:tcPr/>
                </a:tc>
                <a:tc>
                  <a:txBody>
                    <a:bodyPr/>
                    <a:lstStyle/>
                    <a:p>
                      <a:pPr algn="ctr" fontAlgn="t"/>
                      <a:r>
                        <a:rPr lang="sl-SI" sz="800" dirty="0">
                          <a:effectLst/>
                        </a:rPr>
                        <a:t>2</a:t>
                      </a:r>
                    </a:p>
                  </a:txBody>
                  <a:tcPr/>
                </a:tc>
                <a:tc>
                  <a:txBody>
                    <a:bodyPr/>
                    <a:lstStyle/>
                    <a:p>
                      <a:pPr algn="ctr" fontAlgn="t"/>
                      <a:r>
                        <a:rPr lang="sl-SI" sz="800" dirty="0">
                          <a:effectLst/>
                        </a:rPr>
                        <a:t>3</a:t>
                      </a:r>
                    </a:p>
                  </a:txBody>
                  <a:tcPr/>
                </a:tc>
                <a:tc>
                  <a:txBody>
                    <a:bodyPr/>
                    <a:lstStyle/>
                    <a:p>
                      <a:pPr algn="ctr" fontAlgn="t"/>
                      <a:r>
                        <a:rPr lang="sl-SI" sz="800">
                          <a:effectLst/>
                        </a:rPr>
                        <a:t>/</a:t>
                      </a:r>
                    </a:p>
                  </a:txBody>
                  <a:tcPr/>
                </a:tc>
                <a:tc>
                  <a:txBody>
                    <a:bodyPr/>
                    <a:lstStyle/>
                    <a:p>
                      <a:pPr algn="ctr" fontAlgn="t"/>
                      <a:r>
                        <a:rPr lang="sl-SI" sz="800">
                          <a:effectLst/>
                        </a:rPr>
                        <a:t>/</a:t>
                      </a:r>
                    </a:p>
                  </a:txBody>
                  <a:tcPr/>
                </a:tc>
                <a:extLst>
                  <a:ext uri="{0D108BD9-81ED-4DB2-BD59-A6C34878D82A}">
                    <a16:rowId xmlns:a16="http://schemas.microsoft.com/office/drawing/2014/main" val="10013"/>
                  </a:ext>
                </a:extLst>
              </a:tr>
              <a:tr h="217200">
                <a:tc>
                  <a:txBody>
                    <a:bodyPr/>
                    <a:lstStyle/>
                    <a:p>
                      <a:pPr algn="ctr" fontAlgn="t"/>
                      <a:r>
                        <a:rPr lang="sl-SI" sz="800">
                          <a:effectLst/>
                        </a:rPr>
                        <a:t>tehnika in tehnologija</a:t>
                      </a:r>
                    </a:p>
                  </a:txBody>
                  <a:tcPr/>
                </a:tc>
                <a:tc>
                  <a:txBody>
                    <a:bodyPr/>
                    <a:lstStyle/>
                    <a:p>
                      <a:pPr algn="ctr" fontAlgn="t"/>
                      <a:r>
                        <a:rPr lang="sl-SI" sz="800" dirty="0" smtClean="0">
                          <a:effectLst/>
                        </a:rPr>
                        <a:t>TIT</a:t>
                      </a:r>
                      <a:endParaRPr lang="sl-SI" sz="800" dirty="0">
                        <a:effectLst/>
                      </a:endParaRPr>
                    </a:p>
                  </a:txBody>
                  <a:tcPr/>
                </a:tc>
                <a:tc>
                  <a:txBody>
                    <a:bodyPr/>
                    <a:lstStyle/>
                    <a:p>
                      <a:pPr algn="ctr" fontAlgn="t"/>
                      <a:r>
                        <a:rPr lang="sl-SI" sz="800" dirty="0">
                          <a:effectLst/>
                        </a:rPr>
                        <a:t>2</a:t>
                      </a:r>
                    </a:p>
                  </a:txBody>
                  <a:tcPr/>
                </a:tc>
                <a:tc>
                  <a:txBody>
                    <a:bodyPr/>
                    <a:lstStyle/>
                    <a:p>
                      <a:pPr algn="ctr" fontAlgn="t"/>
                      <a:r>
                        <a:rPr lang="sl-SI" sz="800" dirty="0">
                          <a:effectLst/>
                        </a:rPr>
                        <a:t>1</a:t>
                      </a:r>
                    </a:p>
                  </a:txBody>
                  <a:tcPr/>
                </a:tc>
                <a:tc>
                  <a:txBody>
                    <a:bodyPr/>
                    <a:lstStyle/>
                    <a:p>
                      <a:pPr algn="ctr" fontAlgn="t"/>
                      <a:r>
                        <a:rPr lang="sl-SI" sz="800">
                          <a:effectLst/>
                        </a:rPr>
                        <a:t>1</a:t>
                      </a:r>
                    </a:p>
                  </a:txBody>
                  <a:tcPr/>
                </a:tc>
                <a:tc>
                  <a:txBody>
                    <a:bodyPr/>
                    <a:lstStyle/>
                    <a:p>
                      <a:pPr algn="ctr" fontAlgn="t"/>
                      <a:r>
                        <a:rPr lang="sl-SI" sz="800">
                          <a:effectLst/>
                        </a:rPr>
                        <a:t>/</a:t>
                      </a:r>
                    </a:p>
                  </a:txBody>
                  <a:tcPr/>
                </a:tc>
                <a:extLst>
                  <a:ext uri="{0D108BD9-81ED-4DB2-BD59-A6C34878D82A}">
                    <a16:rowId xmlns:a16="http://schemas.microsoft.com/office/drawing/2014/main" val="10014"/>
                  </a:ext>
                </a:extLst>
              </a:tr>
              <a:tr h="217200">
                <a:tc>
                  <a:txBody>
                    <a:bodyPr/>
                    <a:lstStyle/>
                    <a:p>
                      <a:pPr algn="ctr" fontAlgn="t"/>
                      <a:r>
                        <a:rPr lang="sl-SI" sz="800" dirty="0">
                          <a:effectLst/>
                        </a:rPr>
                        <a:t>gospodinjstvo</a:t>
                      </a:r>
                    </a:p>
                  </a:txBody>
                  <a:tcPr/>
                </a:tc>
                <a:tc>
                  <a:txBody>
                    <a:bodyPr/>
                    <a:lstStyle/>
                    <a:p>
                      <a:pPr algn="ctr" fontAlgn="t"/>
                      <a:r>
                        <a:rPr lang="sl-SI" sz="800" dirty="0" smtClean="0">
                          <a:effectLst/>
                        </a:rPr>
                        <a:t>GOS</a:t>
                      </a:r>
                      <a:endParaRPr lang="sl-SI" sz="800" dirty="0">
                        <a:effectLst/>
                      </a:endParaRPr>
                    </a:p>
                  </a:txBody>
                  <a:tcPr/>
                </a:tc>
                <a:tc>
                  <a:txBody>
                    <a:bodyPr/>
                    <a:lstStyle/>
                    <a:p>
                      <a:pPr algn="ctr" fontAlgn="t"/>
                      <a:r>
                        <a:rPr lang="sl-SI" sz="800" dirty="0">
                          <a:effectLst/>
                        </a:rPr>
                        <a:t>1,5</a:t>
                      </a: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a:t>
                      </a:r>
                    </a:p>
                  </a:txBody>
                  <a:tcPr/>
                </a:tc>
                <a:extLst>
                  <a:ext uri="{0D108BD9-81ED-4DB2-BD59-A6C34878D82A}">
                    <a16:rowId xmlns:a16="http://schemas.microsoft.com/office/drawing/2014/main" val="10015"/>
                  </a:ext>
                </a:extLst>
              </a:tr>
              <a:tr h="217200">
                <a:tc>
                  <a:txBody>
                    <a:bodyPr/>
                    <a:lstStyle/>
                    <a:p>
                      <a:pPr algn="ctr" fontAlgn="t"/>
                      <a:r>
                        <a:rPr lang="sl-SI" sz="800">
                          <a:effectLst/>
                        </a:rPr>
                        <a:t>šport</a:t>
                      </a:r>
                    </a:p>
                  </a:txBody>
                  <a:tcPr/>
                </a:tc>
                <a:tc>
                  <a:txBody>
                    <a:bodyPr/>
                    <a:lstStyle/>
                    <a:p>
                      <a:pPr algn="ctr" fontAlgn="t"/>
                      <a:r>
                        <a:rPr lang="sl-SI" sz="800" dirty="0" smtClean="0">
                          <a:effectLst/>
                        </a:rPr>
                        <a:t>ŠPO</a:t>
                      </a:r>
                      <a:endParaRPr lang="sl-SI" sz="800" dirty="0">
                        <a:effectLst/>
                      </a:endParaRPr>
                    </a:p>
                  </a:txBody>
                  <a:tcPr/>
                </a:tc>
                <a:tc>
                  <a:txBody>
                    <a:bodyPr/>
                    <a:lstStyle/>
                    <a:p>
                      <a:pPr algn="ctr" fontAlgn="t"/>
                      <a:r>
                        <a:rPr lang="sl-SI" sz="800">
                          <a:effectLst/>
                        </a:rPr>
                        <a:t>3</a:t>
                      </a:r>
                    </a:p>
                  </a:txBody>
                  <a:tcPr/>
                </a:tc>
                <a:tc>
                  <a:txBody>
                    <a:bodyPr/>
                    <a:lstStyle/>
                    <a:p>
                      <a:pPr algn="ctr" fontAlgn="t"/>
                      <a:r>
                        <a:rPr lang="sl-SI" sz="800" dirty="0">
                          <a:effectLst/>
                        </a:rPr>
                        <a:t>2</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16"/>
                  </a:ext>
                </a:extLst>
              </a:tr>
              <a:tr h="217200">
                <a:tc>
                  <a:txBody>
                    <a:bodyPr/>
                    <a:lstStyle/>
                    <a:p>
                      <a:pPr algn="ctr" fontAlgn="t"/>
                      <a:r>
                        <a:rPr lang="sl-SI" sz="800">
                          <a:effectLst/>
                        </a:rPr>
                        <a:t>izbirni predmet 1</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a:effectLst/>
                        </a:rPr>
                        <a:t>/</a:t>
                      </a:r>
                    </a:p>
                  </a:txBody>
                  <a:tcPr/>
                </a:tc>
                <a:tc>
                  <a:txBody>
                    <a:bodyPr/>
                    <a:lstStyle/>
                    <a:p>
                      <a:pPr algn="ctr" fontAlgn="t"/>
                      <a:r>
                        <a:rPr lang="sl-SI" sz="800" dirty="0">
                          <a:effectLst/>
                        </a:rPr>
                        <a:t>2/1</a:t>
                      </a:r>
                    </a:p>
                  </a:txBody>
                  <a:tcPr/>
                </a:tc>
                <a:tc>
                  <a:txBody>
                    <a:bodyPr/>
                    <a:lstStyle/>
                    <a:p>
                      <a:pPr algn="ctr" fontAlgn="t"/>
                      <a:r>
                        <a:rPr lang="sl-SI" sz="800" dirty="0">
                          <a:effectLst/>
                        </a:rPr>
                        <a:t>2/1</a:t>
                      </a:r>
                    </a:p>
                  </a:txBody>
                  <a:tcPr/>
                </a:tc>
                <a:tc>
                  <a:txBody>
                    <a:bodyPr/>
                    <a:lstStyle/>
                    <a:p>
                      <a:pPr algn="ctr" fontAlgn="t"/>
                      <a:r>
                        <a:rPr lang="sl-SI" sz="800">
                          <a:effectLst/>
                        </a:rPr>
                        <a:t>2/1</a:t>
                      </a:r>
                    </a:p>
                  </a:txBody>
                  <a:tcPr/>
                </a:tc>
                <a:extLst>
                  <a:ext uri="{0D108BD9-81ED-4DB2-BD59-A6C34878D82A}">
                    <a16:rowId xmlns:a16="http://schemas.microsoft.com/office/drawing/2014/main" val="10017"/>
                  </a:ext>
                </a:extLst>
              </a:tr>
              <a:tr h="217200">
                <a:tc>
                  <a:txBody>
                    <a:bodyPr/>
                    <a:lstStyle/>
                    <a:p>
                      <a:pPr algn="ctr" fontAlgn="t"/>
                      <a:r>
                        <a:rPr lang="sl-SI" sz="800">
                          <a:effectLst/>
                        </a:rPr>
                        <a:t>izbirni predmet 2</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tc>
                  <a:txBody>
                    <a:bodyPr/>
                    <a:lstStyle/>
                    <a:p>
                      <a:pPr algn="ctr" fontAlgn="t"/>
                      <a:r>
                        <a:rPr lang="sl-SI" sz="800">
                          <a:effectLst/>
                        </a:rPr>
                        <a:t>1</a:t>
                      </a:r>
                    </a:p>
                  </a:txBody>
                  <a:tcPr/>
                </a:tc>
                <a:extLst>
                  <a:ext uri="{0D108BD9-81ED-4DB2-BD59-A6C34878D82A}">
                    <a16:rowId xmlns:a16="http://schemas.microsoft.com/office/drawing/2014/main" val="10018"/>
                  </a:ext>
                </a:extLst>
              </a:tr>
              <a:tr h="217200">
                <a:tc>
                  <a:txBody>
                    <a:bodyPr/>
                    <a:lstStyle/>
                    <a:p>
                      <a:pPr algn="ctr" fontAlgn="t"/>
                      <a:r>
                        <a:rPr lang="sl-SI" sz="800">
                          <a:effectLst/>
                        </a:rPr>
                        <a:t>izbirni predmet 3</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dirty="0">
                          <a:effectLst/>
                        </a:rPr>
                        <a:t>0/1</a:t>
                      </a:r>
                    </a:p>
                  </a:txBody>
                  <a:tcPr/>
                </a:tc>
                <a:tc>
                  <a:txBody>
                    <a:bodyPr/>
                    <a:lstStyle/>
                    <a:p>
                      <a:pPr algn="ctr" fontAlgn="t"/>
                      <a:r>
                        <a:rPr lang="sl-SI" sz="800" dirty="0">
                          <a:effectLst/>
                        </a:rPr>
                        <a:t>0/1</a:t>
                      </a:r>
                    </a:p>
                  </a:txBody>
                  <a:tcPr/>
                </a:tc>
                <a:tc>
                  <a:txBody>
                    <a:bodyPr/>
                    <a:lstStyle/>
                    <a:p>
                      <a:pPr algn="ctr" fontAlgn="t"/>
                      <a:r>
                        <a:rPr lang="sl-SI" sz="800">
                          <a:effectLst/>
                        </a:rPr>
                        <a:t>0/1</a:t>
                      </a:r>
                    </a:p>
                  </a:txBody>
                  <a:tcPr/>
                </a:tc>
                <a:extLst>
                  <a:ext uri="{0D108BD9-81ED-4DB2-BD59-A6C34878D82A}">
                    <a16:rowId xmlns:a16="http://schemas.microsoft.com/office/drawing/2014/main" val="10019"/>
                  </a:ext>
                </a:extLst>
              </a:tr>
              <a:tr h="217200">
                <a:tc>
                  <a:txBody>
                    <a:bodyPr/>
                    <a:lstStyle/>
                    <a:p>
                      <a:pPr algn="ctr" fontAlgn="t"/>
                      <a:r>
                        <a:rPr lang="sl-SI" sz="800">
                          <a:effectLst/>
                        </a:rPr>
                        <a:t>oddelčna skupnost</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dirty="0">
                          <a:effectLst/>
                        </a:rPr>
                        <a:t>0,5</a:t>
                      </a:r>
                    </a:p>
                  </a:txBody>
                  <a:tcPr/>
                </a:tc>
                <a:tc>
                  <a:txBody>
                    <a:bodyPr/>
                    <a:lstStyle/>
                    <a:p>
                      <a:pPr algn="ctr" fontAlgn="t"/>
                      <a:r>
                        <a:rPr lang="sl-SI" sz="800" dirty="0">
                          <a:effectLst/>
                        </a:rPr>
                        <a:t>0,5</a:t>
                      </a:r>
                    </a:p>
                  </a:txBody>
                  <a:tcPr/>
                </a:tc>
                <a:tc>
                  <a:txBody>
                    <a:bodyPr/>
                    <a:lstStyle/>
                    <a:p>
                      <a:pPr algn="ctr" fontAlgn="t"/>
                      <a:r>
                        <a:rPr lang="sl-SI" sz="800" dirty="0">
                          <a:effectLst/>
                        </a:rPr>
                        <a:t>0,5</a:t>
                      </a:r>
                    </a:p>
                  </a:txBody>
                  <a:tcPr/>
                </a:tc>
                <a:tc>
                  <a:txBody>
                    <a:bodyPr/>
                    <a:lstStyle/>
                    <a:p>
                      <a:pPr algn="ctr" fontAlgn="t"/>
                      <a:r>
                        <a:rPr lang="sl-SI" sz="800" dirty="0">
                          <a:effectLst/>
                        </a:rPr>
                        <a:t>0,5</a:t>
                      </a:r>
                    </a:p>
                  </a:txBody>
                  <a:tcPr/>
                </a:tc>
                <a:extLst>
                  <a:ext uri="{0D108BD9-81ED-4DB2-BD59-A6C34878D82A}">
                    <a16:rowId xmlns:a16="http://schemas.microsoft.com/office/drawing/2014/main" val="10020"/>
                  </a:ext>
                </a:extLst>
              </a:tr>
              <a:tr h="217200">
                <a:tc>
                  <a:txBody>
                    <a:bodyPr/>
                    <a:lstStyle/>
                    <a:p>
                      <a:pPr algn="ctr" fontAlgn="t"/>
                      <a:r>
                        <a:rPr lang="sl-SI" sz="800">
                          <a:effectLst/>
                        </a:rPr>
                        <a:t>dodatni in dopolnilni pouk</a:t>
                      </a:r>
                    </a:p>
                  </a:txBody>
                  <a:tcPr/>
                </a:tc>
                <a:tc>
                  <a:txBody>
                    <a:bodyPr/>
                    <a:lstStyle/>
                    <a:p>
                      <a:pPr algn="ctr" fontAlgn="t"/>
                      <a:r>
                        <a:rPr lang="sl-SI" sz="800" dirty="0" smtClean="0">
                          <a:effectLst/>
                        </a:rPr>
                        <a:t>DOD/DOP</a:t>
                      </a:r>
                      <a:endParaRPr lang="sl-SI" sz="800" dirty="0">
                        <a:effectLst/>
                      </a:endParaRP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extLst>
                  <a:ext uri="{0D108BD9-81ED-4DB2-BD59-A6C34878D82A}">
                    <a16:rowId xmlns:a16="http://schemas.microsoft.com/office/drawing/2014/main" val="10021"/>
                  </a:ext>
                </a:extLst>
              </a:tr>
              <a:tr h="217200">
                <a:tc>
                  <a:txBody>
                    <a:bodyPr/>
                    <a:lstStyle/>
                    <a:p>
                      <a:pPr algn="ctr" fontAlgn="t"/>
                      <a:r>
                        <a:rPr lang="sl-SI" sz="800">
                          <a:effectLst/>
                        </a:rPr>
                        <a:t>kulturni dnevi</a:t>
                      </a:r>
                    </a:p>
                  </a:txBody>
                  <a:tcPr/>
                </a:tc>
                <a:tc>
                  <a:txBody>
                    <a:bodyPr/>
                    <a:lstStyle/>
                    <a:p>
                      <a:pPr algn="ctr" fontAlgn="t"/>
                      <a:r>
                        <a:rPr lang="sl-SI" sz="800">
                          <a:effectLst/>
                        </a:rPr>
                        <a:t>/</a:t>
                      </a:r>
                    </a:p>
                  </a:txBody>
                  <a:tcPr/>
                </a:tc>
                <a:tc>
                  <a:txBody>
                    <a:bodyPr/>
                    <a:lstStyle/>
                    <a:p>
                      <a:pPr algn="ctr" fontAlgn="t"/>
                      <a:r>
                        <a:rPr lang="sl-SI" sz="800" dirty="0">
                          <a:effectLst/>
                        </a:rPr>
                        <a:t>3</a:t>
                      </a:r>
                    </a:p>
                  </a:txBody>
                  <a:tcPr/>
                </a:tc>
                <a:tc>
                  <a:txBody>
                    <a:bodyPr/>
                    <a:lstStyle/>
                    <a:p>
                      <a:pPr algn="ctr" fontAlgn="t"/>
                      <a:r>
                        <a:rPr lang="sl-SI" sz="800">
                          <a:effectLst/>
                        </a:rPr>
                        <a:t>3</a:t>
                      </a:r>
                    </a:p>
                  </a:txBody>
                  <a:tcPr/>
                </a:tc>
                <a:tc>
                  <a:txBody>
                    <a:bodyPr/>
                    <a:lstStyle/>
                    <a:p>
                      <a:pPr algn="ctr" fontAlgn="t"/>
                      <a:r>
                        <a:rPr lang="sl-SI" sz="800" dirty="0">
                          <a:effectLst/>
                        </a:rPr>
                        <a:t>3</a:t>
                      </a:r>
                    </a:p>
                  </a:txBody>
                  <a:tcPr/>
                </a:tc>
                <a:tc>
                  <a:txBody>
                    <a:bodyPr/>
                    <a:lstStyle/>
                    <a:p>
                      <a:pPr algn="ctr" fontAlgn="t"/>
                      <a:r>
                        <a:rPr lang="sl-SI" sz="800" dirty="0">
                          <a:effectLst/>
                        </a:rPr>
                        <a:t>3</a:t>
                      </a:r>
                    </a:p>
                  </a:txBody>
                  <a:tcPr/>
                </a:tc>
                <a:extLst>
                  <a:ext uri="{0D108BD9-81ED-4DB2-BD59-A6C34878D82A}">
                    <a16:rowId xmlns:a16="http://schemas.microsoft.com/office/drawing/2014/main" val="10022"/>
                  </a:ext>
                </a:extLst>
              </a:tr>
              <a:tr h="217200">
                <a:tc>
                  <a:txBody>
                    <a:bodyPr/>
                    <a:lstStyle/>
                    <a:p>
                      <a:pPr algn="ctr" fontAlgn="t"/>
                      <a:r>
                        <a:rPr lang="sl-SI" sz="800" dirty="0">
                          <a:effectLst/>
                        </a:rPr>
                        <a:t>naravoslovni dnevi</a:t>
                      </a:r>
                    </a:p>
                  </a:txBody>
                  <a:tcPr/>
                </a:tc>
                <a:tc>
                  <a:txBody>
                    <a:bodyPr/>
                    <a:lstStyle/>
                    <a:p>
                      <a:pPr algn="ctr" fontAlgn="t"/>
                      <a:r>
                        <a:rPr lang="sl-SI" sz="800">
                          <a:effectLst/>
                        </a:rPr>
                        <a:t>/</a:t>
                      </a:r>
                    </a:p>
                  </a:txBody>
                  <a:tcPr/>
                </a:tc>
                <a:tc>
                  <a:txBody>
                    <a:bodyPr/>
                    <a:lstStyle/>
                    <a:p>
                      <a:pPr algn="ctr" fontAlgn="t"/>
                      <a:r>
                        <a:rPr lang="sl-SI" sz="800" dirty="0">
                          <a:effectLst/>
                        </a:rPr>
                        <a:t>3</a:t>
                      </a:r>
                    </a:p>
                  </a:txBody>
                  <a:tcPr/>
                </a:tc>
                <a:tc>
                  <a:txBody>
                    <a:bodyPr/>
                    <a:lstStyle/>
                    <a:p>
                      <a:pPr algn="ctr" fontAlgn="t"/>
                      <a:r>
                        <a:rPr lang="sl-SI" sz="800">
                          <a:effectLst/>
                        </a:rPr>
                        <a:t>3</a:t>
                      </a:r>
                    </a:p>
                  </a:txBody>
                  <a:tcPr/>
                </a:tc>
                <a:tc>
                  <a:txBody>
                    <a:bodyPr/>
                    <a:lstStyle/>
                    <a:p>
                      <a:pPr algn="ctr" fontAlgn="t"/>
                      <a:r>
                        <a:rPr lang="sl-SI" sz="800" dirty="0">
                          <a:effectLst/>
                        </a:rPr>
                        <a:t>3</a:t>
                      </a:r>
                    </a:p>
                  </a:txBody>
                  <a:tcPr/>
                </a:tc>
                <a:tc>
                  <a:txBody>
                    <a:bodyPr/>
                    <a:lstStyle/>
                    <a:p>
                      <a:pPr algn="ctr" fontAlgn="t"/>
                      <a:r>
                        <a:rPr lang="sl-SI" sz="800" dirty="0">
                          <a:effectLst/>
                        </a:rPr>
                        <a:t>3</a:t>
                      </a:r>
                    </a:p>
                  </a:txBody>
                  <a:tcPr/>
                </a:tc>
                <a:extLst>
                  <a:ext uri="{0D108BD9-81ED-4DB2-BD59-A6C34878D82A}">
                    <a16:rowId xmlns:a16="http://schemas.microsoft.com/office/drawing/2014/main" val="10023"/>
                  </a:ext>
                </a:extLst>
              </a:tr>
              <a:tr h="217200">
                <a:tc>
                  <a:txBody>
                    <a:bodyPr/>
                    <a:lstStyle/>
                    <a:p>
                      <a:pPr algn="ctr" fontAlgn="t"/>
                      <a:r>
                        <a:rPr lang="sl-SI" sz="800">
                          <a:effectLst/>
                        </a:rPr>
                        <a:t>tehniški dnevi</a:t>
                      </a:r>
                    </a:p>
                  </a:txBody>
                  <a:tcPr/>
                </a:tc>
                <a:tc>
                  <a:txBody>
                    <a:bodyPr/>
                    <a:lstStyle/>
                    <a:p>
                      <a:pPr algn="ctr" fontAlgn="t"/>
                      <a:r>
                        <a:rPr lang="sl-SI" sz="800">
                          <a:effectLst/>
                        </a:rPr>
                        <a:t>/</a:t>
                      </a:r>
                    </a:p>
                  </a:txBody>
                  <a:tcPr/>
                </a:tc>
                <a:tc>
                  <a:txBody>
                    <a:bodyPr/>
                    <a:lstStyle/>
                    <a:p>
                      <a:pPr algn="ctr" fontAlgn="t"/>
                      <a:r>
                        <a:rPr lang="sl-SI" sz="800" dirty="0">
                          <a:effectLst/>
                        </a:rPr>
                        <a:t>4</a:t>
                      </a:r>
                    </a:p>
                  </a:txBody>
                  <a:tcPr/>
                </a:tc>
                <a:tc>
                  <a:txBody>
                    <a:bodyPr/>
                    <a:lstStyle/>
                    <a:p>
                      <a:pPr algn="ctr" fontAlgn="t"/>
                      <a:r>
                        <a:rPr lang="sl-SI" sz="800" dirty="0">
                          <a:effectLst/>
                        </a:rPr>
                        <a:t>4</a:t>
                      </a:r>
                    </a:p>
                  </a:txBody>
                  <a:tcPr/>
                </a:tc>
                <a:tc>
                  <a:txBody>
                    <a:bodyPr/>
                    <a:lstStyle/>
                    <a:p>
                      <a:pPr algn="ctr" fontAlgn="t"/>
                      <a:r>
                        <a:rPr lang="sl-SI" sz="800" dirty="0">
                          <a:effectLst/>
                        </a:rPr>
                        <a:t>4</a:t>
                      </a:r>
                    </a:p>
                  </a:txBody>
                  <a:tcPr/>
                </a:tc>
                <a:tc>
                  <a:txBody>
                    <a:bodyPr/>
                    <a:lstStyle/>
                    <a:p>
                      <a:pPr algn="ctr" fontAlgn="t"/>
                      <a:r>
                        <a:rPr lang="sl-SI" sz="800">
                          <a:effectLst/>
                        </a:rPr>
                        <a:t>4</a:t>
                      </a:r>
                    </a:p>
                  </a:txBody>
                  <a:tcPr/>
                </a:tc>
                <a:extLst>
                  <a:ext uri="{0D108BD9-81ED-4DB2-BD59-A6C34878D82A}">
                    <a16:rowId xmlns:a16="http://schemas.microsoft.com/office/drawing/2014/main" val="10024"/>
                  </a:ext>
                </a:extLst>
              </a:tr>
              <a:tr h="217200">
                <a:tc>
                  <a:txBody>
                    <a:bodyPr/>
                    <a:lstStyle/>
                    <a:p>
                      <a:pPr algn="ctr" fontAlgn="t"/>
                      <a:r>
                        <a:rPr lang="sl-SI" sz="800">
                          <a:effectLst/>
                        </a:rPr>
                        <a:t>športni dnevi</a:t>
                      </a:r>
                    </a:p>
                  </a:txBody>
                  <a:tcPr/>
                </a:tc>
                <a:tc>
                  <a:txBody>
                    <a:bodyPr/>
                    <a:lstStyle/>
                    <a:p>
                      <a:pPr algn="ctr" fontAlgn="t"/>
                      <a:r>
                        <a:rPr lang="sl-SI" sz="800">
                          <a:effectLst/>
                        </a:rPr>
                        <a:t>/</a:t>
                      </a:r>
                    </a:p>
                  </a:txBody>
                  <a:tcPr/>
                </a:tc>
                <a:tc>
                  <a:txBody>
                    <a:bodyPr/>
                    <a:lstStyle/>
                    <a:p>
                      <a:pPr algn="ctr" fontAlgn="t"/>
                      <a:r>
                        <a:rPr lang="sl-SI" sz="800">
                          <a:effectLst/>
                        </a:rPr>
                        <a:t>5</a:t>
                      </a:r>
                    </a:p>
                  </a:txBody>
                  <a:tcPr/>
                </a:tc>
                <a:tc>
                  <a:txBody>
                    <a:bodyPr/>
                    <a:lstStyle/>
                    <a:p>
                      <a:pPr algn="ctr" fontAlgn="t"/>
                      <a:r>
                        <a:rPr lang="sl-SI" sz="800" dirty="0">
                          <a:effectLst/>
                        </a:rPr>
                        <a:t>5</a:t>
                      </a:r>
                    </a:p>
                  </a:txBody>
                  <a:tcPr/>
                </a:tc>
                <a:tc>
                  <a:txBody>
                    <a:bodyPr/>
                    <a:lstStyle/>
                    <a:p>
                      <a:pPr algn="ctr" fontAlgn="t"/>
                      <a:r>
                        <a:rPr lang="sl-SI" sz="800" dirty="0">
                          <a:effectLst/>
                        </a:rPr>
                        <a:t>5</a:t>
                      </a:r>
                    </a:p>
                  </a:txBody>
                  <a:tcPr/>
                </a:tc>
                <a:tc>
                  <a:txBody>
                    <a:bodyPr/>
                    <a:lstStyle/>
                    <a:p>
                      <a:pPr algn="ctr" fontAlgn="t"/>
                      <a:r>
                        <a:rPr lang="sl-SI" sz="800" dirty="0">
                          <a:effectLst/>
                        </a:rPr>
                        <a:t>5</a:t>
                      </a:r>
                    </a:p>
                  </a:txBody>
                  <a:tcPr/>
                </a:tc>
                <a:extLst>
                  <a:ext uri="{0D108BD9-81ED-4DB2-BD59-A6C34878D82A}">
                    <a16:rowId xmlns:a16="http://schemas.microsoft.com/office/drawing/2014/main" val="10025"/>
                  </a:ext>
                </a:extLst>
              </a:tr>
              <a:tr h="217200">
                <a:tc>
                  <a:txBody>
                    <a:bodyPr/>
                    <a:lstStyle/>
                    <a:p>
                      <a:pPr algn="ctr" fontAlgn="t"/>
                      <a:r>
                        <a:rPr lang="sl-SI" sz="800">
                          <a:effectLst/>
                        </a:rPr>
                        <a:t>število predmetov</a:t>
                      </a:r>
                    </a:p>
                  </a:txBody>
                  <a:tcPr/>
                </a:tc>
                <a:tc>
                  <a:txBody>
                    <a:bodyPr/>
                    <a:lstStyle/>
                    <a:p>
                      <a:pPr algn="ctr" fontAlgn="t"/>
                      <a:r>
                        <a:rPr lang="sl-SI" sz="800">
                          <a:effectLst/>
                        </a:rPr>
                        <a:t>/</a:t>
                      </a:r>
                    </a:p>
                  </a:txBody>
                  <a:tcPr/>
                </a:tc>
                <a:tc>
                  <a:txBody>
                    <a:bodyPr/>
                    <a:lstStyle/>
                    <a:p>
                      <a:pPr algn="ctr" fontAlgn="t"/>
                      <a:r>
                        <a:rPr lang="sl-SI" sz="800">
                          <a:effectLst/>
                        </a:rPr>
                        <a:t>11</a:t>
                      </a:r>
                    </a:p>
                  </a:txBody>
                  <a:tcPr/>
                </a:tc>
                <a:tc>
                  <a:txBody>
                    <a:bodyPr/>
                    <a:lstStyle/>
                    <a:p>
                      <a:pPr algn="ctr" fontAlgn="t"/>
                      <a:r>
                        <a:rPr lang="sl-SI" sz="800" dirty="0">
                          <a:effectLst/>
                        </a:rPr>
                        <a:t>14</a:t>
                      </a:r>
                    </a:p>
                  </a:txBody>
                  <a:tcPr/>
                </a:tc>
                <a:tc>
                  <a:txBody>
                    <a:bodyPr/>
                    <a:lstStyle/>
                    <a:p>
                      <a:pPr algn="ctr" fontAlgn="t"/>
                      <a:r>
                        <a:rPr lang="sl-SI" sz="800" dirty="0">
                          <a:effectLst/>
                        </a:rPr>
                        <a:t>16</a:t>
                      </a:r>
                    </a:p>
                  </a:txBody>
                  <a:tcPr/>
                </a:tc>
                <a:tc>
                  <a:txBody>
                    <a:bodyPr/>
                    <a:lstStyle/>
                    <a:p>
                      <a:pPr algn="ctr" fontAlgn="t"/>
                      <a:r>
                        <a:rPr lang="sl-SI" sz="800" dirty="0">
                          <a:effectLst/>
                        </a:rPr>
                        <a:t>14</a:t>
                      </a:r>
                    </a:p>
                  </a:txBody>
                  <a:tcPr/>
                </a:tc>
                <a:extLst>
                  <a:ext uri="{0D108BD9-81ED-4DB2-BD59-A6C34878D82A}">
                    <a16:rowId xmlns:a16="http://schemas.microsoft.com/office/drawing/2014/main" val="10026"/>
                  </a:ext>
                </a:extLst>
              </a:tr>
              <a:tr h="217200">
                <a:tc>
                  <a:txBody>
                    <a:bodyPr/>
                    <a:lstStyle/>
                    <a:p>
                      <a:pPr algn="ctr" fontAlgn="t"/>
                      <a:r>
                        <a:rPr lang="sl-SI" sz="800" dirty="0">
                          <a:effectLst/>
                        </a:rPr>
                        <a:t>tedensko ur pouka</a:t>
                      </a:r>
                    </a:p>
                  </a:txBody>
                  <a:tcPr/>
                </a:tc>
                <a:tc>
                  <a:txBody>
                    <a:bodyPr/>
                    <a:lstStyle/>
                    <a:p>
                      <a:pPr algn="ctr" fontAlgn="t"/>
                      <a:r>
                        <a:rPr lang="sl-SI" sz="800" dirty="0">
                          <a:effectLst/>
                        </a:rPr>
                        <a:t>/</a:t>
                      </a:r>
                    </a:p>
                  </a:txBody>
                  <a:tcPr/>
                </a:tc>
                <a:tc>
                  <a:txBody>
                    <a:bodyPr/>
                    <a:lstStyle/>
                    <a:p>
                      <a:pPr algn="ctr" fontAlgn="t"/>
                      <a:r>
                        <a:rPr lang="sl-SI" sz="800" dirty="0">
                          <a:effectLst/>
                        </a:rPr>
                        <a:t>26</a:t>
                      </a:r>
                    </a:p>
                  </a:txBody>
                  <a:tcPr/>
                </a:tc>
                <a:tc>
                  <a:txBody>
                    <a:bodyPr/>
                    <a:lstStyle/>
                    <a:p>
                      <a:pPr algn="ctr" fontAlgn="t"/>
                      <a:r>
                        <a:rPr lang="sl-SI" sz="800" dirty="0">
                          <a:effectLst/>
                        </a:rPr>
                        <a:t>29,5</a:t>
                      </a:r>
                    </a:p>
                  </a:txBody>
                  <a:tcPr/>
                </a:tc>
                <a:tc>
                  <a:txBody>
                    <a:bodyPr/>
                    <a:lstStyle/>
                    <a:p>
                      <a:pPr algn="ctr" fontAlgn="t"/>
                      <a:r>
                        <a:rPr lang="sl-SI" sz="800" dirty="0">
                          <a:effectLst/>
                        </a:rPr>
                        <a:t>30</a:t>
                      </a:r>
                    </a:p>
                  </a:txBody>
                  <a:tcPr/>
                </a:tc>
                <a:tc>
                  <a:txBody>
                    <a:bodyPr/>
                    <a:lstStyle/>
                    <a:p>
                      <a:pPr algn="ctr" fontAlgn="t"/>
                      <a:r>
                        <a:rPr lang="sl-SI" sz="800" dirty="0">
                          <a:effectLst/>
                        </a:rPr>
                        <a:t>30</a:t>
                      </a:r>
                    </a:p>
                  </a:txBody>
                  <a:tcPr/>
                </a:tc>
                <a:extLst>
                  <a:ext uri="{0D108BD9-81ED-4DB2-BD59-A6C34878D82A}">
                    <a16:rowId xmlns:a16="http://schemas.microsoft.com/office/drawing/2014/main" val="10027"/>
                  </a:ext>
                </a:extLst>
              </a:tr>
              <a:tr h="218022">
                <a:tc>
                  <a:txBody>
                    <a:bodyPr/>
                    <a:lstStyle/>
                    <a:p>
                      <a:pPr algn="ctr" fontAlgn="t"/>
                      <a:r>
                        <a:rPr lang="sl-SI" sz="800" dirty="0">
                          <a:effectLst/>
                        </a:rPr>
                        <a:t>število tednov pouka</a:t>
                      </a:r>
                    </a:p>
                  </a:txBody>
                  <a:tcPr/>
                </a:tc>
                <a:tc>
                  <a:txBody>
                    <a:bodyPr/>
                    <a:lstStyle/>
                    <a:p>
                      <a:pPr algn="ctr" fontAlgn="t"/>
                      <a:r>
                        <a:rPr lang="sl-SI" sz="800" dirty="0">
                          <a:effectLst/>
                        </a:rPr>
                        <a:t>/</a:t>
                      </a:r>
                    </a:p>
                  </a:txBody>
                  <a:tcPr/>
                </a:tc>
                <a:tc>
                  <a:txBody>
                    <a:bodyPr/>
                    <a:lstStyle/>
                    <a:p>
                      <a:pPr algn="ctr" fontAlgn="t"/>
                      <a:r>
                        <a:rPr lang="sl-SI" sz="800" dirty="0">
                          <a:effectLst/>
                        </a:rPr>
                        <a:t>35</a:t>
                      </a:r>
                    </a:p>
                  </a:txBody>
                  <a:tcPr/>
                </a:tc>
                <a:tc>
                  <a:txBody>
                    <a:bodyPr/>
                    <a:lstStyle/>
                    <a:p>
                      <a:pPr algn="ctr" fontAlgn="t"/>
                      <a:r>
                        <a:rPr lang="sl-SI" sz="800" dirty="0">
                          <a:effectLst/>
                        </a:rPr>
                        <a:t>35</a:t>
                      </a:r>
                    </a:p>
                  </a:txBody>
                  <a:tcPr/>
                </a:tc>
                <a:tc>
                  <a:txBody>
                    <a:bodyPr/>
                    <a:lstStyle/>
                    <a:p>
                      <a:pPr algn="ctr" fontAlgn="t"/>
                      <a:r>
                        <a:rPr lang="sl-SI" sz="800" dirty="0">
                          <a:effectLst/>
                        </a:rPr>
                        <a:t>35</a:t>
                      </a:r>
                    </a:p>
                  </a:txBody>
                  <a:tcPr/>
                </a:tc>
                <a:tc>
                  <a:txBody>
                    <a:bodyPr/>
                    <a:lstStyle/>
                    <a:p>
                      <a:pPr algn="ctr" fontAlgn="t"/>
                      <a:r>
                        <a:rPr lang="sl-SI" sz="800" dirty="0">
                          <a:effectLst/>
                        </a:rPr>
                        <a:t>32</a:t>
                      </a:r>
                    </a:p>
                  </a:txBody>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23345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251520" y="812617"/>
            <a:ext cx="2520280" cy="39957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a:latin typeface="Calibri" panose="020F0502020204030204" pitchFamily="34" charset="0"/>
              </a:rPr>
              <a:t>ORGANIZACIJA </a:t>
            </a:r>
            <a:r>
              <a:rPr lang="sl-SI" sz="1400" b="1" dirty="0" smtClean="0">
                <a:latin typeface="Calibri" panose="020F0502020204030204" pitchFamily="34" charset="0"/>
              </a:rPr>
              <a:t>DELA  </a:t>
            </a:r>
            <a:r>
              <a:rPr lang="sl-SI" sz="1400" dirty="0" smtClean="0">
                <a:latin typeface="Calibri" panose="020F0502020204030204" pitchFamily="34" charset="0"/>
              </a:rPr>
              <a:t> </a:t>
            </a:r>
          </a:p>
          <a:p>
            <a:pPr algn="ctr"/>
            <a:endParaRPr lang="sl-SI" sz="1400" dirty="0">
              <a:latin typeface="Calibri" panose="020F0502020204030204" pitchFamily="34" charset="0"/>
            </a:endParaRPr>
          </a:p>
          <a:p>
            <a:pPr algn="ctr"/>
            <a:endParaRPr lang="sl-SI" sz="1400" dirty="0" smtClean="0">
              <a:latin typeface="Calibri" panose="020F0502020204030204" pitchFamily="34" charset="0"/>
            </a:endParaRPr>
          </a:p>
          <a:p>
            <a:pPr algn="ctr"/>
            <a:r>
              <a:rPr lang="sl-SI" sz="1400" dirty="0" smtClean="0">
                <a:latin typeface="Calibri" panose="020F0502020204030204" pitchFamily="34" charset="0"/>
              </a:rPr>
              <a:t>RAZREDNIŠTVO:</a:t>
            </a:r>
          </a:p>
          <a:p>
            <a:pPr algn="ctr"/>
            <a:endParaRPr lang="sl-SI" sz="1400" dirty="0" smtClean="0">
              <a:latin typeface="Calibri" panose="020F0502020204030204" pitchFamily="34" charset="0"/>
            </a:endParaRPr>
          </a:p>
          <a:p>
            <a:pPr algn="ctr"/>
            <a:r>
              <a:rPr lang="sl-SI" sz="1400" dirty="0" smtClean="0">
                <a:latin typeface="Calibri" panose="020F0502020204030204" pitchFamily="34" charset="0"/>
              </a:rPr>
              <a:t>MATIČNA ŠOLA</a:t>
            </a:r>
          </a:p>
          <a:p>
            <a:pPr algn="ctr"/>
            <a:endParaRPr lang="sl-SI" sz="1400" dirty="0">
              <a:latin typeface="Calibri" panose="020F0502020204030204" pitchFamily="34" charset="0"/>
            </a:endParaRPr>
          </a:p>
          <a:p>
            <a:pPr algn="ctr"/>
            <a:endParaRPr lang="sl-SI" sz="1400" dirty="0" smtClean="0">
              <a:latin typeface="Calibri" panose="020F0502020204030204" pitchFamily="34" charset="0"/>
            </a:endParaRPr>
          </a:p>
          <a:p>
            <a:pPr algn="ctr"/>
            <a:endParaRPr lang="sl-SI" sz="1400" dirty="0">
              <a:latin typeface="Calibri" panose="020F0502020204030204" pitchFamily="34" charset="0"/>
            </a:endParaRPr>
          </a:p>
          <a:p>
            <a:pPr algn="ctr"/>
            <a:r>
              <a:rPr lang="sl-SI" sz="1400" b="1" dirty="0" smtClean="0">
                <a:solidFill>
                  <a:srgbClr val="FFC000"/>
                </a:solidFill>
                <a:latin typeface="Calibri" panose="020F0502020204030204" pitchFamily="34" charset="0"/>
              </a:rPr>
              <a:t>I.  TRIADA</a:t>
            </a:r>
            <a:endParaRPr lang="sl-SI" sz="1400" b="1" dirty="0">
              <a:solidFill>
                <a:srgbClr val="FFC000"/>
              </a:solidFill>
              <a:latin typeface="Calibri" panose="020F050202020403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552951406"/>
              </p:ext>
            </p:extLst>
          </p:nvPr>
        </p:nvGraphicFramePr>
        <p:xfrm>
          <a:off x="2339752" y="1124744"/>
          <a:ext cx="5044673" cy="4640808"/>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796201">
                  <a:extLst>
                    <a:ext uri="{9D8B030D-6E8A-4147-A177-3AD203B41FA5}">
                      <a16:colId xmlns:a16="http://schemas.microsoft.com/office/drawing/2014/main" val="20002"/>
                    </a:ext>
                  </a:extLst>
                </a:gridCol>
              </a:tblGrid>
              <a:tr h="612499">
                <a:tc>
                  <a:txBody>
                    <a:bodyPr/>
                    <a:lstStyle/>
                    <a:p>
                      <a:pPr algn="ctr"/>
                      <a:endParaRPr lang="sl-SI" sz="1400" dirty="0" smtClean="0"/>
                    </a:p>
                    <a:p>
                      <a:pPr algn="ctr"/>
                      <a:r>
                        <a:rPr lang="sl-SI" sz="1400" dirty="0" smtClean="0"/>
                        <a:t>ODDELKI</a:t>
                      </a:r>
                    </a:p>
                  </a:txBody>
                  <a:tcPr/>
                </a:tc>
                <a:tc>
                  <a:txBody>
                    <a:bodyPr/>
                    <a:lstStyle/>
                    <a:p>
                      <a:pPr algn="ctr"/>
                      <a:endParaRPr lang="sl-SI" sz="1400" dirty="0" smtClean="0"/>
                    </a:p>
                    <a:p>
                      <a:pPr algn="ctr"/>
                      <a:r>
                        <a:rPr lang="sl-SI" sz="1400" dirty="0" smtClean="0"/>
                        <a:t>RAZREDNIK</a:t>
                      </a:r>
                      <a:endParaRPr lang="sl-SI" sz="1400" dirty="0">
                        <a:latin typeface="Calibri" panose="020F0502020204030204" pitchFamily="34" charset="0"/>
                      </a:endParaRPr>
                    </a:p>
                  </a:txBody>
                  <a:tcPr/>
                </a:tc>
                <a:tc>
                  <a:txBody>
                    <a:bodyPr/>
                    <a:lstStyle/>
                    <a:p>
                      <a:pPr algn="ctr"/>
                      <a:r>
                        <a:rPr lang="sl-SI" sz="1400" dirty="0" smtClean="0"/>
                        <a:t>ŠT. UČIL.</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395613">
                <a:tc>
                  <a:txBody>
                    <a:bodyPr/>
                    <a:lstStyle/>
                    <a:p>
                      <a:pPr marL="0" indent="0" algn="ctr">
                        <a:buNone/>
                      </a:pPr>
                      <a:r>
                        <a:rPr lang="sl-SI" sz="1400" b="0" dirty="0" smtClean="0">
                          <a:latin typeface="+mj-lt"/>
                        </a:rPr>
                        <a:t>1. a</a:t>
                      </a:r>
                      <a:endParaRPr lang="sl-SI" sz="1400" b="0" dirty="0">
                        <a:latin typeface="+mj-lt"/>
                      </a:endParaRPr>
                    </a:p>
                  </a:txBody>
                  <a:tcPr/>
                </a:tc>
                <a:tc>
                  <a:txBody>
                    <a:bodyPr/>
                    <a:lstStyle/>
                    <a:p>
                      <a:pPr algn="l"/>
                      <a:r>
                        <a:rPr lang="sl-SI" sz="1400" dirty="0" smtClean="0"/>
                        <a:t>Rebeka</a:t>
                      </a:r>
                      <a:r>
                        <a:rPr lang="sl-SI" sz="1400" baseline="0" dirty="0" smtClean="0"/>
                        <a:t> Pavlović</a:t>
                      </a:r>
                      <a:r>
                        <a:rPr lang="sl-SI" sz="1400" dirty="0" smtClean="0"/>
                        <a:t> /</a:t>
                      </a:r>
                      <a:r>
                        <a:rPr lang="sl-SI" sz="1400" baseline="0" dirty="0" smtClean="0"/>
                        <a:t>Andreja Milavec</a:t>
                      </a:r>
                      <a:endParaRPr lang="sl-SI" sz="1400" dirty="0">
                        <a:solidFill>
                          <a:schemeClr val="tx1"/>
                        </a:solidFill>
                        <a:latin typeface="Calibri" panose="020F0502020204030204" pitchFamily="34" charset="0"/>
                      </a:endParaRPr>
                    </a:p>
                  </a:txBody>
                  <a:tcPr/>
                </a:tc>
                <a:tc>
                  <a:txBody>
                    <a:bodyPr/>
                    <a:lstStyle/>
                    <a:p>
                      <a:pPr algn="ctr"/>
                      <a:r>
                        <a:rPr lang="sl-SI" sz="1400" dirty="0" smtClean="0"/>
                        <a:t>12</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389317">
                <a:tc>
                  <a:txBody>
                    <a:bodyPr/>
                    <a:lstStyle/>
                    <a:p>
                      <a:pPr algn="ctr"/>
                      <a:r>
                        <a:rPr lang="sl-SI" sz="1400" kern="1200" dirty="0" smtClean="0"/>
                        <a:t>1. b </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Tamara Prudič /</a:t>
                      </a:r>
                      <a:r>
                        <a:rPr lang="sl-SI" sz="1400" baseline="0" dirty="0" smtClean="0"/>
                        <a:t> </a:t>
                      </a:r>
                      <a:r>
                        <a:rPr lang="sl-SI" sz="1400" dirty="0" smtClean="0"/>
                        <a:t>Nadja</a:t>
                      </a:r>
                      <a:r>
                        <a:rPr lang="sl-SI" sz="1400" baseline="0" dirty="0" smtClean="0"/>
                        <a:t> Jurca</a:t>
                      </a:r>
                      <a:endParaRPr lang="sl-SI" sz="1400" dirty="0" smtClean="0">
                        <a:solidFill>
                          <a:schemeClr val="tx1"/>
                        </a:solidFill>
                        <a:latin typeface="Calibri" panose="020F0502020204030204" pitchFamily="34" charset="0"/>
                      </a:endParaRPr>
                    </a:p>
                  </a:txBody>
                  <a:tcPr/>
                </a:tc>
                <a:tc>
                  <a:txBody>
                    <a:bodyPr/>
                    <a:lstStyle/>
                    <a:p>
                      <a:pPr algn="ctr"/>
                      <a:r>
                        <a:rPr lang="sl-SI" sz="1400" dirty="0" smtClean="0"/>
                        <a:t>13</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402771">
                <a:tc>
                  <a:txBody>
                    <a:bodyPr/>
                    <a:lstStyle/>
                    <a:p>
                      <a:pPr algn="ctr"/>
                      <a:r>
                        <a:rPr lang="sl-SI" sz="1400" b="0" dirty="0" smtClean="0">
                          <a:latin typeface="+mn-lt"/>
                        </a:rPr>
                        <a:t>1. c</a:t>
                      </a:r>
                      <a:r>
                        <a:rPr lang="sl-SI" sz="1400" b="0" baseline="0" dirty="0" smtClean="0">
                          <a:latin typeface="+mn-lt"/>
                        </a:rPr>
                        <a:t> </a:t>
                      </a:r>
                      <a:endParaRPr lang="sl-SI" sz="14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rPr>
                        <a:t>Klavdija Preželj </a:t>
                      </a:r>
                      <a:r>
                        <a:rPr lang="sl-SI" sz="1400" baseline="0" dirty="0" smtClean="0">
                          <a:solidFill>
                            <a:schemeClr val="tx1"/>
                          </a:solidFill>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400" baseline="0" dirty="0" smtClean="0">
                          <a:solidFill>
                            <a:schemeClr val="tx1"/>
                          </a:solidFill>
                        </a:rPr>
                        <a:t>Marina Šiljak, Kristina Bitenc</a:t>
                      </a:r>
                      <a:endParaRPr lang="sl-SI" sz="1400" dirty="0" smtClean="0">
                        <a:solidFill>
                          <a:schemeClr val="tx1"/>
                        </a:solidFill>
                        <a:latin typeface="Calibri" panose="020F0502020204030204" pitchFamily="34" charset="0"/>
                      </a:endParaRPr>
                    </a:p>
                  </a:txBody>
                  <a:tcPr/>
                </a:tc>
                <a:tc>
                  <a:txBody>
                    <a:bodyPr/>
                    <a:lstStyle/>
                    <a:p>
                      <a:pPr algn="ctr"/>
                      <a:r>
                        <a:rPr lang="sl-SI" sz="1400" dirty="0" smtClean="0">
                          <a:solidFill>
                            <a:schemeClr val="tx1"/>
                          </a:solidFill>
                          <a:latin typeface="+mn-lt"/>
                        </a:rPr>
                        <a:t>14</a:t>
                      </a:r>
                      <a:endParaRPr lang="sl-SI" sz="1400" dirty="0">
                        <a:solidFill>
                          <a:schemeClr val="tx1"/>
                        </a:solidFill>
                        <a:latin typeface="+mn-lt"/>
                      </a:endParaRPr>
                    </a:p>
                  </a:txBody>
                  <a:tcPr/>
                </a:tc>
                <a:extLst>
                  <a:ext uri="{0D108BD9-81ED-4DB2-BD59-A6C34878D82A}">
                    <a16:rowId xmlns:a16="http://schemas.microsoft.com/office/drawing/2014/main" val="2899418695"/>
                  </a:ext>
                </a:extLst>
              </a:tr>
              <a:tr h="389317">
                <a:tc>
                  <a:txBody>
                    <a:bodyPr/>
                    <a:lstStyle/>
                    <a:p>
                      <a:pPr algn="ctr"/>
                      <a:r>
                        <a:rPr lang="sl-SI" sz="1400" kern="1200" dirty="0" smtClean="0"/>
                        <a:t>2. a</a:t>
                      </a:r>
                      <a:r>
                        <a:rPr lang="sl-SI" sz="1400" dirty="0" smtClean="0"/>
                        <a:t> </a:t>
                      </a:r>
                      <a:endParaRPr lang="sl-SI" sz="1400" b="1" dirty="0">
                        <a:latin typeface="Calibri" panose="020F0502020204030204" pitchFamily="34" charset="0"/>
                      </a:endParaRPr>
                    </a:p>
                  </a:txBody>
                  <a:tcPr/>
                </a:tc>
                <a:tc>
                  <a:txBody>
                    <a:bodyPr/>
                    <a:lstStyle/>
                    <a:p>
                      <a:pPr algn="l"/>
                      <a:r>
                        <a:rPr lang="sl-SI" sz="1400" dirty="0" smtClean="0">
                          <a:latin typeface="+mn-lt"/>
                        </a:rPr>
                        <a:t>Mirjam Urbas</a:t>
                      </a:r>
                      <a:endParaRPr lang="sl-SI" sz="1400" dirty="0">
                        <a:latin typeface="+mn-lt"/>
                      </a:endParaRPr>
                    </a:p>
                  </a:txBody>
                  <a:tcPr/>
                </a:tc>
                <a:tc>
                  <a:txBody>
                    <a:bodyPr/>
                    <a:lstStyle/>
                    <a:p>
                      <a:pPr algn="ctr"/>
                      <a:r>
                        <a:rPr lang="sl-SI" sz="1400" dirty="0" smtClean="0"/>
                        <a:t>10</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2. b</a:t>
                      </a:r>
                      <a:r>
                        <a:rPr lang="sl-SI" sz="1400" dirty="0" smtClean="0"/>
                        <a:t> </a:t>
                      </a:r>
                      <a:endParaRPr lang="sl-SI" sz="1400" b="1" dirty="0" smtClean="0">
                        <a:latin typeface="Calibri" panose="020F0502020204030204" pitchFamily="34" charset="0"/>
                      </a:endParaRPr>
                    </a:p>
                  </a:txBody>
                  <a:tcPr/>
                </a:tc>
                <a:tc>
                  <a:txBody>
                    <a:bodyPr/>
                    <a:lstStyle/>
                    <a:p>
                      <a:pPr algn="l"/>
                      <a:r>
                        <a:rPr lang="sl-SI" sz="1400" dirty="0" smtClean="0"/>
                        <a:t>Mateja Tomažinčič</a:t>
                      </a:r>
                      <a:endParaRPr lang="sl-SI" sz="1400" dirty="0">
                        <a:latin typeface="Calibri" panose="020F0502020204030204" pitchFamily="34" charset="0"/>
                      </a:endParaRPr>
                    </a:p>
                  </a:txBody>
                  <a:tcPr/>
                </a:tc>
                <a:tc>
                  <a:txBody>
                    <a:bodyPr/>
                    <a:lstStyle/>
                    <a:p>
                      <a:pPr marL="0" algn="ctr" defTabSz="685800" rtl="0" eaLnBrk="1" latinLnBrk="0" hangingPunct="1"/>
                      <a:r>
                        <a:rPr lang="sl-SI" sz="1400" kern="1200" dirty="0" smtClean="0"/>
                        <a:t>9</a:t>
                      </a:r>
                      <a:endParaRPr lang="sl-SI" sz="1400" kern="1200" dirty="0">
                        <a:solidFill>
                          <a:schemeClr val="tx1"/>
                        </a:solidFill>
                        <a:latin typeface="Calibri" panose="020F0502020204030204" pitchFamily="34" charset="0"/>
                        <a:ea typeface="+mn-ea"/>
                        <a:cs typeface="+mn-cs"/>
                      </a:endParaRPr>
                    </a:p>
                  </a:txBody>
                  <a:tcPr/>
                </a:tc>
                <a:extLst>
                  <a:ext uri="{0D108BD9-81ED-4DB2-BD59-A6C34878D82A}">
                    <a16:rowId xmlns:a16="http://schemas.microsoft.com/office/drawing/2014/main" val="10005"/>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2. c </a:t>
                      </a:r>
                      <a:endParaRPr lang="sl-SI" sz="1400" b="1" dirty="0" smtClean="0">
                        <a:latin typeface="Calibri" panose="020F0502020204030204" pitchFamily="34" charset="0"/>
                      </a:endParaRPr>
                    </a:p>
                  </a:txBody>
                  <a:tcPr/>
                </a:tc>
                <a:tc>
                  <a:txBody>
                    <a:bodyPr/>
                    <a:lstStyle/>
                    <a:p>
                      <a:pPr algn="l"/>
                      <a:r>
                        <a:rPr lang="sl-SI" sz="1400" dirty="0" smtClean="0"/>
                        <a:t>Anja Batagelj Jurca</a:t>
                      </a:r>
                      <a:endParaRPr lang="sl-SI" sz="1400" baseline="0" dirty="0" smtClean="0"/>
                    </a:p>
                  </a:txBody>
                  <a:tcPr/>
                </a:tc>
                <a:tc>
                  <a:txBody>
                    <a:bodyPr/>
                    <a:lstStyle/>
                    <a:p>
                      <a:pPr algn="ctr"/>
                      <a:r>
                        <a:rPr lang="sl-SI" sz="1400" dirty="0" smtClean="0"/>
                        <a:t>11</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389317">
                <a:tc>
                  <a:txBody>
                    <a:bodyPr/>
                    <a:lstStyle/>
                    <a:p>
                      <a:pPr algn="ctr"/>
                      <a:r>
                        <a:rPr lang="sl-SI" sz="1400" kern="1200" dirty="0" smtClean="0"/>
                        <a:t>3. a</a:t>
                      </a:r>
                      <a:r>
                        <a:rPr lang="sl-SI" sz="1400" dirty="0" smtClean="0"/>
                        <a:t> </a:t>
                      </a:r>
                      <a:endParaRPr lang="sl-SI" sz="1400" b="1"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smtClean="0"/>
                        <a:t>Elizabeta</a:t>
                      </a:r>
                      <a:r>
                        <a:rPr lang="sl-SI" sz="1400" baseline="0" dirty="0" smtClean="0"/>
                        <a:t> Kompara</a:t>
                      </a:r>
                      <a:endParaRPr lang="sl-SI" sz="1400" dirty="0" smtClean="0">
                        <a:latin typeface="Calibri" panose="020F0502020204030204" pitchFamily="34" charset="0"/>
                      </a:endParaRPr>
                    </a:p>
                  </a:txBody>
                  <a:tcPr/>
                </a:tc>
                <a:tc>
                  <a:txBody>
                    <a:bodyPr/>
                    <a:lstStyle/>
                    <a:p>
                      <a:pPr algn="ctr"/>
                      <a:r>
                        <a:rPr lang="sl-SI" sz="1400" dirty="0" smtClean="0">
                          <a:solidFill>
                            <a:schemeClr val="tx1"/>
                          </a:solidFill>
                          <a:latin typeface="+mn-lt"/>
                        </a:rPr>
                        <a:t>8</a:t>
                      </a:r>
                      <a:endParaRPr lang="sl-SI" sz="1400" dirty="0">
                        <a:solidFill>
                          <a:schemeClr val="tx1"/>
                        </a:solidFill>
                        <a:latin typeface="+mn-lt"/>
                      </a:endParaRPr>
                    </a:p>
                  </a:txBody>
                  <a:tcPr/>
                </a:tc>
                <a:extLst>
                  <a:ext uri="{0D108BD9-81ED-4DB2-BD59-A6C34878D82A}">
                    <a16:rowId xmlns:a16="http://schemas.microsoft.com/office/drawing/2014/main" val="10007"/>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3. b</a:t>
                      </a:r>
                      <a:r>
                        <a:rPr lang="sl-SI" sz="1400" dirty="0" smtClean="0"/>
                        <a:t> </a:t>
                      </a:r>
                      <a:endParaRPr lang="sl-SI" sz="1400" b="1" dirty="0" smtClean="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smtClean="0">
                          <a:latin typeface="+mn-lt"/>
                        </a:rPr>
                        <a:t>Aleksandra Potočnik</a:t>
                      </a:r>
                      <a:endParaRPr lang="sl-SI" sz="1400" dirty="0" smtClean="0">
                        <a:latin typeface="Calibri" panose="020F0502020204030204" pitchFamily="34" charset="0"/>
                      </a:endParaRPr>
                    </a:p>
                  </a:txBody>
                  <a:tcPr/>
                </a:tc>
                <a:tc>
                  <a:txBody>
                    <a:bodyPr/>
                    <a:lstStyle/>
                    <a:p>
                      <a:pPr algn="ctr"/>
                      <a:r>
                        <a:rPr lang="sl-SI" sz="1400" dirty="0" smtClean="0"/>
                        <a:t>6</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8"/>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3. c</a:t>
                      </a:r>
                      <a:r>
                        <a:rPr lang="sl-SI" sz="1400" baseline="0" dirty="0" smtClean="0"/>
                        <a:t> </a:t>
                      </a:r>
                      <a:endParaRPr lang="sl-SI" sz="1400" b="1" dirty="0" smtClean="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smtClean="0"/>
                        <a:t>Maruša Čuk</a:t>
                      </a:r>
                      <a:endParaRPr lang="sl-SI" sz="1400" dirty="0" smtClean="0">
                        <a:latin typeface="Calibri" panose="020F0502020204030204" pitchFamily="34" charset="0"/>
                      </a:endParaRPr>
                    </a:p>
                  </a:txBody>
                  <a:tcPr/>
                </a:tc>
                <a:tc>
                  <a:txBody>
                    <a:bodyPr/>
                    <a:lstStyle/>
                    <a:p>
                      <a:pPr algn="ctr"/>
                      <a:r>
                        <a:rPr lang="sl-SI" sz="1400" dirty="0" smtClean="0"/>
                        <a:t>5</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9"/>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b="0" dirty="0" smtClean="0">
                          <a:latin typeface="+mn-lt"/>
                        </a:rPr>
                        <a:t>3. d</a:t>
                      </a:r>
                    </a:p>
                  </a:txBody>
                  <a:tcPr/>
                </a:tc>
                <a:tc>
                  <a:txBody>
                    <a:bodyPr/>
                    <a:lstStyle/>
                    <a:p>
                      <a:pPr algn="l"/>
                      <a:r>
                        <a:rPr lang="sl-SI" sz="1400" dirty="0" smtClean="0">
                          <a:solidFill>
                            <a:schemeClr val="tx1"/>
                          </a:solidFill>
                          <a:latin typeface="+mn-lt"/>
                        </a:rPr>
                        <a:t>Vesna Mlakar</a:t>
                      </a:r>
                    </a:p>
                  </a:txBody>
                  <a:tcPr/>
                </a:tc>
                <a:tc>
                  <a:txBody>
                    <a:bodyPr/>
                    <a:lstStyle/>
                    <a:p>
                      <a:pPr algn="ctr"/>
                      <a:r>
                        <a:rPr lang="sl-SI" sz="1400" dirty="0" smtClean="0">
                          <a:solidFill>
                            <a:schemeClr val="tx1"/>
                          </a:solidFill>
                          <a:latin typeface="+mn-lt"/>
                        </a:rPr>
                        <a:t>7</a:t>
                      </a:r>
                      <a:endParaRPr lang="sl-SI" sz="1400" dirty="0">
                        <a:solidFill>
                          <a:schemeClr val="tx1"/>
                        </a:solidFill>
                        <a:latin typeface="+mn-lt"/>
                      </a:endParaRPr>
                    </a:p>
                  </a:txBody>
                  <a:tcPr/>
                </a:tc>
                <a:extLst>
                  <a:ext uri="{0D108BD9-81ED-4DB2-BD59-A6C34878D82A}">
                    <a16:rowId xmlns:a16="http://schemas.microsoft.com/office/drawing/2014/main" val="2455304638"/>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15</a:t>
            </a:fld>
            <a:endParaRPr lang="sl-SI"/>
          </a:p>
        </p:txBody>
      </p:sp>
      <p:pic>
        <p:nvPicPr>
          <p:cNvPr id="2" name="Slika 1"/>
          <p:cNvPicPr>
            <a:picLocks noChangeAspect="1"/>
          </p:cNvPicPr>
          <p:nvPr/>
        </p:nvPicPr>
        <p:blipFill>
          <a:blip r:embed="rId2">
            <a:clrChange>
              <a:clrFrom>
                <a:srgbClr val="000000"/>
              </a:clrFrom>
              <a:clrTo>
                <a:srgbClr val="000000">
                  <a:alpha val="0"/>
                </a:srgbClr>
              </a:clrTo>
            </a:clrChange>
          </a:blip>
          <a:stretch>
            <a:fillRect/>
          </a:stretch>
        </p:blipFill>
        <p:spPr>
          <a:xfrm>
            <a:off x="7505834" y="1012406"/>
            <a:ext cx="939533" cy="1668273"/>
          </a:xfrm>
          <a:prstGeom prst="rect">
            <a:avLst/>
          </a:prstGeom>
        </p:spPr>
      </p:pic>
    </p:spTree>
    <p:extLst>
      <p:ext uri="{BB962C8B-B14F-4D97-AF65-F5344CB8AC3E}">
        <p14:creationId xmlns:p14="http://schemas.microsoft.com/office/powerpoint/2010/main" val="1865530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16</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1983296581"/>
              </p:ext>
            </p:extLst>
          </p:nvPr>
        </p:nvGraphicFramePr>
        <p:xfrm>
          <a:off x="2051720" y="1268760"/>
          <a:ext cx="5044673" cy="4752528"/>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796201">
                  <a:extLst>
                    <a:ext uri="{9D8B030D-6E8A-4147-A177-3AD203B41FA5}">
                      <a16:colId xmlns:a16="http://schemas.microsoft.com/office/drawing/2014/main" val="20002"/>
                    </a:ext>
                  </a:extLst>
                </a:gridCol>
              </a:tblGrid>
              <a:tr h="797518">
                <a:tc>
                  <a:txBody>
                    <a:bodyPr/>
                    <a:lstStyle/>
                    <a:p>
                      <a:pPr algn="ctr"/>
                      <a:endParaRPr lang="sl-SI" sz="1400" dirty="0" smtClean="0"/>
                    </a:p>
                    <a:p>
                      <a:pPr algn="ctr"/>
                      <a:r>
                        <a:rPr lang="sl-SI" sz="1400" dirty="0" smtClean="0"/>
                        <a:t>ODDELKI</a:t>
                      </a:r>
                    </a:p>
                  </a:txBody>
                  <a:tcPr/>
                </a:tc>
                <a:tc>
                  <a:txBody>
                    <a:bodyPr/>
                    <a:lstStyle/>
                    <a:p>
                      <a:pPr algn="ctr"/>
                      <a:endParaRPr lang="sl-SI" sz="1400" dirty="0" smtClean="0"/>
                    </a:p>
                    <a:p>
                      <a:pPr algn="ctr"/>
                      <a:r>
                        <a:rPr lang="sl-SI" sz="1400" dirty="0" smtClean="0"/>
                        <a:t>RAZREDNIK</a:t>
                      </a:r>
                      <a:endParaRPr lang="sl-SI" sz="1400" dirty="0">
                        <a:latin typeface="Calibri" panose="020F0502020204030204" pitchFamily="34" charset="0"/>
                      </a:endParaRPr>
                    </a:p>
                  </a:txBody>
                  <a:tcPr/>
                </a:tc>
                <a:tc>
                  <a:txBody>
                    <a:bodyPr/>
                    <a:lstStyle/>
                    <a:p>
                      <a:pPr algn="ctr"/>
                      <a:r>
                        <a:rPr lang="sl-SI" sz="1400" dirty="0" smtClean="0"/>
                        <a:t>ŠT. UČIL.</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570633">
                <a:tc>
                  <a:txBody>
                    <a:bodyPr/>
                    <a:lstStyle/>
                    <a:p>
                      <a:pPr algn="ctr"/>
                      <a:r>
                        <a:rPr lang="sl-SI" sz="1400" kern="1200" dirty="0" smtClean="0"/>
                        <a:t>4. a </a:t>
                      </a:r>
                      <a:endParaRPr lang="sl-SI" sz="1400" b="1" dirty="0">
                        <a:latin typeface="Calibri" panose="020F0502020204030204" pitchFamily="34" charset="0"/>
                      </a:endParaRPr>
                    </a:p>
                  </a:txBody>
                  <a:tcPr/>
                </a:tc>
                <a:tc>
                  <a:txBody>
                    <a:bodyPr/>
                    <a:lstStyle/>
                    <a:p>
                      <a:pPr algn="l"/>
                      <a:r>
                        <a:rPr lang="sl-SI" sz="1400" dirty="0" smtClean="0"/>
                        <a:t>Barbara Nagode</a:t>
                      </a:r>
                      <a:endParaRPr lang="sl-SI" sz="1400" dirty="0">
                        <a:latin typeface="Calibri" panose="020F0502020204030204" pitchFamily="34" charset="0"/>
                      </a:endParaRPr>
                    </a:p>
                  </a:txBody>
                  <a:tcPr/>
                </a:tc>
                <a:tc>
                  <a:txBody>
                    <a:bodyPr/>
                    <a:lstStyle/>
                    <a:p>
                      <a:pPr algn="ctr"/>
                      <a:r>
                        <a:rPr lang="sl-SI" sz="1400" dirty="0" smtClean="0"/>
                        <a:t>39</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0"/>
                  </a:ext>
                </a:extLst>
              </a:tr>
              <a:tr h="504057">
                <a:tc>
                  <a:txBody>
                    <a:bodyPr/>
                    <a:lstStyle/>
                    <a:p>
                      <a:pPr algn="ctr"/>
                      <a:r>
                        <a:rPr lang="sl-SI" sz="1400" kern="1200" dirty="0" smtClean="0"/>
                        <a:t>4. b </a:t>
                      </a:r>
                      <a:endParaRPr lang="sl-SI" sz="1400" b="1" dirty="0">
                        <a:latin typeface="Calibri" panose="020F0502020204030204" pitchFamily="34" charset="0"/>
                      </a:endParaRPr>
                    </a:p>
                  </a:txBody>
                  <a:tcPr/>
                </a:tc>
                <a:tc>
                  <a:txBody>
                    <a:bodyPr/>
                    <a:lstStyle/>
                    <a:p>
                      <a:pPr algn="l"/>
                      <a:r>
                        <a:rPr lang="sl-SI" sz="1400" dirty="0" smtClean="0"/>
                        <a:t>Sonja Česnik</a:t>
                      </a:r>
                      <a:endParaRPr lang="sl-SI" sz="1400" dirty="0">
                        <a:latin typeface="Calibri" panose="020F0502020204030204" pitchFamily="34" charset="0"/>
                      </a:endParaRPr>
                    </a:p>
                  </a:txBody>
                  <a:tcPr/>
                </a:tc>
                <a:tc>
                  <a:txBody>
                    <a:bodyPr/>
                    <a:lstStyle/>
                    <a:p>
                      <a:pPr algn="ctr"/>
                      <a:r>
                        <a:rPr lang="sl-SI" sz="1400" dirty="0" smtClean="0">
                          <a:solidFill>
                            <a:schemeClr val="dk1"/>
                          </a:solidFill>
                          <a:latin typeface="+mn-lt"/>
                        </a:rPr>
                        <a:t>41</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1"/>
                  </a:ext>
                </a:extLst>
              </a:tr>
              <a:tr h="576064">
                <a:tc>
                  <a:txBody>
                    <a:bodyPr/>
                    <a:lstStyle/>
                    <a:p>
                      <a:pPr algn="ctr"/>
                      <a:r>
                        <a:rPr lang="sl-SI" sz="1400" kern="1200" dirty="0" smtClean="0"/>
                        <a:t>4. c </a:t>
                      </a:r>
                      <a:endParaRPr lang="sl-SI" sz="1400" b="1" dirty="0">
                        <a:latin typeface="Calibri" panose="020F0502020204030204" pitchFamily="34" charset="0"/>
                      </a:endParaRPr>
                    </a:p>
                  </a:txBody>
                  <a:tcPr/>
                </a:tc>
                <a:tc>
                  <a:txBody>
                    <a:bodyPr/>
                    <a:lstStyle/>
                    <a:p>
                      <a:pPr algn="l"/>
                      <a:r>
                        <a:rPr lang="sl-SI" sz="1400" dirty="0" smtClean="0"/>
                        <a:t>Tanja</a:t>
                      </a:r>
                      <a:r>
                        <a:rPr lang="sl-SI" sz="1400" baseline="0" dirty="0" smtClean="0"/>
                        <a:t> Jarić Primc</a:t>
                      </a:r>
                      <a:endParaRPr lang="sl-SI" sz="1400" dirty="0">
                        <a:latin typeface="Calibri" panose="020F0502020204030204" pitchFamily="34" charset="0"/>
                      </a:endParaRPr>
                    </a:p>
                  </a:txBody>
                  <a:tcPr/>
                </a:tc>
                <a:tc>
                  <a:txBody>
                    <a:bodyPr/>
                    <a:lstStyle/>
                    <a:p>
                      <a:pPr algn="ctr"/>
                      <a:r>
                        <a:rPr lang="sl-SI" sz="1400" dirty="0" smtClean="0"/>
                        <a:t>4</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2"/>
                  </a:ext>
                </a:extLst>
              </a:tr>
              <a:tr h="576064">
                <a:tc>
                  <a:txBody>
                    <a:bodyPr/>
                    <a:lstStyle/>
                    <a:p>
                      <a:pPr algn="ctr"/>
                      <a:r>
                        <a:rPr lang="sl-SI" sz="1400" kern="1200" dirty="0" smtClean="0"/>
                        <a:t>5. a</a:t>
                      </a:r>
                      <a:r>
                        <a:rPr lang="sl-SI" sz="1400" dirty="0" smtClean="0"/>
                        <a:t> </a:t>
                      </a:r>
                      <a:endParaRPr lang="sl-SI" sz="1400" b="1" dirty="0">
                        <a:latin typeface="Calibri" panose="020F0502020204030204" pitchFamily="34" charset="0"/>
                      </a:endParaRPr>
                    </a:p>
                  </a:txBody>
                  <a:tcPr/>
                </a:tc>
                <a:tc>
                  <a:txBody>
                    <a:bodyPr/>
                    <a:lstStyle/>
                    <a:p>
                      <a:pPr algn="l"/>
                      <a:r>
                        <a:rPr lang="sl-SI" sz="1400" dirty="0" smtClean="0"/>
                        <a:t>Tjaša Mahnič</a:t>
                      </a:r>
                      <a:endParaRPr lang="sl-SI" sz="1400" dirty="0" smtClean="0">
                        <a:latin typeface="Calibri" panose="020F0502020204030204" pitchFamily="34" charset="0"/>
                      </a:endParaRPr>
                    </a:p>
                  </a:txBody>
                  <a:tcPr/>
                </a:tc>
                <a:tc>
                  <a:txBody>
                    <a:bodyPr/>
                    <a:lstStyle/>
                    <a:p>
                      <a:pPr algn="ctr"/>
                      <a:r>
                        <a:rPr lang="sl-SI" sz="1400" dirty="0" smtClean="0"/>
                        <a:t>37</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3"/>
                  </a:ext>
                </a:extLst>
              </a:tr>
              <a:tr h="576064">
                <a:tc>
                  <a:txBody>
                    <a:bodyPr/>
                    <a:lstStyle/>
                    <a:p>
                      <a:pPr algn="ctr"/>
                      <a:r>
                        <a:rPr lang="sl-SI" sz="1400" kern="1200" dirty="0" smtClean="0"/>
                        <a:t>5. b</a:t>
                      </a:r>
                      <a:r>
                        <a:rPr lang="sl-SI" sz="1400" dirty="0" smtClean="0"/>
                        <a:t> </a:t>
                      </a:r>
                      <a:endParaRPr lang="sl-SI" sz="1400" b="1" dirty="0">
                        <a:latin typeface="Calibri" panose="020F0502020204030204" pitchFamily="34" charset="0"/>
                      </a:endParaRPr>
                    </a:p>
                  </a:txBody>
                  <a:tcPr/>
                </a:tc>
                <a:tc>
                  <a:txBody>
                    <a:bodyPr/>
                    <a:lstStyle/>
                    <a:p>
                      <a:pPr algn="l"/>
                      <a:r>
                        <a:rPr lang="sl-SI" sz="1400" dirty="0" smtClean="0"/>
                        <a:t>Nevenka Trenta</a:t>
                      </a:r>
                      <a:endParaRPr lang="sl-SI" sz="1400" dirty="0">
                        <a:latin typeface="Calibri" panose="020F0502020204030204" pitchFamily="34" charset="0"/>
                      </a:endParaRPr>
                    </a:p>
                  </a:txBody>
                  <a:tcPr/>
                </a:tc>
                <a:tc>
                  <a:txBody>
                    <a:bodyPr/>
                    <a:lstStyle/>
                    <a:p>
                      <a:pPr algn="ctr"/>
                      <a:r>
                        <a:rPr lang="sl-SI" sz="1400" dirty="0" smtClean="0"/>
                        <a:t>40</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4"/>
                  </a:ext>
                </a:extLst>
              </a:tr>
              <a:tr h="57606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5. c </a:t>
                      </a:r>
                      <a:endParaRPr lang="sl-SI" sz="1400" b="1" dirty="0" smtClean="0">
                        <a:latin typeface="Calibri" panose="020F0502020204030204" pitchFamily="34" charset="0"/>
                      </a:endParaRPr>
                    </a:p>
                  </a:txBody>
                  <a:tcPr/>
                </a:tc>
                <a:tc>
                  <a:txBody>
                    <a:bodyPr/>
                    <a:lstStyle/>
                    <a:p>
                      <a:pPr algn="l"/>
                      <a:r>
                        <a:rPr lang="sl-SI" sz="1400" dirty="0" smtClean="0"/>
                        <a:t>Nataša Lulik</a:t>
                      </a:r>
                      <a:endParaRPr lang="sl-SI" sz="1400" dirty="0">
                        <a:latin typeface="Calibri" panose="020F0502020204030204" pitchFamily="34" charset="0"/>
                      </a:endParaRPr>
                    </a:p>
                  </a:txBody>
                  <a:tcPr/>
                </a:tc>
                <a:tc>
                  <a:txBody>
                    <a:bodyPr/>
                    <a:lstStyle/>
                    <a:p>
                      <a:pPr algn="ctr"/>
                      <a:r>
                        <a:rPr lang="sl-SI" sz="1400" dirty="0" smtClean="0"/>
                        <a:t>38</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5"/>
                  </a:ext>
                </a:extLst>
              </a:tr>
              <a:tr h="57606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5. d </a:t>
                      </a:r>
                      <a:endParaRPr lang="sl-SI" sz="1400" b="1" dirty="0" smtClean="0">
                        <a:latin typeface="Calibri" panose="020F0502020204030204" pitchFamily="34" charset="0"/>
                      </a:endParaRPr>
                    </a:p>
                  </a:txBody>
                  <a:tcPr/>
                </a:tc>
                <a:tc>
                  <a:txBody>
                    <a:bodyPr/>
                    <a:lstStyle/>
                    <a:p>
                      <a:pPr algn="l"/>
                      <a:r>
                        <a:rPr lang="sl-SI" sz="1400" dirty="0" smtClean="0">
                          <a:solidFill>
                            <a:schemeClr val="tx1"/>
                          </a:solidFill>
                        </a:rPr>
                        <a:t>Staša Berkopec</a:t>
                      </a:r>
                      <a:endParaRPr lang="sl-SI" sz="1400" dirty="0">
                        <a:solidFill>
                          <a:schemeClr val="tx1"/>
                        </a:solidFill>
                        <a:latin typeface="Calibri" panose="020F0502020204030204" pitchFamily="34" charset="0"/>
                      </a:endParaRPr>
                    </a:p>
                  </a:txBody>
                  <a:tcPr/>
                </a:tc>
                <a:tc>
                  <a:txBody>
                    <a:bodyPr/>
                    <a:lstStyle/>
                    <a:p>
                      <a:pPr algn="ctr"/>
                      <a:r>
                        <a:rPr lang="sl-SI" sz="1400" dirty="0" smtClean="0"/>
                        <a:t>16</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245326040"/>
                  </a:ext>
                </a:extLst>
              </a:tr>
            </a:tbl>
          </a:graphicData>
        </a:graphic>
      </p:graphicFrame>
      <p:sp>
        <p:nvSpPr>
          <p:cNvPr id="4" name="Pravokotnik 3"/>
          <p:cNvSpPr/>
          <p:nvPr/>
        </p:nvSpPr>
        <p:spPr>
          <a:xfrm>
            <a:off x="611560" y="2348880"/>
            <a:ext cx="1197187" cy="369332"/>
          </a:xfrm>
          <a:prstGeom prst="rect">
            <a:avLst/>
          </a:prstGeom>
        </p:spPr>
        <p:txBody>
          <a:bodyPr wrap="none">
            <a:spAutoFit/>
          </a:bodyPr>
          <a:lstStyle/>
          <a:p>
            <a:pPr algn="ctr"/>
            <a:r>
              <a:rPr lang="sl-SI" b="1" dirty="0" smtClean="0">
                <a:solidFill>
                  <a:srgbClr val="FFC000"/>
                </a:solidFill>
                <a:latin typeface="Calibri" panose="020F0502020204030204" pitchFamily="34" charset="0"/>
              </a:rPr>
              <a:t>II.  </a:t>
            </a:r>
            <a:r>
              <a:rPr lang="sl-SI" b="1" dirty="0">
                <a:solidFill>
                  <a:srgbClr val="FFC000"/>
                </a:solidFill>
                <a:latin typeface="Calibri" panose="020F0502020204030204" pitchFamily="34" charset="0"/>
              </a:rPr>
              <a:t>TRIADA</a:t>
            </a:r>
          </a:p>
        </p:txBody>
      </p:sp>
    </p:spTree>
    <p:extLst>
      <p:ext uri="{BB962C8B-B14F-4D97-AF65-F5344CB8AC3E}">
        <p14:creationId xmlns:p14="http://schemas.microsoft.com/office/powerpoint/2010/main" val="113053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533742696"/>
              </p:ext>
            </p:extLst>
          </p:nvPr>
        </p:nvGraphicFramePr>
        <p:xfrm>
          <a:off x="755576" y="968841"/>
          <a:ext cx="7671546" cy="822960"/>
        </p:xfrm>
        <a:graphic>
          <a:graphicData uri="http://schemas.openxmlformats.org/drawingml/2006/table">
            <a:tbl>
              <a:tblPr firstRow="1" bandRow="1">
                <a:tableStyleId>{5C22544A-7EE6-4342-B048-85BDC9FD1C3A}</a:tableStyleId>
              </a:tblPr>
              <a:tblGrid>
                <a:gridCol w="1753497">
                  <a:extLst>
                    <a:ext uri="{9D8B030D-6E8A-4147-A177-3AD203B41FA5}">
                      <a16:colId xmlns:a16="http://schemas.microsoft.com/office/drawing/2014/main" val="20000"/>
                    </a:ext>
                  </a:extLst>
                </a:gridCol>
                <a:gridCol w="4506674">
                  <a:extLst>
                    <a:ext uri="{9D8B030D-6E8A-4147-A177-3AD203B41FA5}">
                      <a16:colId xmlns:a16="http://schemas.microsoft.com/office/drawing/2014/main" val="20001"/>
                    </a:ext>
                  </a:extLst>
                </a:gridCol>
                <a:gridCol w="1411375">
                  <a:extLst>
                    <a:ext uri="{9D8B030D-6E8A-4147-A177-3AD203B41FA5}">
                      <a16:colId xmlns:a16="http://schemas.microsoft.com/office/drawing/2014/main" val="20002"/>
                    </a:ext>
                  </a:extLst>
                </a:gridCol>
              </a:tblGrid>
              <a:tr h="0">
                <a:tc>
                  <a:txBody>
                    <a:bodyPr/>
                    <a:lstStyle/>
                    <a:p>
                      <a:r>
                        <a:rPr lang="sl-SI" sz="1400" dirty="0" smtClean="0"/>
                        <a:t>Jutranje varstvo</a:t>
                      </a:r>
                      <a:endParaRPr lang="sl-SI" sz="1400" b="1" dirty="0">
                        <a:solidFill>
                          <a:schemeClr val="bg1"/>
                        </a:solidFill>
                        <a:latin typeface="Calibri" panose="020F0502020204030204" pitchFamily="34" charset="0"/>
                      </a:endParaRPr>
                    </a:p>
                  </a:txBody>
                  <a:tcPr/>
                </a:tc>
                <a:tc>
                  <a:txBody>
                    <a:bodyPr/>
                    <a:lstStyle/>
                    <a:p>
                      <a:pPr algn="ctr"/>
                      <a:r>
                        <a:rPr lang="sl-SI" sz="1400" dirty="0" smtClean="0"/>
                        <a:t>UČITELJICE</a:t>
                      </a:r>
                      <a:endParaRPr lang="sl-SI" sz="1400" b="1" dirty="0">
                        <a:solidFill>
                          <a:schemeClr val="bg1"/>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400" dirty="0" smtClean="0"/>
                        <a:t>ŠT. UČIL.</a:t>
                      </a:r>
                      <a:endParaRPr lang="sl-SI" sz="1400" dirty="0" smtClean="0">
                        <a:latin typeface="Calibri" panose="020F0502020204030204" pitchFamily="34" charset="0"/>
                      </a:endParaRPr>
                    </a:p>
                  </a:txBody>
                  <a:tcPr/>
                </a:tc>
                <a:extLst>
                  <a:ext uri="{0D108BD9-81ED-4DB2-BD59-A6C34878D82A}">
                    <a16:rowId xmlns:a16="http://schemas.microsoft.com/office/drawing/2014/main" val="10000"/>
                  </a:ext>
                </a:extLst>
              </a:tr>
              <a:tr h="2823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JV</a:t>
                      </a:r>
                      <a:r>
                        <a:rPr lang="sl-SI" sz="1400" baseline="0" dirty="0" smtClean="0"/>
                        <a:t>  1., 2., 3. r </a:t>
                      </a:r>
                      <a:endParaRPr lang="sl-SI" sz="1400" b="1" dirty="0" smtClean="0">
                        <a:solidFill>
                          <a:srgbClr val="FF0000"/>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Nadja Jurca / Andreja Milavec</a:t>
                      </a:r>
                    </a:p>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učiteljice</a:t>
                      </a:r>
                      <a:r>
                        <a:rPr lang="sl-SI" sz="1400" baseline="0" dirty="0" smtClean="0"/>
                        <a:t> RP</a:t>
                      </a:r>
                      <a:endParaRPr lang="sl-SI" sz="1400" dirty="0" smtClean="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12,</a:t>
                      </a:r>
                      <a:r>
                        <a:rPr lang="sl-SI" sz="1400" baseline="0" dirty="0" smtClean="0"/>
                        <a:t> 13</a:t>
                      </a:r>
                      <a:endParaRPr lang="sl-SI" sz="14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896383864"/>
              </p:ext>
            </p:extLst>
          </p:nvPr>
        </p:nvGraphicFramePr>
        <p:xfrm>
          <a:off x="755576" y="2212628"/>
          <a:ext cx="3528391" cy="3689956"/>
        </p:xfrm>
        <a:graphic>
          <a:graphicData uri="http://schemas.openxmlformats.org/drawingml/2006/table">
            <a:tbl>
              <a:tblPr firstRow="1" bandRow="1">
                <a:tableStyleId>{5C22544A-7EE6-4342-B048-85BDC9FD1C3A}</a:tableStyleId>
              </a:tblPr>
              <a:tblGrid>
                <a:gridCol w="100811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908233">
                <a:tc>
                  <a:txBody>
                    <a:bodyPr/>
                    <a:lstStyle/>
                    <a:p>
                      <a:r>
                        <a:rPr lang="sl-SI" sz="1400" dirty="0" smtClean="0"/>
                        <a:t>Podaljšano</a:t>
                      </a:r>
                      <a:r>
                        <a:rPr lang="sl-SI" sz="1400" baseline="0" dirty="0" smtClean="0"/>
                        <a:t> bivanje</a:t>
                      </a:r>
                      <a:endParaRPr lang="sl-SI" sz="1400" b="0" dirty="0">
                        <a:solidFill>
                          <a:schemeClr val="tx1"/>
                        </a:solidFill>
                        <a:latin typeface="Calibri" panose="020F0502020204030204" pitchFamily="34" charset="0"/>
                      </a:endParaRPr>
                    </a:p>
                  </a:txBody>
                  <a:tcPr/>
                </a:tc>
                <a:tc>
                  <a:txBody>
                    <a:bodyPr/>
                    <a:lstStyle/>
                    <a:p>
                      <a:pPr algn="ctr"/>
                      <a:r>
                        <a:rPr lang="sl-SI" sz="1400" dirty="0" smtClean="0"/>
                        <a:t>UČITELJICE</a:t>
                      </a:r>
                      <a:endParaRPr lang="sl-SI" sz="1400" b="1" dirty="0">
                        <a:solidFill>
                          <a:schemeClr val="bg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dirty="0" smtClean="0"/>
                        <a:t>ŠT. UČIL.</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ndParaRPr>
                    </a:p>
                  </a:txBody>
                  <a:tcPr/>
                </a:tc>
                <a:extLst>
                  <a:ext uri="{0D108BD9-81ED-4DB2-BD59-A6C34878D82A}">
                    <a16:rowId xmlns:a16="http://schemas.microsoft.com/office/drawing/2014/main" val="10000"/>
                  </a:ext>
                </a:extLst>
              </a:tr>
              <a:tr h="529803">
                <a:tc>
                  <a:txBody>
                    <a:bodyPr/>
                    <a:lstStyle/>
                    <a:p>
                      <a:endParaRPr lang="sl-SI" sz="1200" dirty="0" smtClean="0"/>
                    </a:p>
                    <a:p>
                      <a:r>
                        <a:rPr lang="sl-SI" sz="1200" dirty="0" smtClean="0"/>
                        <a:t>1. skupina</a:t>
                      </a:r>
                      <a:endParaRPr lang="sl-SI" sz="1200" b="0" dirty="0" smtClean="0">
                        <a:solidFill>
                          <a:schemeClr val="tx1"/>
                        </a:solidFill>
                        <a:latin typeface="Calibri" panose="020F050202020403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j-lt"/>
                        </a:rPr>
                        <a:t>Anita</a:t>
                      </a:r>
                      <a:r>
                        <a:rPr lang="sl-SI" sz="1400" b="0" baseline="0" dirty="0" smtClean="0">
                          <a:solidFill>
                            <a:schemeClr val="tx1"/>
                          </a:solidFill>
                          <a:latin typeface="+mj-lt"/>
                        </a:rPr>
                        <a:t> Cole</a:t>
                      </a:r>
                      <a:endParaRPr lang="sl-SI" sz="1400" b="0" dirty="0" smtClean="0">
                        <a:solidFill>
                          <a:schemeClr val="tx1"/>
                        </a:solidFill>
                        <a:latin typeface="+mj-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400" u="none" strike="noStrike" kern="1200" cap="none" spc="0" normalizeH="0" baseline="0" noProof="0" dirty="0" smtClean="0">
                          <a:ln>
                            <a:noFill/>
                          </a:ln>
                          <a:solidFill>
                            <a:schemeClr val="tx1"/>
                          </a:solidFill>
                          <a:effectLst/>
                          <a:uLnTx/>
                          <a:uFillTx/>
                        </a:rPr>
                        <a:t>12</a:t>
                      </a:r>
                      <a:endParaRPr kumimoji="0" lang="sl-SI" sz="1400" b="0" i="0" u="none" strike="noStrike" kern="1200" cap="none" spc="0" normalizeH="0" baseline="0" noProof="0" dirty="0" smtClean="0">
                        <a:ln>
                          <a:noFill/>
                        </a:ln>
                        <a:solidFill>
                          <a:schemeClr val="tx1"/>
                        </a:solidFill>
                        <a:effectLst/>
                        <a:uLnTx/>
                        <a:uFillTx/>
                        <a:latin typeface="Calibri" panose="020F0502020204030204" pitchFamily="34" charset="0"/>
                      </a:endParaRPr>
                    </a:p>
                  </a:txBody>
                  <a:tcPr/>
                </a:tc>
                <a:extLst>
                  <a:ext uri="{0D108BD9-81ED-4DB2-BD59-A6C34878D82A}">
                    <a16:rowId xmlns:a16="http://schemas.microsoft.com/office/drawing/2014/main" val="10001"/>
                  </a:ext>
                </a:extLst>
              </a:tr>
              <a:tr h="537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l-SI" sz="1200" kern="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2.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r>
                        <a:rPr lang="sl-SI" sz="1400" dirty="0" smtClean="0">
                          <a:solidFill>
                            <a:schemeClr val="tx1"/>
                          </a:solidFill>
                          <a:latin typeface="+mn-lt"/>
                        </a:rPr>
                        <a:t>Kristina Bitenc</a:t>
                      </a:r>
                      <a:endParaRPr lang="sl-SI" sz="1400" dirty="0">
                        <a:solidFill>
                          <a:schemeClr val="tx1"/>
                        </a:solidFill>
                        <a:latin typeface="+mn-lt"/>
                      </a:endParaRPr>
                    </a:p>
                  </a:txBody>
                  <a:tcPr/>
                </a:tc>
                <a:tc>
                  <a:txBody>
                    <a:bodyPr/>
                    <a:lstStyle/>
                    <a:p>
                      <a:pPr algn="ctr"/>
                      <a:r>
                        <a:rPr lang="sl-SI" sz="1400" dirty="0" smtClean="0">
                          <a:solidFill>
                            <a:schemeClr val="tx1"/>
                          </a:solidFill>
                        </a:rPr>
                        <a:t>13</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5786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3.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r>
                        <a:rPr lang="sl-SI" sz="1400" dirty="0" smtClean="0"/>
                        <a:t>Jerneja Geržel</a:t>
                      </a:r>
                      <a:endParaRPr lang="sl-SI" sz="1400" dirty="0"/>
                    </a:p>
                  </a:txBody>
                  <a:tcPr/>
                </a:tc>
                <a:tc>
                  <a:txBody>
                    <a:bodyPr/>
                    <a:lstStyle/>
                    <a:p>
                      <a:pPr algn="ctr"/>
                      <a:r>
                        <a:rPr lang="sl-SI" sz="1400" dirty="0" smtClean="0">
                          <a:solidFill>
                            <a:schemeClr val="tx1"/>
                          </a:solidFill>
                        </a:rPr>
                        <a:t>11</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4134425927"/>
                  </a:ext>
                </a:extLst>
              </a:tr>
              <a:tr h="56851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4.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r>
                        <a:rPr lang="sl-SI" sz="1400" dirty="0" smtClean="0">
                          <a:solidFill>
                            <a:schemeClr val="tx1"/>
                          </a:solidFill>
                          <a:latin typeface="+mn-lt"/>
                        </a:rPr>
                        <a:t>Tamara</a:t>
                      </a:r>
                      <a:r>
                        <a:rPr lang="sl-SI" sz="1400" baseline="0" dirty="0" smtClean="0">
                          <a:solidFill>
                            <a:schemeClr val="tx1"/>
                          </a:solidFill>
                          <a:latin typeface="+mn-lt"/>
                        </a:rPr>
                        <a:t> Lumbar</a:t>
                      </a:r>
                      <a:endParaRPr lang="sl-SI" sz="1400" dirty="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dirty="0" smtClean="0">
                          <a:ln>
                            <a:noFill/>
                          </a:ln>
                          <a:solidFill>
                            <a:schemeClr val="tx1"/>
                          </a:solidFill>
                          <a:effectLst/>
                          <a:uLnTx/>
                          <a:uFillTx/>
                          <a:latin typeface="+mn-lt"/>
                        </a:rPr>
                        <a:t>10</a:t>
                      </a:r>
                      <a:endParaRPr kumimoji="0" lang="sl-SI" sz="1400" b="0" i="0" u="none" strike="noStrike" kern="1200" cap="none" spc="0" normalizeH="0" baseline="0" noProof="0" dirty="0">
                        <a:ln>
                          <a:noFill/>
                        </a:ln>
                        <a:solidFill>
                          <a:schemeClr val="tx1"/>
                        </a:solidFill>
                        <a:effectLst/>
                        <a:uLnTx/>
                        <a:uFillTx/>
                        <a:latin typeface="Calibri" panose="020F0502020204030204" pitchFamily="34" charset="0"/>
                      </a:endParaRPr>
                    </a:p>
                  </a:txBody>
                  <a:tcPr/>
                </a:tc>
                <a:extLst>
                  <a:ext uri="{0D108BD9-81ED-4DB2-BD59-A6C34878D82A}">
                    <a16:rowId xmlns:a16="http://schemas.microsoft.com/office/drawing/2014/main" val="10003"/>
                  </a:ext>
                </a:extLst>
              </a:tr>
              <a:tr h="56764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5.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rPr>
                        <a:t>Suzana Morel</a:t>
                      </a:r>
                      <a:endParaRPr lang="sl-SI" sz="1400" dirty="0" smtClean="0">
                        <a:solidFill>
                          <a:schemeClr val="tx1"/>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400" baseline="0" dirty="0" smtClean="0">
                        <a:solidFill>
                          <a:schemeClr val="tx1"/>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dirty="0" smtClean="0">
                          <a:ln>
                            <a:noFill/>
                          </a:ln>
                          <a:solidFill>
                            <a:schemeClr val="tx1"/>
                          </a:solidFill>
                          <a:effectLst/>
                          <a:uLnTx/>
                          <a:uFillTx/>
                          <a:latin typeface="+mn-lt"/>
                        </a:rPr>
                        <a:t>8</a:t>
                      </a:r>
                      <a:endParaRPr kumimoji="0" lang="sl-SI" sz="1400" b="0" i="0" u="none" strike="noStrike" kern="1200" cap="none" spc="0" normalizeH="0" baseline="0" noProof="0" dirty="0">
                        <a:ln>
                          <a:noFill/>
                        </a:ln>
                        <a:solidFill>
                          <a:schemeClr val="tx1"/>
                        </a:solidFill>
                        <a:effectLst/>
                        <a:uLnTx/>
                        <a:uFillTx/>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17</a:t>
            </a:fld>
            <a:endParaRPr lang="sl-SI"/>
          </a:p>
        </p:txBody>
      </p:sp>
      <p:graphicFrame>
        <p:nvGraphicFramePr>
          <p:cNvPr id="5" name="Tabela 4"/>
          <p:cNvGraphicFramePr>
            <a:graphicFrameLocks noGrp="1"/>
          </p:cNvGraphicFramePr>
          <p:nvPr>
            <p:extLst>
              <p:ext uri="{D42A27DB-BD31-4B8C-83A1-F6EECF244321}">
                <p14:modId xmlns:p14="http://schemas.microsoft.com/office/powerpoint/2010/main" val="3559731050"/>
              </p:ext>
            </p:extLst>
          </p:nvPr>
        </p:nvGraphicFramePr>
        <p:xfrm>
          <a:off x="4498676" y="2202757"/>
          <a:ext cx="3928447" cy="3699828"/>
        </p:xfrm>
        <a:graphic>
          <a:graphicData uri="http://schemas.openxmlformats.org/drawingml/2006/table">
            <a:tbl>
              <a:tblPr firstRow="1" bandRow="1">
                <a:tableStyleId>{5C22544A-7EE6-4342-B048-85BDC9FD1C3A}</a:tableStyleId>
              </a:tblPr>
              <a:tblGrid>
                <a:gridCol w="1048127">
                  <a:extLst>
                    <a:ext uri="{9D8B030D-6E8A-4147-A177-3AD203B41FA5}">
                      <a16:colId xmlns:a16="http://schemas.microsoft.com/office/drawing/2014/main" val="20000"/>
                    </a:ext>
                  </a:extLst>
                </a:gridCol>
                <a:gridCol w="2168573">
                  <a:extLst>
                    <a:ext uri="{9D8B030D-6E8A-4147-A177-3AD203B41FA5}">
                      <a16:colId xmlns:a16="http://schemas.microsoft.com/office/drawing/2014/main" val="20001"/>
                    </a:ext>
                  </a:extLst>
                </a:gridCol>
                <a:gridCol w="711747">
                  <a:extLst>
                    <a:ext uri="{9D8B030D-6E8A-4147-A177-3AD203B41FA5}">
                      <a16:colId xmlns:a16="http://schemas.microsoft.com/office/drawing/2014/main" val="20002"/>
                    </a:ext>
                  </a:extLst>
                </a:gridCol>
              </a:tblGrid>
              <a:tr h="703036">
                <a:tc>
                  <a:txBody>
                    <a:bodyPr/>
                    <a:lstStyle/>
                    <a:p>
                      <a:r>
                        <a:rPr lang="sl-SI" sz="1400" dirty="0" smtClean="0"/>
                        <a:t>Podaljšano</a:t>
                      </a:r>
                      <a:r>
                        <a:rPr lang="sl-SI" sz="1400" baseline="0" dirty="0" smtClean="0"/>
                        <a:t> bivanje</a:t>
                      </a:r>
                      <a:endParaRPr lang="sl-SI" sz="1400" b="0" dirty="0">
                        <a:solidFill>
                          <a:schemeClr val="tx1"/>
                        </a:solidFill>
                        <a:latin typeface="Calibri" panose="020F0502020204030204" pitchFamily="34" charset="0"/>
                      </a:endParaRPr>
                    </a:p>
                  </a:txBody>
                  <a:tcPr/>
                </a:tc>
                <a:tc>
                  <a:txBody>
                    <a:bodyPr/>
                    <a:lstStyle/>
                    <a:p>
                      <a:pPr algn="ctr"/>
                      <a:r>
                        <a:rPr lang="sl-SI" sz="1400" dirty="0" smtClean="0"/>
                        <a:t>UČITELJICE</a:t>
                      </a:r>
                      <a:endParaRPr lang="sl-SI" sz="1400" b="1" dirty="0">
                        <a:solidFill>
                          <a:schemeClr val="bg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dirty="0" smtClean="0"/>
                        <a:t>ŠT. UČIL.</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ndParaRPr>
                    </a:p>
                  </a:txBody>
                  <a:tcPr/>
                </a:tc>
                <a:extLst>
                  <a:ext uri="{0D108BD9-81ED-4DB2-BD59-A6C34878D82A}">
                    <a16:rowId xmlns:a16="http://schemas.microsoft.com/office/drawing/2014/main" val="10000"/>
                  </a:ext>
                </a:extLst>
              </a:tr>
              <a:tr h="497984">
                <a:tc>
                  <a:txBody>
                    <a:bodyPr/>
                    <a:lstStyle/>
                    <a:p>
                      <a:endParaRPr lang="sl-SI" sz="1200" dirty="0" smtClean="0"/>
                    </a:p>
                    <a:p>
                      <a:pPr marL="0" algn="l" defTabSz="457200" rtl="0" eaLnBrk="1" latinLnBrk="0" hangingPunct="1"/>
                      <a:r>
                        <a:rPr lang="sl-SI" sz="1200" kern="1200" dirty="0" smtClean="0"/>
                        <a:t>6. skupina</a:t>
                      </a:r>
                      <a:endParaRPr lang="sl-SI" sz="1200" b="0" kern="1200" dirty="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Calibri" panose="020F0502020204030204" pitchFamily="34" charset="0"/>
                        </a:rPr>
                        <a:t>Martin Lenarčič</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400" dirty="0" smtClean="0">
                        <a:solidFill>
                          <a:schemeClr val="tx1"/>
                        </a:solidFill>
                        <a:latin typeface="+mn-lt"/>
                      </a:endParaRPr>
                    </a:p>
                  </a:txBody>
                  <a:tcPr/>
                </a:tc>
                <a:tc>
                  <a:txBody>
                    <a:bodyPr/>
                    <a:lstStyle/>
                    <a:p>
                      <a:pPr algn="ctr"/>
                      <a:r>
                        <a:rPr lang="sl-SI" sz="1400" dirty="0" smtClean="0">
                          <a:solidFill>
                            <a:schemeClr val="tx1"/>
                          </a:solidFill>
                          <a:latin typeface="+mj-lt"/>
                        </a:rPr>
                        <a:t>9</a:t>
                      </a:r>
                      <a:endParaRPr lang="sl-SI" sz="1400" dirty="0">
                        <a:solidFill>
                          <a:schemeClr val="tx1"/>
                        </a:solidFill>
                        <a:latin typeface="+mj-lt"/>
                      </a:endParaRPr>
                    </a:p>
                  </a:txBody>
                  <a:tcPr/>
                </a:tc>
                <a:extLst>
                  <a:ext uri="{0D108BD9-81ED-4DB2-BD59-A6C34878D82A}">
                    <a16:rowId xmlns:a16="http://schemas.microsoft.com/office/drawing/2014/main" val="10005"/>
                  </a:ext>
                </a:extLst>
              </a:tr>
              <a:tr h="70303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 </a:t>
                      </a:r>
                    </a:p>
                    <a:p>
                      <a:pPr marL="0" marR="0" indent="0" algn="l" defTabSz="685800" rtl="0" eaLnBrk="1" fontAlgn="auto" latinLnBrk="0" hangingPunct="1">
                        <a:lnSpc>
                          <a:spcPct val="100000"/>
                        </a:lnSpc>
                        <a:spcBef>
                          <a:spcPts val="0"/>
                        </a:spcBef>
                        <a:spcAft>
                          <a:spcPts val="0"/>
                        </a:spcAft>
                        <a:buClrTx/>
                        <a:buSzTx/>
                        <a:buFontTx/>
                        <a:buNone/>
                        <a:tabLst/>
                        <a:defRPr/>
                      </a:pPr>
                      <a:r>
                        <a:rPr lang="sl-SI" sz="1200" kern="1200" dirty="0" smtClean="0"/>
                        <a:t>7.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Tjaša</a:t>
                      </a:r>
                      <a:r>
                        <a:rPr lang="sl-SI" sz="1400" baseline="0" dirty="0" smtClean="0">
                          <a:solidFill>
                            <a:schemeClr val="tx1"/>
                          </a:solidFill>
                          <a:latin typeface="+mn-lt"/>
                        </a:rPr>
                        <a:t> Mahnič</a:t>
                      </a:r>
                    </a:p>
                    <a:p>
                      <a:pPr marL="0" marR="0" lvl="0" indent="0" algn="l" defTabSz="457200" rtl="0" eaLnBrk="1" fontAlgn="auto" latinLnBrk="0" hangingPunct="1">
                        <a:lnSpc>
                          <a:spcPct val="100000"/>
                        </a:lnSpc>
                        <a:spcBef>
                          <a:spcPts val="0"/>
                        </a:spcBef>
                        <a:spcAft>
                          <a:spcPts val="0"/>
                        </a:spcAft>
                        <a:buClrTx/>
                        <a:buSzTx/>
                        <a:buFontTx/>
                        <a:buNone/>
                        <a:tabLst/>
                        <a:defRPr/>
                      </a:pPr>
                      <a:r>
                        <a:rPr lang="sl-SI" sz="1400" baseline="0" dirty="0" smtClean="0">
                          <a:solidFill>
                            <a:schemeClr val="tx1"/>
                          </a:solidFill>
                          <a:latin typeface="+mn-lt"/>
                        </a:rPr>
                        <a:t>Jernej Klemenak</a:t>
                      </a:r>
                      <a:endParaRPr lang="sl-SI" sz="1400" dirty="0" smtClean="0">
                        <a:solidFill>
                          <a:schemeClr val="tx1"/>
                        </a:solidFill>
                        <a:latin typeface="+mn-lt"/>
                      </a:endParaRPr>
                    </a:p>
                    <a:p>
                      <a:endParaRPr lang="sl-SI" sz="1400" dirty="0" smtClean="0">
                        <a:solidFill>
                          <a:schemeClr val="tx1"/>
                        </a:solidFill>
                        <a:latin typeface="Calibri" panose="020F0502020204030204" pitchFamily="34" charset="0"/>
                      </a:endParaRPr>
                    </a:p>
                  </a:txBody>
                  <a:tcPr/>
                </a:tc>
                <a:tc>
                  <a:txBody>
                    <a:bodyPr/>
                    <a:lstStyle/>
                    <a:p>
                      <a:pPr algn="ctr"/>
                      <a:r>
                        <a:rPr lang="sl-SI" sz="1400" dirty="0" smtClean="0">
                          <a:solidFill>
                            <a:schemeClr val="tx1"/>
                          </a:solidFill>
                          <a:latin typeface="+mj-lt"/>
                        </a:rPr>
                        <a:t>6</a:t>
                      </a:r>
                      <a:endParaRPr lang="sl-SI" sz="1400" dirty="0">
                        <a:solidFill>
                          <a:schemeClr val="tx1"/>
                        </a:solidFill>
                        <a:latin typeface="+mj-lt"/>
                      </a:endParaRPr>
                    </a:p>
                  </a:txBody>
                  <a:tcPr/>
                </a:tc>
                <a:extLst>
                  <a:ext uri="{0D108BD9-81ED-4DB2-BD59-A6C34878D82A}">
                    <a16:rowId xmlns:a16="http://schemas.microsoft.com/office/drawing/2014/main" val="10006"/>
                  </a:ext>
                </a:extLst>
              </a:tr>
              <a:tr h="49798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8.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rPr>
                        <a:t>Marina Šiljak</a:t>
                      </a:r>
                      <a:endParaRPr lang="sl-SI" sz="1400" dirty="0" smtClean="0">
                        <a:solidFill>
                          <a:schemeClr val="tx1"/>
                        </a:solidFill>
                        <a:latin typeface="Calibri" panose="020F0502020204030204" pitchFamily="34" charset="0"/>
                      </a:endParaRPr>
                    </a:p>
                    <a:p>
                      <a:endParaRPr lang="sl-SI" sz="1400" dirty="0" smtClean="0">
                        <a:solidFill>
                          <a:schemeClr val="tx1"/>
                        </a:solidFill>
                        <a:latin typeface="+mn-lt"/>
                      </a:endParaRPr>
                    </a:p>
                  </a:txBody>
                  <a:tcPr/>
                </a:tc>
                <a:tc>
                  <a:txBody>
                    <a:bodyPr/>
                    <a:lstStyle/>
                    <a:p>
                      <a:pPr algn="ctr"/>
                      <a:r>
                        <a:rPr lang="sl-SI" sz="1400" dirty="0" smtClean="0">
                          <a:solidFill>
                            <a:schemeClr val="tx1"/>
                          </a:solidFill>
                          <a:latin typeface="+mj-lt"/>
                        </a:rPr>
                        <a:t>7</a:t>
                      </a:r>
                      <a:endParaRPr lang="sl-SI" sz="1400" dirty="0">
                        <a:solidFill>
                          <a:schemeClr val="tx1"/>
                        </a:solidFill>
                        <a:latin typeface="+mj-lt"/>
                      </a:endParaRPr>
                    </a:p>
                  </a:txBody>
                  <a:tcPr/>
                </a:tc>
                <a:extLst>
                  <a:ext uri="{0D108BD9-81ED-4DB2-BD59-A6C34878D82A}">
                    <a16:rowId xmlns:a16="http://schemas.microsoft.com/office/drawing/2014/main" val="10007"/>
                  </a:ext>
                </a:extLst>
              </a:tr>
              <a:tr h="5477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l-SI"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b="0" kern="1200" dirty="0" smtClean="0">
                          <a:solidFill>
                            <a:schemeClr val="tx1"/>
                          </a:solidFill>
                          <a:latin typeface="+mn-lt"/>
                          <a:ea typeface="+mn-ea"/>
                          <a:cs typeface="+mn-cs"/>
                        </a:rPr>
                        <a:t>9. skupina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j-lt"/>
                        </a:rPr>
                        <a:t>Tina Verbič</a:t>
                      </a:r>
                    </a:p>
                    <a:p>
                      <a:pPr marL="0" marR="0" lvl="0" indent="0" algn="l" defTabSz="4572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j-lt"/>
                        </a:rPr>
                        <a:t>Katarina Nikolić</a:t>
                      </a:r>
                    </a:p>
                  </a:txBody>
                  <a:tcPr/>
                </a:tc>
                <a:tc>
                  <a:txBody>
                    <a:bodyPr/>
                    <a:lstStyle/>
                    <a:p>
                      <a:pPr algn="ctr"/>
                      <a:r>
                        <a:rPr lang="sl-SI" sz="1400" dirty="0" smtClean="0">
                          <a:solidFill>
                            <a:schemeClr val="tx1"/>
                          </a:solidFill>
                          <a:latin typeface="+mj-lt"/>
                        </a:rPr>
                        <a:t>5</a:t>
                      </a:r>
                      <a:endParaRPr lang="sl-SI" sz="1400" dirty="0">
                        <a:solidFill>
                          <a:schemeClr val="tx1"/>
                        </a:solidFill>
                        <a:latin typeface="+mj-lt"/>
                      </a:endParaRPr>
                    </a:p>
                  </a:txBody>
                  <a:tcPr/>
                </a:tc>
                <a:extLst>
                  <a:ext uri="{0D108BD9-81ED-4DB2-BD59-A6C34878D82A}">
                    <a16:rowId xmlns:a16="http://schemas.microsoft.com/office/drawing/2014/main" val="2954223697"/>
                  </a:ext>
                </a:extLst>
              </a:tr>
              <a:tr h="652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l-SI" sz="120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l-SI" sz="1200" u="none" strike="noStrike" kern="1200" cap="none" spc="0" normalizeH="0" baseline="0" noProof="0" dirty="0" smtClean="0">
                          <a:ln>
                            <a:noFill/>
                          </a:ln>
                          <a:effectLst/>
                          <a:uLnTx/>
                          <a:uFillTx/>
                        </a:rPr>
                        <a:t>10. skupina</a:t>
                      </a:r>
                    </a:p>
                  </a:txBody>
                  <a:tcPr/>
                </a:tc>
                <a:tc>
                  <a:txBody>
                    <a:bodyPr/>
                    <a:lstStyle/>
                    <a:p>
                      <a:r>
                        <a:rPr lang="sl-SI" sz="1400" dirty="0" smtClean="0">
                          <a:solidFill>
                            <a:schemeClr val="tx1"/>
                          </a:solidFill>
                        </a:rPr>
                        <a:t>Mirela Bubnič</a:t>
                      </a:r>
                    </a:p>
                    <a:p>
                      <a:r>
                        <a:rPr lang="sl-SI" sz="1400" dirty="0" smtClean="0">
                          <a:solidFill>
                            <a:schemeClr val="tx1"/>
                          </a:solidFill>
                          <a:latin typeface="Calibri" panose="020F0502020204030204" pitchFamily="34" charset="0"/>
                        </a:rPr>
                        <a:t>Anette Pavić</a:t>
                      </a:r>
                      <a:endParaRPr lang="sl-SI" sz="1400" dirty="0">
                        <a:solidFill>
                          <a:schemeClr val="tx1"/>
                        </a:solidFill>
                        <a:latin typeface="Calibri" panose="020F0502020204030204" pitchFamily="34" charset="0"/>
                      </a:endParaRPr>
                    </a:p>
                  </a:txBody>
                  <a:tcPr/>
                </a:tc>
                <a:tc>
                  <a:txBody>
                    <a:bodyPr/>
                    <a:lstStyle/>
                    <a:p>
                      <a:pPr algn="ctr"/>
                      <a:endParaRPr lang="sl-SI" sz="1400" dirty="0" smtClean="0">
                        <a:solidFill>
                          <a:schemeClr val="tx1"/>
                        </a:solidFill>
                        <a:latin typeface="+mj-lt"/>
                      </a:endParaRPr>
                    </a:p>
                    <a:p>
                      <a:pPr algn="ctr"/>
                      <a:r>
                        <a:rPr lang="sl-SI" sz="1400" dirty="0" smtClean="0">
                          <a:solidFill>
                            <a:schemeClr val="tx1"/>
                          </a:solidFill>
                          <a:latin typeface="+mj-lt"/>
                        </a:rPr>
                        <a:t>14</a:t>
                      </a:r>
                      <a:endParaRPr lang="sl-SI" sz="1400" dirty="0">
                        <a:solidFill>
                          <a:schemeClr val="tx1"/>
                        </a:solidFill>
                        <a:latin typeface="+mj-lt"/>
                      </a:endParaRPr>
                    </a:p>
                  </a:txBody>
                  <a:tcPr/>
                </a:tc>
                <a:extLst>
                  <a:ext uri="{0D108BD9-81ED-4DB2-BD59-A6C34878D82A}">
                    <a16:rowId xmlns:a16="http://schemas.microsoft.com/office/drawing/2014/main" val="960296889"/>
                  </a:ext>
                </a:extLst>
              </a:tr>
            </a:tbl>
          </a:graphicData>
        </a:graphic>
      </p:graphicFrame>
    </p:spTree>
    <p:extLst>
      <p:ext uri="{BB962C8B-B14F-4D97-AF65-F5344CB8AC3E}">
        <p14:creationId xmlns:p14="http://schemas.microsoft.com/office/powerpoint/2010/main" val="1005656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53965336"/>
              </p:ext>
            </p:extLst>
          </p:nvPr>
        </p:nvGraphicFramePr>
        <p:xfrm>
          <a:off x="1547664" y="764704"/>
          <a:ext cx="6120680" cy="5812873"/>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60040">
                <a:tc>
                  <a:txBody>
                    <a:bodyPr/>
                    <a:lstStyle/>
                    <a:p>
                      <a:pPr algn="l"/>
                      <a:r>
                        <a:rPr lang="sl-SI" sz="1400" b="0" dirty="0" smtClean="0"/>
                        <a:t>ODDELKI</a:t>
                      </a:r>
                    </a:p>
                  </a:txBody>
                  <a:tcPr/>
                </a:tc>
                <a:tc>
                  <a:txBody>
                    <a:bodyPr/>
                    <a:lstStyle/>
                    <a:p>
                      <a:pPr algn="l"/>
                      <a:r>
                        <a:rPr lang="sl-SI" sz="1600" dirty="0" smtClean="0"/>
                        <a:t>RAZREDNIK / nadomestni</a:t>
                      </a:r>
                      <a:r>
                        <a:rPr lang="sl-SI" sz="1600" baseline="0" dirty="0" smtClean="0"/>
                        <a:t> razrednik</a:t>
                      </a:r>
                      <a:endParaRPr lang="sl-SI" sz="1600" dirty="0">
                        <a:latin typeface="Calibri" panose="020F0502020204030204" pitchFamily="34" charset="0"/>
                      </a:endParaRPr>
                    </a:p>
                  </a:txBody>
                  <a:tcPr/>
                </a:tc>
                <a:tc>
                  <a:txBody>
                    <a:bodyPr/>
                    <a:lstStyle/>
                    <a:p>
                      <a:pPr algn="ctr"/>
                      <a:r>
                        <a:rPr lang="sl-SI" sz="1400" b="0" dirty="0" smtClean="0"/>
                        <a:t>Št.</a:t>
                      </a:r>
                      <a:r>
                        <a:rPr lang="sl-SI" sz="1400" b="0" baseline="0" dirty="0" smtClean="0"/>
                        <a:t> učilnice</a:t>
                      </a:r>
                      <a:endParaRPr lang="sl-SI" sz="1400" b="0" dirty="0">
                        <a:latin typeface="Calibri" panose="020F0502020204030204" pitchFamily="34" charset="0"/>
                      </a:endParaRPr>
                    </a:p>
                  </a:txBody>
                  <a:tcPr/>
                </a:tc>
                <a:extLst>
                  <a:ext uri="{0D108BD9-81ED-4DB2-BD59-A6C34878D82A}">
                    <a16:rowId xmlns:a16="http://schemas.microsoft.com/office/drawing/2014/main" val="10000"/>
                  </a:ext>
                </a:extLst>
              </a:tr>
              <a:tr h="35344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kern="1200" dirty="0" smtClean="0"/>
                        <a:t>6. a</a:t>
                      </a:r>
                      <a:r>
                        <a:rPr lang="sl-SI" sz="1400" baseline="0" dirty="0" smtClean="0"/>
                        <a:t> </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MIHAELA KOSMAČ / Karmen Marolt</a:t>
                      </a:r>
                    </a:p>
                  </a:txBody>
                  <a:tcPr/>
                </a:tc>
                <a:tc>
                  <a:txBody>
                    <a:bodyPr/>
                    <a:lstStyle/>
                    <a:p>
                      <a:pPr algn="ctr"/>
                      <a:r>
                        <a:rPr lang="sl-SI" sz="1200" b="0" dirty="0" smtClean="0">
                          <a:solidFill>
                            <a:schemeClr val="tx1"/>
                          </a:solidFill>
                        </a:rPr>
                        <a:t>34</a:t>
                      </a:r>
                    </a:p>
                  </a:txBody>
                  <a:tcPr/>
                </a:tc>
                <a:extLst>
                  <a:ext uri="{0D108BD9-81ED-4DB2-BD59-A6C34878D82A}">
                    <a16:rowId xmlns:a16="http://schemas.microsoft.com/office/drawing/2014/main" val="1330579936"/>
                  </a:ext>
                </a:extLst>
              </a:tr>
              <a:tr h="3017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kern="1200" dirty="0" smtClean="0"/>
                        <a:t>6. b</a:t>
                      </a:r>
                      <a:r>
                        <a:rPr lang="sl-SI" sz="1400" kern="1200" baseline="0" dirty="0" smtClean="0"/>
                        <a:t> </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JERNEJ KLEMENAK / Valentina Panger</a:t>
                      </a:r>
                    </a:p>
                  </a:txBody>
                  <a:tcPr/>
                </a:tc>
                <a:tc>
                  <a:txBody>
                    <a:bodyPr/>
                    <a:lstStyle/>
                    <a:p>
                      <a:pPr algn="ctr"/>
                      <a:r>
                        <a:rPr lang="sl-SI" sz="1200" b="0" dirty="0" smtClean="0">
                          <a:solidFill>
                            <a:schemeClr val="tx1"/>
                          </a:solidFill>
                        </a:rPr>
                        <a:t>19</a:t>
                      </a:r>
                    </a:p>
                  </a:txBody>
                  <a:tcPr/>
                </a:tc>
                <a:extLst>
                  <a:ext uri="{0D108BD9-81ED-4DB2-BD59-A6C34878D82A}">
                    <a16:rowId xmlns:a16="http://schemas.microsoft.com/office/drawing/2014/main" val="1170065931"/>
                  </a:ext>
                </a:extLst>
              </a:tr>
              <a:tr h="3466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kern="1200" dirty="0" smtClean="0"/>
                        <a:t>6. c</a:t>
                      </a:r>
                      <a:r>
                        <a:rPr lang="sl-SI" sz="1400" kern="1200" baseline="0" dirty="0" smtClean="0"/>
                        <a:t> </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MATEJA RUPNIK</a:t>
                      </a:r>
                      <a:r>
                        <a:rPr lang="sl-SI" sz="1200" b="0" baseline="0" dirty="0" smtClean="0">
                          <a:latin typeface="+mn-lt"/>
                        </a:rPr>
                        <a:t> / Klara Lukan Žilavec</a:t>
                      </a:r>
                      <a:endParaRPr lang="sl-SI" sz="1200" b="0" dirty="0" smtClean="0">
                        <a:latin typeface="+mn-lt"/>
                      </a:endParaRPr>
                    </a:p>
                  </a:txBody>
                  <a:tcPr/>
                </a:tc>
                <a:tc>
                  <a:txBody>
                    <a:bodyPr/>
                    <a:lstStyle/>
                    <a:p>
                      <a:pPr algn="ctr"/>
                      <a:r>
                        <a:rPr lang="sl-SI" sz="1200" b="0" dirty="0" smtClean="0">
                          <a:solidFill>
                            <a:schemeClr val="tx1"/>
                          </a:solidFill>
                        </a:rPr>
                        <a:t>46</a:t>
                      </a:r>
                    </a:p>
                  </a:txBody>
                  <a:tcPr/>
                </a:tc>
                <a:extLst>
                  <a:ext uri="{0D108BD9-81ED-4DB2-BD59-A6C34878D82A}">
                    <a16:rowId xmlns:a16="http://schemas.microsoft.com/office/drawing/2014/main" val="3236364811"/>
                  </a:ext>
                </a:extLst>
              </a:tr>
              <a:tr h="3017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dirty="0" smtClean="0"/>
                        <a:t>6. d</a:t>
                      </a:r>
                      <a:r>
                        <a:rPr lang="sl-SI" sz="1400" baseline="0" dirty="0" smtClean="0"/>
                        <a:t> </a:t>
                      </a:r>
                      <a:endParaRPr lang="sl-SI" sz="1400" b="0"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OŽBEJ RAČEČIČ / Nataša Režek Donev</a:t>
                      </a:r>
                    </a:p>
                  </a:txBody>
                  <a:tcPr/>
                </a:tc>
                <a:tc>
                  <a:txBody>
                    <a:bodyPr/>
                    <a:lstStyle/>
                    <a:p>
                      <a:pPr algn="ctr"/>
                      <a:r>
                        <a:rPr lang="sl-SI" sz="1200" b="0" dirty="0" smtClean="0">
                          <a:solidFill>
                            <a:schemeClr val="tx1"/>
                          </a:solidFill>
                        </a:rPr>
                        <a:t>3</a:t>
                      </a:r>
                    </a:p>
                  </a:txBody>
                  <a:tcPr/>
                </a:tc>
                <a:extLst>
                  <a:ext uri="{0D108BD9-81ED-4DB2-BD59-A6C34878D82A}">
                    <a16:rowId xmlns:a16="http://schemas.microsoft.com/office/drawing/2014/main" val="2513414853"/>
                  </a:ext>
                </a:extLst>
              </a:tr>
              <a:tr h="301782">
                <a:tc>
                  <a:txBody>
                    <a:bodyPr/>
                    <a:lstStyle/>
                    <a:p>
                      <a:pPr algn="ctr"/>
                      <a:r>
                        <a:rPr lang="sl-SI" sz="1400" kern="1200" dirty="0" smtClean="0"/>
                        <a:t>7. a</a:t>
                      </a:r>
                      <a:r>
                        <a:rPr lang="sl-SI" sz="1400" baseline="0" dirty="0" smtClean="0"/>
                        <a:t> </a:t>
                      </a:r>
                      <a:endParaRPr lang="sl-SI" sz="1400" b="1" dirty="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ANDREJA MLAKAR / Roberta Gvozdić</a:t>
                      </a:r>
                    </a:p>
                  </a:txBody>
                  <a:tcPr/>
                </a:tc>
                <a:tc>
                  <a:txBody>
                    <a:bodyPr/>
                    <a:lstStyle/>
                    <a:p>
                      <a:pPr algn="ctr"/>
                      <a:r>
                        <a:rPr lang="sl-SI" sz="1200" b="0" dirty="0" smtClean="0">
                          <a:solidFill>
                            <a:schemeClr val="tx1"/>
                          </a:solidFill>
                        </a:rPr>
                        <a:t>63 </a:t>
                      </a:r>
                    </a:p>
                  </a:txBody>
                  <a:tcPr/>
                </a:tc>
                <a:extLst>
                  <a:ext uri="{0D108BD9-81ED-4DB2-BD59-A6C34878D82A}">
                    <a16:rowId xmlns:a16="http://schemas.microsoft.com/office/drawing/2014/main" val="3696745913"/>
                  </a:ext>
                </a:extLst>
              </a:tr>
              <a:tr h="30178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7. b</a:t>
                      </a:r>
                      <a:r>
                        <a:rPr lang="sl-SI" sz="1400" kern="1200" baseline="0" dirty="0" smtClean="0"/>
                        <a:t> </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ROMANA HARMEL / Jana Čelan</a:t>
                      </a:r>
                    </a:p>
                  </a:txBody>
                  <a:tcPr/>
                </a:tc>
                <a:tc>
                  <a:txBody>
                    <a:bodyPr/>
                    <a:lstStyle/>
                    <a:p>
                      <a:pPr algn="ctr"/>
                      <a:r>
                        <a:rPr lang="sl-SI" sz="1200" b="0" dirty="0" smtClean="0">
                          <a:solidFill>
                            <a:schemeClr val="tx1"/>
                          </a:solidFill>
                        </a:rPr>
                        <a:t>50</a:t>
                      </a:r>
                    </a:p>
                  </a:txBody>
                  <a:tcPr/>
                </a:tc>
                <a:extLst>
                  <a:ext uri="{0D108BD9-81ED-4DB2-BD59-A6C34878D82A}">
                    <a16:rowId xmlns:a16="http://schemas.microsoft.com/office/drawing/2014/main" val="1094627245"/>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kern="1200" dirty="0" smtClean="0"/>
                        <a:t>7. c</a:t>
                      </a:r>
                      <a:r>
                        <a:rPr lang="sl-SI" sz="1400" kern="1200" baseline="0" dirty="0" smtClean="0"/>
                        <a:t> </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BARBARA DOLGAN / Erika</a:t>
                      </a:r>
                      <a:r>
                        <a:rPr lang="sl-SI" sz="1200" b="0" baseline="0" dirty="0" smtClean="0">
                          <a:latin typeface="+mn-lt"/>
                        </a:rPr>
                        <a:t> Koren Plahuta </a:t>
                      </a:r>
                      <a:endParaRPr lang="sl-SI" sz="1200" b="0" dirty="0" smtClean="0">
                        <a:latin typeface="+mn-lt"/>
                      </a:endParaRPr>
                    </a:p>
                  </a:txBody>
                  <a:tcPr/>
                </a:tc>
                <a:tc>
                  <a:txBody>
                    <a:bodyPr/>
                    <a:lstStyle/>
                    <a:p>
                      <a:pPr algn="ctr"/>
                      <a:r>
                        <a:rPr lang="sl-SI" sz="1200" b="0" dirty="0" smtClean="0">
                          <a:solidFill>
                            <a:schemeClr val="tx1"/>
                          </a:solidFill>
                        </a:rPr>
                        <a:t>64</a:t>
                      </a:r>
                    </a:p>
                  </a:txBody>
                  <a:tcPr/>
                </a:tc>
                <a:extLst>
                  <a:ext uri="{0D108BD9-81ED-4DB2-BD59-A6C34878D82A}">
                    <a16:rowId xmlns:a16="http://schemas.microsoft.com/office/drawing/2014/main" val="501503492"/>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t>7. d</a:t>
                      </a:r>
                      <a:r>
                        <a:rPr lang="sl-SI" sz="1400" baseline="0" dirty="0" smtClean="0"/>
                        <a:t> </a:t>
                      </a:r>
                      <a:endParaRPr lang="sl-SI" sz="1400" b="0"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JANJA KRIŽAJ / Andreja Penko</a:t>
                      </a:r>
                    </a:p>
                  </a:txBody>
                  <a:tcPr/>
                </a:tc>
                <a:tc>
                  <a:txBody>
                    <a:bodyPr/>
                    <a:lstStyle/>
                    <a:p>
                      <a:pPr algn="ctr"/>
                      <a:r>
                        <a:rPr lang="sl-SI" sz="1200" b="0" dirty="0" smtClean="0">
                          <a:solidFill>
                            <a:schemeClr val="tx1"/>
                          </a:solidFill>
                        </a:rPr>
                        <a:t>72</a:t>
                      </a:r>
                    </a:p>
                  </a:txBody>
                  <a:tcPr/>
                </a:tc>
                <a:extLst>
                  <a:ext uri="{0D108BD9-81ED-4DB2-BD59-A6C34878D82A}">
                    <a16:rowId xmlns:a16="http://schemas.microsoft.com/office/drawing/2014/main" val="427581577"/>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0" dirty="0" smtClean="0">
                          <a:latin typeface="+mj-lt"/>
                        </a:rPr>
                        <a:t>7. e</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TJAŠA ZORE  /</a:t>
                      </a:r>
                      <a:r>
                        <a:rPr lang="sl-SI" sz="1200" b="0" baseline="0" dirty="0" smtClean="0">
                          <a:latin typeface="+mn-lt"/>
                        </a:rPr>
                        <a:t> Lidija Križman</a:t>
                      </a:r>
                      <a:endParaRPr lang="sl-SI" sz="1200" b="0" dirty="0" smtClean="0">
                        <a:latin typeface="+mn-lt"/>
                      </a:endParaRPr>
                    </a:p>
                  </a:txBody>
                  <a:tcPr/>
                </a:tc>
                <a:tc>
                  <a:txBody>
                    <a:bodyPr/>
                    <a:lstStyle/>
                    <a:p>
                      <a:pPr algn="ctr"/>
                      <a:r>
                        <a:rPr lang="sl-SI" sz="1200" b="0" dirty="0" smtClean="0">
                          <a:solidFill>
                            <a:schemeClr val="tx1"/>
                          </a:solidFill>
                        </a:rPr>
                        <a:t>32</a:t>
                      </a:r>
                    </a:p>
                  </a:txBody>
                  <a:tcPr/>
                </a:tc>
                <a:extLst>
                  <a:ext uri="{0D108BD9-81ED-4DB2-BD59-A6C34878D82A}">
                    <a16:rowId xmlns:a16="http://schemas.microsoft.com/office/drawing/2014/main" val="2544728470"/>
                  </a:ext>
                </a:extLst>
              </a:tr>
              <a:tr h="301782">
                <a:tc>
                  <a:txBody>
                    <a:bodyPr/>
                    <a:lstStyle/>
                    <a:p>
                      <a:pPr algn="ctr"/>
                      <a:r>
                        <a:rPr lang="sl-SI" sz="1400" kern="1200" dirty="0" smtClean="0"/>
                        <a:t>8. a</a:t>
                      </a:r>
                      <a:endParaRPr lang="sl-SI" sz="1400" b="1" dirty="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ANDREJA ČESNIK </a:t>
                      </a:r>
                      <a:r>
                        <a:rPr lang="sl-SI" sz="1200" baseline="0" dirty="0" smtClean="0"/>
                        <a:t>/ Andreja Poljšak</a:t>
                      </a:r>
                      <a:endParaRPr lang="sl-SI" sz="1200" b="1" dirty="0" smtClean="0">
                        <a:latin typeface="+mn-lt"/>
                      </a:endParaRPr>
                    </a:p>
                  </a:txBody>
                  <a:tcPr/>
                </a:tc>
                <a:tc>
                  <a:txBody>
                    <a:bodyPr/>
                    <a:lstStyle/>
                    <a:p>
                      <a:pPr algn="ctr"/>
                      <a:r>
                        <a:rPr lang="sl-SI" sz="1200" dirty="0" smtClean="0">
                          <a:solidFill>
                            <a:schemeClr val="tx1"/>
                          </a:solidFill>
                        </a:rPr>
                        <a:t>61</a:t>
                      </a:r>
                    </a:p>
                  </a:txBody>
                  <a:tcPr/>
                </a:tc>
                <a:extLst>
                  <a:ext uri="{0D108BD9-81ED-4DB2-BD59-A6C34878D82A}">
                    <a16:rowId xmlns:a16="http://schemas.microsoft.com/office/drawing/2014/main" val="290061234"/>
                  </a:ext>
                </a:extLst>
              </a:tr>
              <a:tr h="30179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8. b</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VALENTINA SEVER / Mojca Argenti</a:t>
                      </a:r>
                      <a:endParaRPr lang="sl-SI" sz="1200" b="1" dirty="0" smtClean="0">
                        <a:latin typeface="+mn-lt"/>
                      </a:endParaRPr>
                    </a:p>
                  </a:txBody>
                  <a:tcPr/>
                </a:tc>
                <a:tc>
                  <a:txBody>
                    <a:bodyPr/>
                    <a:lstStyle/>
                    <a:p>
                      <a:pPr algn="ctr"/>
                      <a:r>
                        <a:rPr lang="sl-SI" sz="1200" dirty="0" smtClean="0">
                          <a:solidFill>
                            <a:schemeClr val="tx1"/>
                          </a:solidFill>
                        </a:rPr>
                        <a:t>35</a:t>
                      </a:r>
                    </a:p>
                  </a:txBody>
                  <a:tcPr/>
                </a:tc>
                <a:extLst>
                  <a:ext uri="{0D108BD9-81ED-4DB2-BD59-A6C34878D82A}">
                    <a16:rowId xmlns:a16="http://schemas.microsoft.com/office/drawing/2014/main" val="1395326357"/>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kern="1200" dirty="0" smtClean="0"/>
                        <a:t>8. c</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JASNA KOŽAR / Mitja Muha</a:t>
                      </a:r>
                      <a:endParaRPr lang="sl-SI" sz="1200" b="1" dirty="0" smtClean="0">
                        <a:latin typeface="+mn-lt"/>
                      </a:endParaRPr>
                    </a:p>
                  </a:txBody>
                  <a:tcPr/>
                </a:tc>
                <a:tc>
                  <a:txBody>
                    <a:bodyPr/>
                    <a:lstStyle/>
                    <a:p>
                      <a:pPr algn="ctr"/>
                      <a:r>
                        <a:rPr lang="sl-SI" sz="1200" dirty="0" smtClean="0">
                          <a:solidFill>
                            <a:schemeClr val="tx1"/>
                          </a:solidFill>
                        </a:rPr>
                        <a:t>62</a:t>
                      </a:r>
                    </a:p>
                  </a:txBody>
                  <a:tcPr/>
                </a:tc>
                <a:extLst>
                  <a:ext uri="{0D108BD9-81ED-4DB2-BD59-A6C34878D82A}">
                    <a16:rowId xmlns:a16="http://schemas.microsoft.com/office/drawing/2014/main" val="1388076279"/>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t>8. d </a:t>
                      </a:r>
                      <a:endParaRPr lang="sl-SI" sz="1400" b="0"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TINE ŠČUKA / Tina Verbič</a:t>
                      </a:r>
                      <a:endParaRPr lang="sl-SI" sz="1200" b="1" dirty="0" smtClean="0">
                        <a:latin typeface="+mn-lt"/>
                      </a:endParaRPr>
                    </a:p>
                  </a:txBody>
                  <a:tcPr/>
                </a:tc>
                <a:tc>
                  <a:txBody>
                    <a:bodyPr/>
                    <a:lstStyle/>
                    <a:p>
                      <a:pPr algn="ctr"/>
                      <a:r>
                        <a:rPr lang="sl-SI" sz="1200" dirty="0" smtClean="0">
                          <a:solidFill>
                            <a:schemeClr val="tx1"/>
                          </a:solidFill>
                        </a:rPr>
                        <a:t>68</a:t>
                      </a:r>
                    </a:p>
                  </a:txBody>
                  <a:tcPr/>
                </a:tc>
                <a:extLst>
                  <a:ext uri="{0D108BD9-81ED-4DB2-BD59-A6C34878D82A}">
                    <a16:rowId xmlns:a16="http://schemas.microsoft.com/office/drawing/2014/main" val="2996146300"/>
                  </a:ext>
                </a:extLst>
              </a:tr>
              <a:tr h="356475">
                <a:tc>
                  <a:txBody>
                    <a:bodyPr/>
                    <a:lstStyle/>
                    <a:p>
                      <a:pPr algn="ctr"/>
                      <a:r>
                        <a:rPr lang="sl-SI" sz="1400" kern="1200" dirty="0" smtClean="0"/>
                        <a:t>9. a</a:t>
                      </a:r>
                      <a:endParaRPr lang="sl-SI" sz="1400" b="1" dirty="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TAMARA</a:t>
                      </a:r>
                      <a:r>
                        <a:rPr lang="sl-SI" sz="1200" baseline="0" dirty="0" smtClean="0"/>
                        <a:t> PETROVČIČ DEBEVC / Mojca Simičak</a:t>
                      </a:r>
                      <a:endParaRPr lang="sl-SI" sz="1200" b="0" dirty="0" smtClean="0">
                        <a:latin typeface="+mn-lt"/>
                      </a:endParaRPr>
                    </a:p>
                  </a:txBody>
                  <a:tcPr/>
                </a:tc>
                <a:tc>
                  <a:txBody>
                    <a:bodyPr/>
                    <a:lstStyle/>
                    <a:p>
                      <a:pPr algn="ctr"/>
                      <a:r>
                        <a:rPr lang="sl-SI" sz="1200" dirty="0" smtClean="0">
                          <a:solidFill>
                            <a:schemeClr val="tx1"/>
                          </a:solidFill>
                        </a:rPr>
                        <a:t>65</a:t>
                      </a:r>
                    </a:p>
                  </a:txBody>
                  <a:tcPr/>
                </a:tc>
                <a:extLst>
                  <a:ext uri="{0D108BD9-81ED-4DB2-BD59-A6C34878D82A}">
                    <a16:rowId xmlns:a16="http://schemas.microsoft.com/office/drawing/2014/main" val="10001"/>
                  </a:ext>
                </a:extLst>
              </a:tr>
              <a:tr h="34919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9. b</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DARJA GORUP / Mateja</a:t>
                      </a:r>
                      <a:r>
                        <a:rPr lang="sl-SI" sz="1200" baseline="0" dirty="0" smtClean="0"/>
                        <a:t> Kokošar</a:t>
                      </a:r>
                      <a:endParaRPr lang="sl-SI" sz="1200" b="0" dirty="0" smtClean="0">
                        <a:latin typeface="+mn-lt"/>
                      </a:endParaRPr>
                    </a:p>
                  </a:txBody>
                  <a:tcPr/>
                </a:tc>
                <a:tc>
                  <a:txBody>
                    <a:bodyPr/>
                    <a:lstStyle/>
                    <a:p>
                      <a:pPr algn="ctr"/>
                      <a:r>
                        <a:rPr lang="sl-SI" sz="1200" dirty="0" smtClean="0">
                          <a:solidFill>
                            <a:schemeClr val="tx1"/>
                          </a:solidFill>
                        </a:rPr>
                        <a:t>33</a:t>
                      </a:r>
                    </a:p>
                  </a:txBody>
                  <a:tcPr/>
                </a:tc>
                <a:extLst>
                  <a:ext uri="{0D108BD9-81ED-4DB2-BD59-A6C34878D82A}">
                    <a16:rowId xmlns:a16="http://schemas.microsoft.com/office/drawing/2014/main" val="10002"/>
                  </a:ext>
                </a:extLst>
              </a:tr>
              <a:tr h="34715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9. c</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GRETA JADRIČ / Andrej Kovač</a:t>
                      </a:r>
                      <a:endParaRPr lang="sl-SI" sz="1200" b="0" dirty="0" smtClean="0">
                        <a:latin typeface="+mn-lt"/>
                      </a:endParaRPr>
                    </a:p>
                  </a:txBody>
                  <a:tcPr/>
                </a:tc>
                <a:tc>
                  <a:txBody>
                    <a:bodyPr/>
                    <a:lstStyle/>
                    <a:p>
                      <a:pPr algn="ctr"/>
                      <a:r>
                        <a:rPr lang="sl-SI" sz="1200" dirty="0" smtClean="0">
                          <a:solidFill>
                            <a:schemeClr val="tx1"/>
                          </a:solidFill>
                        </a:rPr>
                        <a:t>49</a:t>
                      </a:r>
                    </a:p>
                  </a:txBody>
                  <a:tcPr/>
                </a:tc>
                <a:extLst>
                  <a:ext uri="{0D108BD9-81ED-4DB2-BD59-A6C34878D82A}">
                    <a16:rowId xmlns:a16="http://schemas.microsoft.com/office/drawing/2014/main" val="108722414"/>
                  </a:ext>
                </a:extLst>
              </a:tr>
              <a:tr h="34715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b="0" dirty="0" smtClean="0">
                          <a:latin typeface="+mj-lt"/>
                        </a:rPr>
                        <a:t>9. d</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NINA STROHSACK / Maja</a:t>
                      </a:r>
                      <a:r>
                        <a:rPr lang="sl-SI" sz="1200" baseline="0" dirty="0" smtClean="0"/>
                        <a:t> Širca</a:t>
                      </a:r>
                      <a:endParaRPr lang="sl-SI" sz="1200" b="0" dirty="0" smtClean="0">
                        <a:latin typeface="+mn-lt"/>
                      </a:endParaRPr>
                    </a:p>
                  </a:txBody>
                  <a:tcPr/>
                </a:tc>
                <a:tc>
                  <a:txBody>
                    <a:bodyPr/>
                    <a:lstStyle/>
                    <a:p>
                      <a:pPr algn="ctr"/>
                      <a:r>
                        <a:rPr lang="sl-SI" sz="1100" dirty="0" smtClean="0">
                          <a:solidFill>
                            <a:schemeClr val="tx1"/>
                          </a:solidFill>
                        </a:rPr>
                        <a:t>76</a:t>
                      </a:r>
                    </a:p>
                  </a:txBody>
                  <a:tcPr/>
                </a:tc>
                <a:extLst>
                  <a:ext uri="{0D108BD9-81ED-4DB2-BD59-A6C34878D82A}">
                    <a16:rowId xmlns:a16="http://schemas.microsoft.com/office/drawing/2014/main" val="915440470"/>
                  </a:ext>
                </a:extLst>
              </a:tr>
            </a:tbl>
          </a:graphicData>
        </a:graphic>
      </p:graphicFrame>
      <p:sp>
        <p:nvSpPr>
          <p:cNvPr id="3" name="Označba mesta številke diapozitiva 2"/>
          <p:cNvSpPr>
            <a:spLocks noGrp="1"/>
          </p:cNvSpPr>
          <p:nvPr>
            <p:ph type="sldNum" sz="quarter" idx="12"/>
          </p:nvPr>
        </p:nvSpPr>
        <p:spPr/>
        <p:txBody>
          <a:bodyPr/>
          <a:lstStyle/>
          <a:p>
            <a:fld id="{C1098D97-D47F-4185-AB0A-1FBD1691CD49}" type="slidenum">
              <a:rPr lang="sl-SI" smtClean="0"/>
              <a:pPr/>
              <a:t>18</a:t>
            </a:fld>
            <a:endParaRPr lang="sl-SI"/>
          </a:p>
        </p:txBody>
      </p:sp>
      <p:sp>
        <p:nvSpPr>
          <p:cNvPr id="2" name="Pravokotnik 1"/>
          <p:cNvSpPr/>
          <p:nvPr/>
        </p:nvSpPr>
        <p:spPr>
          <a:xfrm>
            <a:off x="467544" y="2708920"/>
            <a:ext cx="961545" cy="646331"/>
          </a:xfrm>
          <a:prstGeom prst="rect">
            <a:avLst/>
          </a:prstGeom>
        </p:spPr>
        <p:txBody>
          <a:bodyPr wrap="none">
            <a:spAutoFit/>
          </a:bodyPr>
          <a:lstStyle/>
          <a:p>
            <a:pPr algn="ctr"/>
            <a:r>
              <a:rPr lang="sl-SI" b="1" dirty="0" smtClean="0">
                <a:solidFill>
                  <a:srgbClr val="FFC000"/>
                </a:solidFill>
                <a:latin typeface="Calibri" panose="020F0502020204030204" pitchFamily="34" charset="0"/>
              </a:rPr>
              <a:t>II. in III.</a:t>
            </a:r>
          </a:p>
          <a:p>
            <a:pPr algn="ctr"/>
            <a:r>
              <a:rPr lang="sl-SI" b="1" dirty="0" smtClean="0">
                <a:solidFill>
                  <a:srgbClr val="FFC000"/>
                </a:solidFill>
                <a:latin typeface="Calibri" panose="020F0502020204030204" pitchFamily="34" charset="0"/>
              </a:rPr>
              <a:t> </a:t>
            </a:r>
            <a:r>
              <a:rPr lang="sl-SI" b="1" dirty="0">
                <a:solidFill>
                  <a:srgbClr val="FFC000"/>
                </a:solidFill>
                <a:latin typeface="Calibri" panose="020F0502020204030204" pitchFamily="34" charset="0"/>
              </a:rPr>
              <a:t>TRIADA</a:t>
            </a:r>
          </a:p>
        </p:txBody>
      </p:sp>
    </p:spTree>
    <p:extLst>
      <p:ext uri="{BB962C8B-B14F-4D97-AF65-F5344CB8AC3E}">
        <p14:creationId xmlns:p14="http://schemas.microsoft.com/office/powerpoint/2010/main" val="8849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464250037"/>
              </p:ext>
            </p:extLst>
          </p:nvPr>
        </p:nvGraphicFramePr>
        <p:xfrm>
          <a:off x="1259632" y="836712"/>
          <a:ext cx="6264696" cy="3697600"/>
        </p:xfrm>
        <a:graphic>
          <a:graphicData uri="http://schemas.openxmlformats.org/drawingml/2006/table">
            <a:tbl>
              <a:tblPr firstRow="1" bandRow="1">
                <a:tableStyleId>{5C22544A-7EE6-4342-B048-85BDC9FD1C3A}</a:tableStyleId>
              </a:tblPr>
              <a:tblGrid>
                <a:gridCol w="4540994">
                  <a:extLst>
                    <a:ext uri="{9D8B030D-6E8A-4147-A177-3AD203B41FA5}">
                      <a16:colId xmlns:a16="http://schemas.microsoft.com/office/drawing/2014/main" val="20000"/>
                    </a:ext>
                  </a:extLst>
                </a:gridCol>
                <a:gridCol w="1723702">
                  <a:extLst>
                    <a:ext uri="{9D8B030D-6E8A-4147-A177-3AD203B41FA5}">
                      <a16:colId xmlns:a16="http://schemas.microsoft.com/office/drawing/2014/main" val="20001"/>
                    </a:ext>
                  </a:extLst>
                </a:gridCol>
              </a:tblGrid>
              <a:tr h="360040">
                <a:tc>
                  <a:txBody>
                    <a:bodyPr/>
                    <a:lstStyle/>
                    <a:p>
                      <a:pPr algn="ctr"/>
                      <a:r>
                        <a:rPr lang="sl-SI" sz="1400" dirty="0" smtClean="0">
                          <a:latin typeface="+mn-lt"/>
                        </a:rPr>
                        <a:t>DRUGI STROKOVNI DELAVCI</a:t>
                      </a:r>
                    </a:p>
                  </a:txBody>
                  <a:tcPr/>
                </a:tc>
                <a:tc>
                  <a:txBody>
                    <a:bodyPr/>
                    <a:lstStyle/>
                    <a:p>
                      <a:pPr algn="ctr"/>
                      <a:r>
                        <a:rPr lang="sl-SI" sz="1400" dirty="0" smtClean="0">
                          <a:latin typeface="+mn-lt"/>
                        </a:rPr>
                        <a:t>PROSTOR</a:t>
                      </a:r>
                      <a:endParaRPr lang="sl-SI" sz="1400" dirty="0">
                        <a:latin typeface="+mn-lt"/>
                      </a:endParaRPr>
                    </a:p>
                  </a:txBody>
                  <a:tcPr/>
                </a:tc>
                <a:extLst>
                  <a:ext uri="{0D108BD9-81ED-4DB2-BD59-A6C34878D82A}">
                    <a16:rowId xmlns:a16="http://schemas.microsoft.com/office/drawing/2014/main" val="10000"/>
                  </a:ext>
                </a:extLst>
              </a:tr>
              <a:tr h="254496">
                <a:tc>
                  <a:txBody>
                    <a:bodyPr/>
                    <a:lstStyle/>
                    <a:p>
                      <a:pPr algn="l"/>
                      <a:r>
                        <a:rPr lang="sl-SI" sz="1400" b="0" dirty="0" smtClean="0">
                          <a:solidFill>
                            <a:schemeClr val="tx1"/>
                          </a:solidFill>
                          <a:latin typeface="+mn-lt"/>
                        </a:rPr>
                        <a:t>Manca Dekleva</a:t>
                      </a:r>
                      <a:endParaRPr lang="sl-SI" sz="1400" b="0"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n-lt"/>
                        </a:rPr>
                        <a:t>pisarna 69</a:t>
                      </a:r>
                    </a:p>
                  </a:txBody>
                  <a:tcPr/>
                </a:tc>
                <a:extLst>
                  <a:ext uri="{0D108BD9-81ED-4DB2-BD59-A6C34878D82A}">
                    <a16:rowId xmlns:a16="http://schemas.microsoft.com/office/drawing/2014/main" val="2717709315"/>
                  </a:ext>
                </a:extLst>
              </a:tr>
              <a:tr h="254496">
                <a:tc>
                  <a:txBody>
                    <a:bodyPr/>
                    <a:lstStyle/>
                    <a:p>
                      <a:pPr algn="l"/>
                      <a:r>
                        <a:rPr lang="sl-SI" sz="1400" dirty="0" smtClean="0">
                          <a:latin typeface="+mn-lt"/>
                        </a:rPr>
                        <a:t>Mateja</a:t>
                      </a:r>
                      <a:r>
                        <a:rPr lang="sl-SI" sz="1400" baseline="0" dirty="0" smtClean="0">
                          <a:latin typeface="+mn-lt"/>
                        </a:rPr>
                        <a:t> Mezgec Pirjevec</a:t>
                      </a:r>
                      <a:endParaRPr lang="sl-SI" sz="1400" b="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učilnica 17</a:t>
                      </a:r>
                      <a:endParaRPr lang="sl-SI" sz="1400" b="0" dirty="0" smtClean="0">
                        <a:solidFill>
                          <a:schemeClr val="tx1"/>
                        </a:solidFill>
                        <a:latin typeface="+mn-lt"/>
                      </a:endParaRPr>
                    </a:p>
                  </a:txBody>
                  <a:tcPr/>
                </a:tc>
                <a:extLst>
                  <a:ext uri="{0D108BD9-81ED-4DB2-BD59-A6C34878D82A}">
                    <a16:rowId xmlns:a16="http://schemas.microsoft.com/office/drawing/2014/main" val="2952297723"/>
                  </a:ext>
                </a:extLst>
              </a:tr>
              <a:tr h="254496">
                <a:tc>
                  <a:txBody>
                    <a:bodyPr/>
                    <a:lstStyle/>
                    <a:p>
                      <a:pPr algn="l"/>
                      <a:r>
                        <a:rPr lang="sl-SI" sz="1400" b="0" baseline="0" dirty="0" smtClean="0">
                          <a:solidFill>
                            <a:schemeClr val="tx1"/>
                          </a:solidFill>
                          <a:latin typeface="+mn-lt"/>
                        </a:rPr>
                        <a:t>Valentina Panger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n-lt"/>
                        </a:rPr>
                        <a:t>kabinet 42</a:t>
                      </a:r>
                    </a:p>
                  </a:txBody>
                  <a:tcPr/>
                </a:tc>
                <a:extLst>
                  <a:ext uri="{0D108BD9-81ED-4DB2-BD59-A6C34878D82A}">
                    <a16:rowId xmlns:a16="http://schemas.microsoft.com/office/drawing/2014/main" val="2805164811"/>
                  </a:ext>
                </a:extLst>
              </a:tr>
              <a:tr h="254496">
                <a:tc>
                  <a:txBody>
                    <a:bodyPr/>
                    <a:lstStyle/>
                    <a:p>
                      <a:r>
                        <a:rPr lang="sl-SI" sz="1400" dirty="0" smtClean="0"/>
                        <a:t>Anton Perenič</a:t>
                      </a:r>
                      <a:endParaRPr lang="sl-SI" sz="1400" dirty="0"/>
                    </a:p>
                  </a:txBody>
                  <a:tcPr/>
                </a:tc>
                <a:tc>
                  <a:txBody>
                    <a:bodyPr/>
                    <a:lstStyle/>
                    <a:p>
                      <a:pPr algn="ctr"/>
                      <a:r>
                        <a:rPr lang="sl-SI" sz="1400" dirty="0" smtClean="0"/>
                        <a:t>pisarna 55/1</a:t>
                      </a:r>
                      <a:endParaRPr lang="sl-SI" sz="1400" dirty="0"/>
                    </a:p>
                  </a:txBody>
                  <a:tcPr/>
                </a:tc>
                <a:extLst>
                  <a:ext uri="{0D108BD9-81ED-4DB2-BD59-A6C34878D82A}">
                    <a16:rowId xmlns:a16="http://schemas.microsoft.com/office/drawing/2014/main" val="1996299676"/>
                  </a:ext>
                </a:extLst>
              </a:tr>
              <a:tr h="1474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Andreja Poljšak</a:t>
                      </a:r>
                      <a:endParaRPr lang="sl-SI" sz="1400" b="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pisarna 47</a:t>
                      </a:r>
                      <a:endParaRPr lang="sl-SI" sz="1400" b="0" dirty="0" smtClean="0">
                        <a:solidFill>
                          <a:schemeClr val="tx1"/>
                        </a:solidFill>
                        <a:latin typeface="+mn-lt"/>
                      </a:endParaRPr>
                    </a:p>
                  </a:txBody>
                  <a:tcPr/>
                </a:tc>
                <a:extLst>
                  <a:ext uri="{0D108BD9-81ED-4DB2-BD59-A6C34878D82A}">
                    <a16:rowId xmlns:a16="http://schemas.microsoft.com/office/drawing/2014/main" val="10005"/>
                  </a:ext>
                </a:extLst>
              </a:tr>
              <a:tr h="1474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n-lt"/>
                        </a:rPr>
                        <a:t>Urška Puc</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sl-SI" sz="1400" b="0" dirty="0" smtClean="0">
                        <a:solidFill>
                          <a:schemeClr val="tx1"/>
                        </a:solidFill>
                        <a:latin typeface="+mn-lt"/>
                      </a:endParaRPr>
                    </a:p>
                  </a:txBody>
                  <a:tcPr/>
                </a:tc>
                <a:extLst>
                  <a:ext uri="{0D108BD9-81ED-4DB2-BD59-A6C34878D82A}">
                    <a16:rowId xmlns:a16="http://schemas.microsoft.com/office/drawing/2014/main" val="724824442"/>
                  </a:ext>
                </a:extLst>
              </a:tr>
              <a:tr h="242664">
                <a:tc>
                  <a:txBody>
                    <a:bodyPr/>
                    <a:lstStyle/>
                    <a:p>
                      <a:pPr marL="0" algn="l" defTabSz="685800" rtl="0" eaLnBrk="1" latinLnBrk="0" hangingPunct="1"/>
                      <a:r>
                        <a:rPr lang="sl-SI" sz="1400" kern="1200" dirty="0" smtClean="0">
                          <a:latin typeface="+mn-lt"/>
                        </a:rPr>
                        <a:t>Mojca Simičak</a:t>
                      </a:r>
                      <a:endParaRPr lang="sl-SI" sz="1400" b="0" kern="1200" dirty="0">
                        <a:solidFill>
                          <a:schemeClr val="tx1"/>
                        </a:solidFill>
                        <a:latin typeface="+mn-lt"/>
                        <a:ea typeface="+mn-ea"/>
                        <a:cs typeface="+mn-cs"/>
                      </a:endParaRPr>
                    </a:p>
                  </a:txBody>
                  <a:tcPr/>
                </a:tc>
                <a:tc>
                  <a:txBody>
                    <a:bodyPr/>
                    <a:lstStyle/>
                    <a:p>
                      <a:pPr marL="0" algn="ctr" defTabSz="685800" rtl="0" eaLnBrk="1" latinLnBrk="0" hangingPunct="1"/>
                      <a:r>
                        <a:rPr lang="sl-SI" sz="1400" dirty="0" smtClean="0">
                          <a:solidFill>
                            <a:schemeClr val="tx1"/>
                          </a:solidFill>
                          <a:latin typeface="+mn-lt"/>
                        </a:rPr>
                        <a:t>kabinet 1</a:t>
                      </a:r>
                      <a:endParaRPr lang="sl-SI" sz="1400" b="0" dirty="0">
                        <a:solidFill>
                          <a:schemeClr val="tx1"/>
                        </a:solidFill>
                        <a:latin typeface="+mn-lt"/>
                      </a:endParaRPr>
                    </a:p>
                  </a:txBody>
                  <a:tcPr/>
                </a:tc>
                <a:extLst>
                  <a:ext uri="{0D108BD9-81ED-4DB2-BD59-A6C34878D82A}">
                    <a16:rowId xmlns:a16="http://schemas.microsoft.com/office/drawing/2014/main" val="10004"/>
                  </a:ext>
                </a:extLst>
              </a:tr>
              <a:tr h="242664">
                <a:tc>
                  <a:txBody>
                    <a:bodyPr/>
                    <a:lstStyle/>
                    <a:p>
                      <a:pPr marL="0" algn="l" defTabSz="685800" rtl="0" eaLnBrk="1" latinLnBrk="0" hangingPunct="1"/>
                      <a:r>
                        <a:rPr lang="sl-SI" sz="1400" b="0" kern="1200" dirty="0" smtClean="0">
                          <a:solidFill>
                            <a:schemeClr val="tx1"/>
                          </a:solidFill>
                          <a:latin typeface="+mn-lt"/>
                          <a:ea typeface="+mn-ea"/>
                          <a:cs typeface="+mn-cs"/>
                        </a:rPr>
                        <a:t>Maja Širca</a:t>
                      </a:r>
                      <a:endParaRPr lang="sl-SI" sz="1400" b="0" kern="1200" dirty="0">
                        <a:solidFill>
                          <a:schemeClr val="tx1"/>
                        </a:solidFill>
                        <a:latin typeface="+mn-lt"/>
                        <a:ea typeface="+mn-ea"/>
                        <a:cs typeface="+mn-cs"/>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n-lt"/>
                        </a:rPr>
                        <a:t>kabinet 76</a:t>
                      </a:r>
                    </a:p>
                  </a:txBody>
                  <a:tcPr/>
                </a:tc>
                <a:extLst>
                  <a:ext uri="{0D108BD9-81ED-4DB2-BD59-A6C34878D82A}">
                    <a16:rowId xmlns:a16="http://schemas.microsoft.com/office/drawing/2014/main" val="3400608975"/>
                  </a:ext>
                </a:extLst>
              </a:tr>
              <a:tr h="0">
                <a:tc>
                  <a:txBody>
                    <a:bodyPr/>
                    <a:lstStyle/>
                    <a:p>
                      <a:pPr marL="0" algn="l" defTabSz="685800" rtl="0" eaLnBrk="1" latinLnBrk="0" hangingPunct="1"/>
                      <a:r>
                        <a:rPr lang="sl-SI" sz="1400" dirty="0" smtClean="0">
                          <a:latin typeface="+mn-lt"/>
                        </a:rPr>
                        <a:t>Karmen</a:t>
                      </a:r>
                      <a:r>
                        <a:rPr lang="sl-SI" sz="1400" baseline="0" dirty="0" smtClean="0">
                          <a:latin typeface="+mn-lt"/>
                        </a:rPr>
                        <a:t> Vidmar</a:t>
                      </a:r>
                      <a:endParaRPr lang="sl-SI" sz="14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b="0" dirty="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smtClean="0">
                          <a:ln>
                            <a:noFill/>
                          </a:ln>
                          <a:solidFill>
                            <a:schemeClr val="tx1"/>
                          </a:solidFill>
                          <a:effectLst/>
                          <a:uLnTx/>
                          <a:uFillTx/>
                          <a:latin typeface="+mn-lt"/>
                          <a:ea typeface="+mn-ea"/>
                          <a:cs typeface="+mn-cs"/>
                        </a:rPr>
                        <a:t>kabinet mala dvorana</a:t>
                      </a:r>
                    </a:p>
                    <a:p>
                      <a:pPr marL="0" algn="ctr" defTabSz="685800" rtl="0" eaLnBrk="1" latinLnBrk="0" hangingPunct="1"/>
                      <a:endParaRPr lang="sl-SI" sz="100" b="0" dirty="0">
                        <a:solidFill>
                          <a:srgbClr val="FF0000"/>
                        </a:solidFill>
                        <a:latin typeface="+mn-lt"/>
                      </a:endParaRPr>
                    </a:p>
                  </a:txBody>
                  <a:tcPr/>
                </a:tc>
                <a:extLst>
                  <a:ext uri="{0D108BD9-81ED-4DB2-BD59-A6C34878D82A}">
                    <a16:rowId xmlns:a16="http://schemas.microsoft.com/office/drawing/2014/main" val="10006"/>
                  </a:ext>
                </a:extLst>
              </a:tr>
              <a:tr h="372111">
                <a:tc>
                  <a:txBody>
                    <a:bodyPr/>
                    <a:lstStyle/>
                    <a:p>
                      <a:pPr marL="0" algn="l" defTabSz="685800" rtl="0" eaLnBrk="1" latinLnBrk="0" hangingPunct="1"/>
                      <a:r>
                        <a:rPr lang="sl-SI" sz="1400" dirty="0" smtClean="0">
                          <a:latin typeface="+mn-lt"/>
                        </a:rPr>
                        <a:t>Mateja Kokošar /</a:t>
                      </a:r>
                    </a:p>
                    <a:p>
                      <a:pPr marL="0" algn="l" defTabSz="685800" rtl="0" eaLnBrk="1" latinLnBrk="0" hangingPunct="1"/>
                      <a:r>
                        <a:rPr lang="sl-SI" sz="1400" dirty="0" smtClean="0">
                          <a:latin typeface="+mn-lt"/>
                        </a:rPr>
                        <a:t>Veronika Zabric</a:t>
                      </a:r>
                      <a:endParaRPr lang="sl-SI" sz="1400" b="0" dirty="0">
                        <a:solidFill>
                          <a:schemeClr val="tx1"/>
                        </a:solidFill>
                        <a:latin typeface="+mn-lt"/>
                      </a:endParaRPr>
                    </a:p>
                  </a:txBody>
                  <a:tcPr/>
                </a:tc>
                <a:tc>
                  <a:txBody>
                    <a:bodyPr/>
                    <a:lstStyle/>
                    <a:p>
                      <a:pPr marL="0" algn="ctr" defTabSz="685800" rtl="0" eaLnBrk="1" latinLnBrk="0" hangingPunct="1"/>
                      <a:r>
                        <a:rPr lang="sl-SI" sz="1400" dirty="0" smtClean="0">
                          <a:solidFill>
                            <a:schemeClr val="tx1"/>
                          </a:solidFill>
                          <a:latin typeface="+mn-lt"/>
                        </a:rPr>
                        <a:t>knjižnica </a:t>
                      </a:r>
                      <a:endParaRPr lang="sl-SI" sz="1400" b="0" dirty="0">
                        <a:solidFill>
                          <a:schemeClr val="tx1"/>
                        </a:solidFill>
                        <a:latin typeface="+mn-lt"/>
                      </a:endParaRPr>
                    </a:p>
                  </a:txBody>
                  <a:tcPr/>
                </a:tc>
                <a:extLst>
                  <a:ext uri="{0D108BD9-81ED-4DB2-BD59-A6C34878D82A}">
                    <a16:rowId xmlns:a16="http://schemas.microsoft.com/office/drawing/2014/main" val="10008"/>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3935475276"/>
              </p:ext>
            </p:extLst>
          </p:nvPr>
        </p:nvGraphicFramePr>
        <p:xfrm>
          <a:off x="1259632" y="4808611"/>
          <a:ext cx="6264696" cy="1295466"/>
        </p:xfrm>
        <a:graphic>
          <a:graphicData uri="http://schemas.openxmlformats.org/drawingml/2006/table">
            <a:tbl>
              <a:tblPr firstRow="1" bandRow="1">
                <a:tableStyleId>{5C22544A-7EE6-4342-B048-85BDC9FD1C3A}</a:tableStyleId>
              </a:tblPr>
              <a:tblGrid>
                <a:gridCol w="4520097">
                  <a:extLst>
                    <a:ext uri="{9D8B030D-6E8A-4147-A177-3AD203B41FA5}">
                      <a16:colId xmlns:a16="http://schemas.microsoft.com/office/drawing/2014/main" val="20000"/>
                    </a:ext>
                  </a:extLst>
                </a:gridCol>
                <a:gridCol w="1744599">
                  <a:extLst>
                    <a:ext uri="{9D8B030D-6E8A-4147-A177-3AD203B41FA5}">
                      <a16:colId xmlns:a16="http://schemas.microsoft.com/office/drawing/2014/main" val="20001"/>
                    </a:ext>
                  </a:extLst>
                </a:gridCol>
              </a:tblGrid>
              <a:tr h="277884">
                <a:tc>
                  <a:txBody>
                    <a:bodyPr/>
                    <a:lstStyle/>
                    <a:p>
                      <a:pPr algn="ctr"/>
                      <a:r>
                        <a:rPr lang="sl-SI" sz="1400" dirty="0" smtClean="0">
                          <a:latin typeface="+mn-lt"/>
                        </a:rPr>
                        <a:t>ZUNANJI  SODELAVCI</a:t>
                      </a:r>
                    </a:p>
                  </a:txBody>
                  <a:tcPr/>
                </a:tc>
                <a:tc>
                  <a:txBody>
                    <a:bodyPr/>
                    <a:lstStyle/>
                    <a:p>
                      <a:pPr algn="ctr"/>
                      <a:r>
                        <a:rPr lang="sl-SI" sz="1400" dirty="0" smtClean="0">
                          <a:latin typeface="+mn-lt"/>
                        </a:rPr>
                        <a:t>PROSTOR</a:t>
                      </a:r>
                      <a:endParaRPr lang="sl-SI" sz="1400" dirty="0">
                        <a:latin typeface="+mn-lt"/>
                      </a:endParaRPr>
                    </a:p>
                  </a:txBody>
                  <a:tcPr/>
                </a:tc>
                <a:extLst>
                  <a:ext uri="{0D108BD9-81ED-4DB2-BD59-A6C34878D82A}">
                    <a16:rowId xmlns:a16="http://schemas.microsoft.com/office/drawing/2014/main" val="10000"/>
                  </a:ext>
                </a:extLst>
              </a:tr>
              <a:tr h="277884">
                <a:tc>
                  <a:txBody>
                    <a:bodyPr/>
                    <a:lstStyle/>
                    <a:p>
                      <a:r>
                        <a:rPr lang="sl-SI" sz="1400" dirty="0" smtClean="0">
                          <a:solidFill>
                            <a:schemeClr val="tx1"/>
                          </a:solidFill>
                          <a:latin typeface="+mn-lt"/>
                        </a:rPr>
                        <a:t>Rut  Cej</a:t>
                      </a:r>
                      <a:r>
                        <a:rPr lang="sl-SI" sz="1400" dirty="0" smtClean="0">
                          <a:latin typeface="+mn-lt"/>
                        </a:rPr>
                        <a:t>/ defektolog</a:t>
                      </a:r>
                      <a:endParaRPr lang="sl-SI"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latin typeface="+mn-lt"/>
                        </a:rPr>
                        <a:t>kabinet</a:t>
                      </a:r>
                      <a:r>
                        <a:rPr lang="sl-SI" sz="1400" baseline="0" dirty="0" smtClean="0">
                          <a:latin typeface="+mn-lt"/>
                        </a:rPr>
                        <a:t> 59</a:t>
                      </a:r>
                      <a:endParaRPr lang="sl-SI" sz="1400" b="0" dirty="0" smtClean="0">
                        <a:solidFill>
                          <a:schemeClr val="tx1"/>
                        </a:solidFill>
                        <a:latin typeface="+mn-lt"/>
                      </a:endParaRPr>
                    </a:p>
                  </a:txBody>
                  <a:tcPr/>
                </a:tc>
                <a:extLst>
                  <a:ext uri="{0D108BD9-81ED-4DB2-BD59-A6C34878D82A}">
                    <a16:rowId xmlns:a16="http://schemas.microsoft.com/office/drawing/2014/main" val="10001"/>
                  </a:ext>
                </a:extLst>
              </a:tr>
              <a:tr h="277884">
                <a:tc>
                  <a:txBody>
                    <a:bodyPr/>
                    <a:lstStyle/>
                    <a:p>
                      <a:pPr algn="l"/>
                      <a:r>
                        <a:rPr lang="sl-SI" sz="1400" dirty="0" smtClean="0">
                          <a:solidFill>
                            <a:schemeClr val="tx1"/>
                          </a:solidFill>
                          <a:latin typeface="+mn-lt"/>
                        </a:rPr>
                        <a:t>Lara Stulle  </a:t>
                      </a:r>
                      <a:r>
                        <a:rPr lang="sl-SI" sz="1400" dirty="0" smtClean="0">
                          <a:latin typeface="+mn-lt"/>
                        </a:rPr>
                        <a:t>/ logoped</a:t>
                      </a:r>
                      <a:endParaRPr lang="sl-SI" sz="1400" b="0" dirty="0">
                        <a:solidFill>
                          <a:schemeClr val="tx1"/>
                        </a:solidFill>
                        <a:latin typeface="+mn-lt"/>
                      </a:endParaRPr>
                    </a:p>
                  </a:txBody>
                  <a:tcPr/>
                </a:tc>
                <a:tc>
                  <a:txBody>
                    <a:bodyPr/>
                    <a:lstStyle/>
                    <a:p>
                      <a:pPr algn="ctr"/>
                      <a:r>
                        <a:rPr lang="sl-SI" sz="1400" b="0" dirty="0" smtClean="0">
                          <a:solidFill>
                            <a:schemeClr val="dk1"/>
                          </a:solidFill>
                          <a:latin typeface="+mn-lt"/>
                        </a:rPr>
                        <a:t>učilnica 66</a:t>
                      </a:r>
                      <a:r>
                        <a:rPr lang="sl-SI" sz="1400" b="0" baseline="0" dirty="0" smtClean="0">
                          <a:solidFill>
                            <a:schemeClr val="dk1"/>
                          </a:solidFill>
                          <a:latin typeface="+mn-lt"/>
                        </a:rPr>
                        <a:t> </a:t>
                      </a:r>
                      <a:endParaRPr lang="sl-SI" sz="1400" b="0" dirty="0" smtClean="0">
                        <a:solidFill>
                          <a:schemeClr val="tx1"/>
                        </a:solidFill>
                        <a:latin typeface="+mn-lt"/>
                      </a:endParaRPr>
                    </a:p>
                  </a:txBody>
                  <a:tcPr/>
                </a:tc>
                <a:extLst>
                  <a:ext uri="{0D108BD9-81ED-4DB2-BD59-A6C34878D82A}">
                    <a16:rowId xmlns:a16="http://schemas.microsoft.com/office/drawing/2014/main" val="10002"/>
                  </a:ext>
                </a:extLst>
              </a:tr>
              <a:tr h="381066">
                <a:tc>
                  <a:txBody>
                    <a:bodyPr/>
                    <a:lstStyle/>
                    <a:p>
                      <a:pPr marL="0" algn="l" defTabSz="685800" rtl="0" eaLnBrk="1" latinLnBrk="0" hangingPunct="1"/>
                      <a:r>
                        <a:rPr lang="sl-SI" sz="1400" kern="1200" dirty="0" smtClean="0">
                          <a:solidFill>
                            <a:schemeClr val="tx1"/>
                          </a:solidFill>
                          <a:latin typeface="+mn-lt"/>
                        </a:rPr>
                        <a:t>Mirjam Košir </a:t>
                      </a:r>
                      <a:r>
                        <a:rPr lang="sl-SI" sz="1400" kern="1200" dirty="0" smtClean="0">
                          <a:latin typeface="+mn-lt"/>
                        </a:rPr>
                        <a:t>/ logoped</a:t>
                      </a:r>
                      <a:endParaRPr lang="sl-SI" sz="1400" b="0"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latin typeface="+mn-lt"/>
                        </a:rPr>
                        <a:t>kabinet</a:t>
                      </a:r>
                      <a:r>
                        <a:rPr lang="sl-SI" sz="1400" baseline="0" dirty="0" smtClean="0">
                          <a:latin typeface="+mn-lt"/>
                        </a:rPr>
                        <a:t> 59</a:t>
                      </a:r>
                      <a:endParaRPr lang="sl-SI" sz="1400" b="0" dirty="0" smtClean="0">
                        <a:solidFill>
                          <a:schemeClr val="tx1"/>
                        </a:solidFill>
                        <a:latin typeface="+mn-lt"/>
                      </a:endParaRPr>
                    </a:p>
                  </a:txBody>
                  <a:tcPr/>
                </a:tc>
                <a:extLst>
                  <a:ext uri="{0D108BD9-81ED-4DB2-BD59-A6C34878D82A}">
                    <a16:rowId xmlns:a16="http://schemas.microsoft.com/office/drawing/2014/main" val="10004"/>
                  </a:ext>
                </a:extLst>
              </a:tr>
            </a:tbl>
          </a:graphicData>
        </a:graphic>
      </p:graphicFrame>
      <p:sp>
        <p:nvSpPr>
          <p:cNvPr id="3" name="Označba mesta številke diapozitiva 2"/>
          <p:cNvSpPr>
            <a:spLocks noGrp="1"/>
          </p:cNvSpPr>
          <p:nvPr>
            <p:ph type="sldNum" sz="quarter" idx="12"/>
          </p:nvPr>
        </p:nvSpPr>
        <p:spPr/>
        <p:txBody>
          <a:bodyPr/>
          <a:lstStyle/>
          <a:p>
            <a:fld id="{C1098D97-D47F-4185-AB0A-1FBD1691CD49}" type="slidenum">
              <a:rPr lang="sl-SI" smtClean="0"/>
              <a:pPr/>
              <a:t>19</a:t>
            </a:fld>
            <a:endParaRPr lang="sl-SI"/>
          </a:p>
        </p:txBody>
      </p:sp>
    </p:spTree>
    <p:extLst>
      <p:ext uri="{BB962C8B-B14F-4D97-AF65-F5344CB8AC3E}">
        <p14:creationId xmlns:p14="http://schemas.microsoft.com/office/powerpoint/2010/main" val="110713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2</a:t>
            </a:fld>
            <a:endParaRPr lang="sl-SI"/>
          </a:p>
        </p:txBody>
      </p:sp>
      <p:pic>
        <p:nvPicPr>
          <p:cNvPr id="5" name="Slika 4"/>
          <p:cNvPicPr>
            <a:picLocks noChangeAspect="1"/>
          </p:cNvPicPr>
          <p:nvPr/>
        </p:nvPicPr>
        <p:blipFill>
          <a:blip r:embed="rId2"/>
          <a:stretch>
            <a:fillRect/>
          </a:stretch>
        </p:blipFill>
        <p:spPr>
          <a:xfrm>
            <a:off x="4139952" y="980728"/>
            <a:ext cx="1706219" cy="324065"/>
          </a:xfrm>
          <a:prstGeom prst="rect">
            <a:avLst/>
          </a:prstGeom>
        </p:spPr>
      </p:pic>
      <p:pic>
        <p:nvPicPr>
          <p:cNvPr id="6" name="Slika 5"/>
          <p:cNvPicPr>
            <a:picLocks noChangeAspect="1"/>
          </p:cNvPicPr>
          <p:nvPr/>
        </p:nvPicPr>
        <p:blipFill>
          <a:blip r:embed="rId3">
            <a:clrChange>
              <a:clrFrom>
                <a:srgbClr val="FCFAF8"/>
              </a:clrFrom>
              <a:clrTo>
                <a:srgbClr val="FCFAF8">
                  <a:alpha val="0"/>
                </a:srgbClr>
              </a:clrTo>
            </a:clrChange>
          </a:blip>
          <a:stretch>
            <a:fillRect/>
          </a:stretch>
        </p:blipFill>
        <p:spPr>
          <a:xfrm>
            <a:off x="6904431" y="867387"/>
            <a:ext cx="1164437" cy="469433"/>
          </a:xfrm>
          <a:prstGeom prst="rect">
            <a:avLst/>
          </a:prstGeom>
        </p:spPr>
      </p:pic>
      <p:sp>
        <p:nvSpPr>
          <p:cNvPr id="9" name="Pravokotnik 8"/>
          <p:cNvSpPr/>
          <p:nvPr/>
        </p:nvSpPr>
        <p:spPr>
          <a:xfrm>
            <a:off x="467544" y="2348880"/>
            <a:ext cx="8119814" cy="3139321"/>
          </a:xfrm>
          <a:prstGeom prst="rect">
            <a:avLst/>
          </a:prstGeom>
        </p:spPr>
        <p:txBody>
          <a:bodyPr wrap="square">
            <a:spAutoFit/>
          </a:bodyPr>
          <a:lstStyle/>
          <a:p>
            <a:r>
              <a:rPr lang="sl-SI" dirty="0"/>
              <a:t> </a:t>
            </a:r>
            <a:r>
              <a:rPr lang="sl-SI" dirty="0" smtClean="0"/>
              <a:t>           </a:t>
            </a:r>
            <a:r>
              <a:rPr lang="sl-SI" b="1" dirty="0" smtClean="0">
                <a:solidFill>
                  <a:srgbClr val="002060"/>
                </a:solidFill>
              </a:rPr>
              <a:t>VIZIJA</a:t>
            </a:r>
            <a:r>
              <a:rPr lang="sl-SI" b="1" dirty="0">
                <a:solidFill>
                  <a:srgbClr val="002060"/>
                </a:solidFill>
              </a:rPr>
              <a:t>: Želimo postati šola prepoznavna po kakovosti, </a:t>
            </a:r>
          </a:p>
          <a:p>
            <a:r>
              <a:rPr lang="sl-SI" b="1" dirty="0">
                <a:solidFill>
                  <a:srgbClr val="002060"/>
                </a:solidFill>
              </a:rPr>
              <a:t>              </a:t>
            </a:r>
            <a:r>
              <a:rPr lang="sl-SI" b="1" dirty="0" smtClean="0">
                <a:solidFill>
                  <a:srgbClr val="002060"/>
                </a:solidFill>
              </a:rPr>
              <a:t>           inovativnosti </a:t>
            </a:r>
            <a:r>
              <a:rPr lang="sl-SI" b="1" dirty="0">
                <a:solidFill>
                  <a:srgbClr val="002060"/>
                </a:solidFill>
              </a:rPr>
              <a:t>in  multikulturnosti</a:t>
            </a:r>
          </a:p>
          <a:p>
            <a:r>
              <a:rPr lang="sl-SI" b="1" dirty="0"/>
              <a:t>                                                                                                                                </a:t>
            </a:r>
          </a:p>
          <a:p>
            <a:r>
              <a:rPr lang="sl-SI" b="1" dirty="0"/>
              <a:t>                          </a:t>
            </a:r>
            <a:endParaRPr lang="sl-SI" b="1" dirty="0" smtClean="0"/>
          </a:p>
          <a:p>
            <a:r>
              <a:rPr lang="sl-SI" b="1" dirty="0">
                <a:solidFill>
                  <a:srgbClr val="FF9900"/>
                </a:solidFill>
              </a:rPr>
              <a:t> </a:t>
            </a:r>
            <a:r>
              <a:rPr lang="sl-SI" b="1" dirty="0" smtClean="0">
                <a:solidFill>
                  <a:srgbClr val="FF9900"/>
                </a:solidFill>
              </a:rPr>
              <a:t>                         </a:t>
            </a:r>
            <a:r>
              <a:rPr lang="sl-SI" b="1" dirty="0" smtClean="0">
                <a:solidFill>
                  <a:schemeClr val="accent2">
                    <a:lumMod val="75000"/>
                  </a:schemeClr>
                </a:solidFill>
              </a:rPr>
              <a:t>POSLANSTVO</a:t>
            </a:r>
            <a:r>
              <a:rPr lang="sl-SI" b="1" dirty="0">
                <a:solidFill>
                  <a:schemeClr val="accent2">
                    <a:lumMod val="75000"/>
                  </a:schemeClr>
                </a:solidFill>
              </a:rPr>
              <a:t>: Smo šola  v zelenem in varnem okolju. </a:t>
            </a:r>
          </a:p>
          <a:p>
            <a:r>
              <a:rPr lang="sl-SI" b="1" dirty="0">
                <a:solidFill>
                  <a:schemeClr val="accent2">
                    <a:lumMod val="75000"/>
                  </a:schemeClr>
                </a:solidFill>
              </a:rPr>
              <a:t>                       </a:t>
            </a:r>
            <a:r>
              <a:rPr lang="sl-SI" b="1" dirty="0" smtClean="0">
                <a:solidFill>
                  <a:schemeClr val="accent2">
                    <a:lumMod val="75000"/>
                  </a:schemeClr>
                </a:solidFill>
              </a:rPr>
              <a:t>                          Naše </a:t>
            </a:r>
            <a:r>
              <a:rPr lang="sl-SI" b="1" dirty="0">
                <a:solidFill>
                  <a:schemeClr val="accent2">
                    <a:lumMod val="75000"/>
                  </a:schemeClr>
                </a:solidFill>
              </a:rPr>
              <a:t>poslanstvo je razvijati spoštljive, </a:t>
            </a:r>
            <a:r>
              <a:rPr lang="sl-SI" b="1" dirty="0" smtClean="0">
                <a:solidFill>
                  <a:schemeClr val="accent2">
                    <a:lumMod val="75000"/>
                  </a:schemeClr>
                </a:solidFill>
              </a:rPr>
              <a:t> </a:t>
            </a:r>
          </a:p>
          <a:p>
            <a:r>
              <a:rPr lang="sl-SI" b="1" dirty="0" smtClean="0">
                <a:solidFill>
                  <a:schemeClr val="accent2">
                    <a:lumMod val="75000"/>
                  </a:schemeClr>
                </a:solidFill>
              </a:rPr>
              <a:t>                                                 zadovoljne </a:t>
            </a:r>
            <a:r>
              <a:rPr lang="sl-SI" b="1" dirty="0">
                <a:solidFill>
                  <a:schemeClr val="accent2">
                    <a:lumMod val="75000"/>
                  </a:schemeClr>
                </a:solidFill>
              </a:rPr>
              <a:t>in </a:t>
            </a:r>
            <a:r>
              <a:rPr lang="sl-SI" b="1" dirty="0" smtClean="0">
                <a:solidFill>
                  <a:schemeClr val="accent2">
                    <a:lumMod val="75000"/>
                  </a:schemeClr>
                </a:solidFill>
              </a:rPr>
              <a:t>uspešne </a:t>
            </a:r>
            <a:r>
              <a:rPr lang="sl-SI" b="1" dirty="0">
                <a:solidFill>
                  <a:schemeClr val="accent2">
                    <a:lumMod val="75000"/>
                  </a:schemeClr>
                </a:solidFill>
              </a:rPr>
              <a:t>učence, odgovorne do </a:t>
            </a:r>
            <a:r>
              <a:rPr lang="sl-SI" b="1" dirty="0" smtClean="0">
                <a:solidFill>
                  <a:schemeClr val="accent2">
                    <a:lumMod val="75000"/>
                  </a:schemeClr>
                </a:solidFill>
              </a:rPr>
              <a:t>    </a:t>
            </a:r>
          </a:p>
          <a:p>
            <a:r>
              <a:rPr lang="sl-SI" b="1" dirty="0">
                <a:solidFill>
                  <a:schemeClr val="accent2">
                    <a:lumMod val="75000"/>
                  </a:schemeClr>
                </a:solidFill>
              </a:rPr>
              <a:t> </a:t>
            </a:r>
            <a:r>
              <a:rPr lang="sl-SI" b="1" dirty="0" smtClean="0">
                <a:solidFill>
                  <a:schemeClr val="accent2">
                    <a:lumMod val="75000"/>
                  </a:schemeClr>
                </a:solidFill>
              </a:rPr>
              <a:t>                                                sebe</a:t>
            </a:r>
            <a:r>
              <a:rPr lang="sl-SI" b="1" dirty="0">
                <a:solidFill>
                  <a:schemeClr val="accent2">
                    <a:lumMod val="75000"/>
                  </a:schemeClr>
                </a:solidFill>
              </a:rPr>
              <a:t>, družbe in okolja.</a:t>
            </a:r>
          </a:p>
          <a:p>
            <a:r>
              <a:rPr lang="sl-SI" b="1" dirty="0"/>
              <a:t>                                                                                            </a:t>
            </a:r>
          </a:p>
          <a:p>
            <a:r>
              <a:rPr lang="sl-SI" b="1" dirty="0"/>
              <a:t>                                           </a:t>
            </a:r>
            <a:endParaRPr lang="sl-SI" b="1" dirty="0" smtClean="0"/>
          </a:p>
          <a:p>
            <a:r>
              <a:rPr lang="sl-SI" b="1" dirty="0">
                <a:solidFill>
                  <a:srgbClr val="0070C0"/>
                </a:solidFill>
              </a:rPr>
              <a:t> </a:t>
            </a:r>
            <a:r>
              <a:rPr lang="sl-SI" b="1" dirty="0" smtClean="0">
                <a:solidFill>
                  <a:srgbClr val="0070C0"/>
                </a:solidFill>
              </a:rPr>
              <a:t>                              </a:t>
            </a:r>
            <a:r>
              <a:rPr lang="sl-SI" b="1" dirty="0" smtClean="0">
                <a:solidFill>
                  <a:schemeClr val="bg1">
                    <a:lumMod val="50000"/>
                  </a:schemeClr>
                </a:solidFill>
              </a:rPr>
              <a:t>VREDNOTE</a:t>
            </a:r>
            <a:r>
              <a:rPr lang="sl-SI" b="1" dirty="0">
                <a:solidFill>
                  <a:schemeClr val="bg1">
                    <a:lumMod val="50000"/>
                  </a:schemeClr>
                </a:solidFill>
              </a:rPr>
              <a:t>: Spoštovanje, odgovornost, varnost, znanje. </a:t>
            </a:r>
            <a:r>
              <a:rPr lang="sl-SI" b="1" dirty="0">
                <a:solidFill>
                  <a:srgbClr val="CC6600"/>
                </a:solidFill>
              </a:rPr>
              <a:t> </a:t>
            </a:r>
          </a:p>
        </p:txBody>
      </p:sp>
      <p:pic>
        <p:nvPicPr>
          <p:cNvPr id="7" name="Slika 6" descr="C:\Users\Uporabnik\Desktop\logotip brez.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1532" y="621553"/>
            <a:ext cx="1440160" cy="1366480"/>
          </a:xfrm>
          <a:prstGeom prst="rect">
            <a:avLst/>
          </a:prstGeom>
          <a:noFill/>
          <a:ln>
            <a:noFill/>
          </a:ln>
        </p:spPr>
      </p:pic>
    </p:spTree>
    <p:extLst>
      <p:ext uri="{BB962C8B-B14F-4D97-AF65-F5344CB8AC3E}">
        <p14:creationId xmlns:p14="http://schemas.microsoft.com/office/powerpoint/2010/main" val="2221112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638379" y="609834"/>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RAZREDNIŠTVO - PODRUŽNIČNE ŠOLE</a:t>
            </a:r>
            <a:endParaRPr lang="sl-SI" sz="1600" b="1" dirty="0">
              <a:solidFill>
                <a:srgbClr val="002060"/>
              </a:solidFill>
              <a:latin typeface="Calibri" panose="020F050202020403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862492926"/>
              </p:ext>
            </p:extLst>
          </p:nvPr>
        </p:nvGraphicFramePr>
        <p:xfrm>
          <a:off x="539552" y="1172388"/>
          <a:ext cx="4248472" cy="293518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395438">
                <a:tc>
                  <a:txBody>
                    <a:bodyPr/>
                    <a:lstStyle/>
                    <a:p>
                      <a:pPr algn="ctr"/>
                      <a:r>
                        <a:rPr lang="sl-SI" sz="1600" dirty="0" smtClean="0"/>
                        <a:t>RAZRED</a:t>
                      </a:r>
                    </a:p>
                  </a:txBody>
                  <a:tcPr/>
                </a:tc>
                <a:tc>
                  <a:txBody>
                    <a:bodyPr/>
                    <a:lstStyle/>
                    <a:p>
                      <a:pPr algn="ctr"/>
                      <a:r>
                        <a:rPr lang="sl-SI" sz="1800" dirty="0" smtClean="0"/>
                        <a:t>PLANINA</a:t>
                      </a:r>
                      <a:endParaRPr lang="sl-SI" sz="1800" dirty="0">
                        <a:latin typeface="Calibri" panose="020F0502020204030204" pitchFamily="34" charset="0"/>
                      </a:endParaRPr>
                    </a:p>
                  </a:txBody>
                  <a:tcPr/>
                </a:tc>
                <a:extLst>
                  <a:ext uri="{0D108BD9-81ED-4DB2-BD59-A6C34878D82A}">
                    <a16:rowId xmlns:a16="http://schemas.microsoft.com/office/drawing/2014/main" val="10000"/>
                  </a:ext>
                </a:extLst>
              </a:tr>
              <a:tr h="313549">
                <a:tc>
                  <a:txBody>
                    <a:bodyPr/>
                    <a:lstStyle/>
                    <a:p>
                      <a:pPr algn="l"/>
                      <a:r>
                        <a:rPr lang="sl-SI" sz="1400" b="1" dirty="0" smtClean="0"/>
                        <a:t>1.</a:t>
                      </a:r>
                      <a:r>
                        <a:rPr lang="sl-SI" sz="1400" b="1" baseline="0" dirty="0" smtClean="0"/>
                        <a:t>, 2. r</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t>Nives Kalister / Brigita Blaško</a:t>
                      </a:r>
                    </a:p>
                  </a:txBody>
                  <a:tcPr/>
                </a:tc>
                <a:extLst>
                  <a:ext uri="{0D108BD9-81ED-4DB2-BD59-A6C34878D82A}">
                    <a16:rowId xmlns:a16="http://schemas.microsoft.com/office/drawing/2014/main" val="10001"/>
                  </a:ext>
                </a:extLst>
              </a:tr>
              <a:tr h="313549">
                <a:tc>
                  <a:txBody>
                    <a:bodyPr/>
                    <a:lstStyle/>
                    <a:p>
                      <a:pPr algn="l"/>
                      <a:r>
                        <a:rPr lang="sl-SI" sz="1400" b="1" dirty="0" smtClean="0"/>
                        <a:t>3.</a:t>
                      </a:r>
                      <a:r>
                        <a:rPr lang="sl-SI" sz="1400" b="1" baseline="0" dirty="0" smtClean="0"/>
                        <a:t> , 5.r</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t>Andrej Filipčič</a:t>
                      </a:r>
                      <a:endParaRPr lang="sl-SI" sz="1400" dirty="0" smtClean="0">
                        <a:latin typeface="+mn-lt"/>
                      </a:endParaRPr>
                    </a:p>
                  </a:txBody>
                  <a:tcPr/>
                </a:tc>
                <a:extLst>
                  <a:ext uri="{0D108BD9-81ED-4DB2-BD59-A6C34878D82A}">
                    <a16:rowId xmlns:a16="http://schemas.microsoft.com/office/drawing/2014/main" val="10002"/>
                  </a:ext>
                </a:extLst>
              </a:tr>
              <a:tr h="533033">
                <a:tc>
                  <a:txBody>
                    <a:bodyPr/>
                    <a:lstStyle/>
                    <a:p>
                      <a:pPr algn="l"/>
                      <a:r>
                        <a:rPr lang="sl-SI" sz="1400" b="1" kern="1200" dirty="0" smtClean="0"/>
                        <a:t>4. r </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t>Martina</a:t>
                      </a:r>
                      <a:r>
                        <a:rPr lang="sl-SI" sz="1400" baseline="0" dirty="0" smtClean="0"/>
                        <a:t> Rebec</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spremljevalka Lea Pavkovič </a:t>
                      </a:r>
                    </a:p>
                  </a:txBody>
                  <a:tcPr/>
                </a:tc>
                <a:extLst>
                  <a:ext uri="{0D108BD9-81ED-4DB2-BD59-A6C34878D82A}">
                    <a16:rowId xmlns:a16="http://schemas.microsoft.com/office/drawing/2014/main" val="10003"/>
                  </a:ext>
                </a:extLst>
              </a:tr>
              <a:tr h="313549">
                <a:tc>
                  <a:txBody>
                    <a:bodyPr/>
                    <a:lstStyle/>
                    <a:p>
                      <a:pPr algn="l"/>
                      <a:r>
                        <a:rPr lang="sl-SI" sz="1400" b="1" dirty="0" smtClean="0">
                          <a:latin typeface="Calibri" panose="020F0502020204030204" pitchFamily="34" charset="0"/>
                        </a:rPr>
                        <a:t>TJA</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Zala Cej</a:t>
                      </a:r>
                    </a:p>
                  </a:txBody>
                  <a:tcPr/>
                </a:tc>
                <a:extLst>
                  <a:ext uri="{0D108BD9-81ED-4DB2-BD59-A6C34878D82A}">
                    <a16:rowId xmlns:a16="http://schemas.microsoft.com/office/drawing/2014/main" val="1032629747"/>
                  </a:ext>
                </a:extLst>
              </a:tr>
              <a:tr h="53303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1. odd.</a:t>
                      </a:r>
                    </a:p>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1., 2.,</a:t>
                      </a:r>
                      <a:r>
                        <a:rPr lang="sl-SI" sz="1400" b="1" kern="1200" baseline="0" dirty="0" smtClean="0"/>
                        <a:t> 3. </a:t>
                      </a:r>
                      <a:r>
                        <a:rPr lang="sl-SI" sz="1400" b="1" kern="1200" dirty="0" smtClean="0"/>
                        <a:t>r </a:t>
                      </a:r>
                      <a:endParaRPr lang="sl-SI" sz="1400" b="1" dirty="0" smtClean="0">
                        <a:solidFill>
                          <a:srgbClr val="FF0000"/>
                        </a:solidFill>
                        <a:latin typeface="Calibri" panose="020F0502020204030204" pitchFamily="34" charset="0"/>
                      </a:endParaRPr>
                    </a:p>
                  </a:txBody>
                  <a:tcPr/>
                </a:tc>
                <a:tc>
                  <a:txBody>
                    <a:bodyPr/>
                    <a:lstStyle/>
                    <a:p>
                      <a:pPr algn="l"/>
                      <a:r>
                        <a:rPr lang="sl-SI" sz="1400" dirty="0" smtClean="0"/>
                        <a:t>Mateja</a:t>
                      </a:r>
                      <a:r>
                        <a:rPr lang="sl-SI" sz="1400" baseline="0" dirty="0" smtClean="0"/>
                        <a:t> Magajna</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53303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2. odd.</a:t>
                      </a:r>
                    </a:p>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3.,4.,5. r  </a:t>
                      </a:r>
                      <a:endParaRPr lang="sl-SI" sz="1400" b="1" dirty="0" smtClean="0">
                        <a:solidFill>
                          <a:srgbClr val="FF0000"/>
                        </a:solidFill>
                        <a:latin typeface="Calibri" panose="020F0502020204030204" pitchFamily="34" charset="0"/>
                      </a:endParaRPr>
                    </a:p>
                  </a:txBody>
                  <a:tcPr/>
                </a:tc>
                <a:tc>
                  <a:txBody>
                    <a:bodyPr/>
                    <a:lstStyle/>
                    <a:p>
                      <a:pPr algn="l"/>
                      <a:r>
                        <a:rPr lang="sl-SI" sz="1400" dirty="0" smtClean="0"/>
                        <a:t>Maja Mislej</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7"/>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20</a:t>
            </a:fld>
            <a:endParaRPr lang="sl-SI"/>
          </a:p>
        </p:txBody>
      </p:sp>
      <p:graphicFrame>
        <p:nvGraphicFramePr>
          <p:cNvPr id="7" name="Tabela 6"/>
          <p:cNvGraphicFramePr>
            <a:graphicFrameLocks noGrp="1"/>
          </p:cNvGraphicFramePr>
          <p:nvPr>
            <p:extLst>
              <p:ext uri="{D42A27DB-BD31-4B8C-83A1-F6EECF244321}">
                <p14:modId xmlns:p14="http://schemas.microsoft.com/office/powerpoint/2010/main" val="1937548588"/>
              </p:ext>
            </p:extLst>
          </p:nvPr>
        </p:nvGraphicFramePr>
        <p:xfrm>
          <a:off x="4891429" y="1160869"/>
          <a:ext cx="3713019" cy="2946703"/>
        </p:xfrm>
        <a:graphic>
          <a:graphicData uri="http://schemas.openxmlformats.org/drawingml/2006/table">
            <a:tbl>
              <a:tblPr firstRow="1" bandRow="1">
                <a:tableStyleId>{5C22544A-7EE6-4342-B048-85BDC9FD1C3A}</a:tableStyleId>
              </a:tblPr>
              <a:tblGrid>
                <a:gridCol w="1129874">
                  <a:extLst>
                    <a:ext uri="{9D8B030D-6E8A-4147-A177-3AD203B41FA5}">
                      <a16:colId xmlns:a16="http://schemas.microsoft.com/office/drawing/2014/main" val="20000"/>
                    </a:ext>
                  </a:extLst>
                </a:gridCol>
                <a:gridCol w="2583145">
                  <a:extLst>
                    <a:ext uri="{9D8B030D-6E8A-4147-A177-3AD203B41FA5}">
                      <a16:colId xmlns:a16="http://schemas.microsoft.com/office/drawing/2014/main" val="20001"/>
                    </a:ext>
                  </a:extLst>
                </a:gridCol>
              </a:tblGrid>
              <a:tr h="395923">
                <a:tc>
                  <a:txBody>
                    <a:bodyPr/>
                    <a:lstStyle/>
                    <a:p>
                      <a:pPr algn="ctr"/>
                      <a:r>
                        <a:rPr lang="sl-SI" sz="1600" dirty="0" smtClean="0"/>
                        <a:t>RAZRED</a:t>
                      </a:r>
                    </a:p>
                  </a:txBody>
                  <a:tcPr/>
                </a:tc>
                <a:tc>
                  <a:txBody>
                    <a:bodyPr/>
                    <a:lstStyle/>
                    <a:p>
                      <a:pPr algn="ctr"/>
                      <a:r>
                        <a:rPr lang="sl-SI" sz="1800" dirty="0" smtClean="0"/>
                        <a:t>BUKOVJE</a:t>
                      </a:r>
                      <a:endParaRPr lang="sl-SI" sz="1800" dirty="0">
                        <a:latin typeface="Calibri" panose="020F0502020204030204" pitchFamily="34" charset="0"/>
                      </a:endParaRPr>
                    </a:p>
                  </a:txBody>
                  <a:tcPr/>
                </a:tc>
                <a:extLst>
                  <a:ext uri="{0D108BD9-81ED-4DB2-BD59-A6C34878D82A}">
                    <a16:rowId xmlns:a16="http://schemas.microsoft.com/office/drawing/2014/main" val="10000"/>
                  </a:ext>
                </a:extLst>
              </a:tr>
              <a:tr h="3447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b="1" kern="1200" dirty="0" smtClean="0"/>
                        <a:t>1., 2. r</a:t>
                      </a:r>
                      <a:endParaRPr lang="sl-SI" sz="1400" b="1" dirty="0" smtClean="0">
                        <a:latin typeface="Calibri" panose="020F0502020204030204" pitchFamily="34" charset="0"/>
                      </a:endParaRPr>
                    </a:p>
                  </a:txBody>
                  <a:tcPr/>
                </a:tc>
                <a:tc>
                  <a:txBody>
                    <a:bodyPr/>
                    <a:lstStyle/>
                    <a:p>
                      <a:pPr algn="l"/>
                      <a:r>
                        <a:rPr lang="sl-SI" sz="1400" dirty="0" smtClean="0"/>
                        <a:t>Tina Primc</a:t>
                      </a:r>
                      <a:endParaRPr lang="sl-SI" sz="1400" dirty="0">
                        <a:latin typeface="Calibri" panose="020F0502020204030204" pitchFamily="34" charset="0"/>
                      </a:endParaRPr>
                    </a:p>
                  </a:txBody>
                  <a:tcPr/>
                </a:tc>
                <a:extLst>
                  <a:ext uri="{0D108BD9-81ED-4DB2-BD59-A6C34878D82A}">
                    <a16:rowId xmlns:a16="http://schemas.microsoft.com/office/drawing/2014/main" val="10001"/>
                  </a:ext>
                </a:extLst>
              </a:tr>
              <a:tr h="344700">
                <a:tc>
                  <a:txBody>
                    <a:bodyPr/>
                    <a:lstStyle/>
                    <a:p>
                      <a:pPr algn="l"/>
                      <a:r>
                        <a:rPr lang="sl-SI" sz="1400" b="1" kern="1200" dirty="0" smtClean="0"/>
                        <a:t>3., 4.</a:t>
                      </a:r>
                      <a:r>
                        <a:rPr lang="sl-SI" sz="1400" b="1" kern="1200" baseline="0" dirty="0" smtClean="0"/>
                        <a:t> r</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Ana Savič</a:t>
                      </a:r>
                      <a:endParaRPr lang="sl-SI" sz="1400" dirty="0" smtClean="0">
                        <a:latin typeface="Calibri" panose="020F0502020204030204" pitchFamily="34" charset="0"/>
                      </a:endParaRPr>
                    </a:p>
                  </a:txBody>
                  <a:tcPr/>
                </a:tc>
                <a:extLst>
                  <a:ext uri="{0D108BD9-81ED-4DB2-BD59-A6C34878D82A}">
                    <a16:rowId xmlns:a16="http://schemas.microsoft.com/office/drawing/2014/main" val="10002"/>
                  </a:ext>
                </a:extLst>
              </a:tr>
              <a:tr h="344700">
                <a:tc>
                  <a:txBody>
                    <a:bodyPr/>
                    <a:lstStyle/>
                    <a:p>
                      <a:pPr algn="l"/>
                      <a:r>
                        <a:rPr lang="sl-SI" sz="1400" b="1" kern="1200" dirty="0" smtClean="0"/>
                        <a:t>5.r </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Marija Škrlj</a:t>
                      </a:r>
                      <a:endParaRPr lang="sl-SI" sz="1400" dirty="0" smtClean="0">
                        <a:latin typeface="Calibri" panose="020F0502020204030204" pitchFamily="34" charset="0"/>
                      </a:endParaRPr>
                    </a:p>
                  </a:txBody>
                  <a:tcPr/>
                </a:tc>
                <a:extLst>
                  <a:ext uri="{0D108BD9-81ED-4DB2-BD59-A6C34878D82A}">
                    <a16:rowId xmlns:a16="http://schemas.microsoft.com/office/drawing/2014/main" val="10003"/>
                  </a:ext>
                </a:extLst>
              </a:tr>
              <a:tr h="344700">
                <a:tc>
                  <a:txBody>
                    <a:bodyPr/>
                    <a:lstStyle/>
                    <a:p>
                      <a:pPr algn="l"/>
                      <a:r>
                        <a:rPr lang="sl-SI" sz="1400" b="1" dirty="0" smtClean="0">
                          <a:latin typeface="Calibri" panose="020F0502020204030204" pitchFamily="34" charset="0"/>
                        </a:rPr>
                        <a:t>TJA</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Zala Cej</a:t>
                      </a:r>
                    </a:p>
                  </a:txBody>
                  <a:tcPr/>
                </a:tc>
                <a:extLst>
                  <a:ext uri="{0D108BD9-81ED-4DB2-BD59-A6C34878D82A}">
                    <a16:rowId xmlns:a16="http://schemas.microsoft.com/office/drawing/2014/main" val="10004"/>
                  </a:ext>
                </a:extLst>
              </a:tr>
              <a:tr h="58599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1. odd.</a:t>
                      </a:r>
                    </a:p>
                    <a:p>
                      <a:pPr marL="0" marR="0" indent="0" algn="l" defTabSz="685800" rtl="0" eaLnBrk="1" fontAlgn="auto" latinLnBrk="0" hangingPunct="1">
                        <a:lnSpc>
                          <a:spcPct val="100000"/>
                        </a:lnSpc>
                        <a:spcBef>
                          <a:spcPts val="0"/>
                        </a:spcBef>
                        <a:spcAft>
                          <a:spcPts val="0"/>
                        </a:spcAft>
                        <a:buClrTx/>
                        <a:buSzTx/>
                        <a:buFontTx/>
                        <a:buNone/>
                        <a:tabLst/>
                        <a:defRPr/>
                      </a:pPr>
                      <a:r>
                        <a:rPr lang="sl-SI" sz="1400" b="1" dirty="0" smtClean="0"/>
                        <a:t>1., 2. r</a:t>
                      </a:r>
                      <a:endParaRPr lang="sl-SI" sz="1400" b="1" dirty="0" smtClean="0">
                        <a:solidFill>
                          <a:schemeClr val="tx1"/>
                        </a:solidFill>
                        <a:latin typeface="Calibri" panose="020F0502020204030204" pitchFamily="34" charset="0"/>
                      </a:endParaRPr>
                    </a:p>
                  </a:txBody>
                  <a:tcPr/>
                </a:tc>
                <a:tc>
                  <a:txBody>
                    <a:bodyPr/>
                    <a:lstStyle/>
                    <a:p>
                      <a:pPr algn="l"/>
                      <a:r>
                        <a:rPr lang="sl-SI" sz="1400" dirty="0" smtClean="0"/>
                        <a:t>Maruša Pogačar</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5"/>
                  </a:ext>
                </a:extLst>
              </a:tr>
              <a:tr h="58599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dirty="0" smtClean="0"/>
                        <a:t>PB 2. odd. </a:t>
                      </a:r>
                    </a:p>
                    <a:p>
                      <a:pPr marL="0" marR="0" indent="0" algn="l" defTabSz="685800" rtl="0" eaLnBrk="1" fontAlgn="auto" latinLnBrk="0" hangingPunct="1">
                        <a:lnSpc>
                          <a:spcPct val="100000"/>
                        </a:lnSpc>
                        <a:spcBef>
                          <a:spcPts val="0"/>
                        </a:spcBef>
                        <a:spcAft>
                          <a:spcPts val="0"/>
                        </a:spcAft>
                        <a:buClrTx/>
                        <a:buSzTx/>
                        <a:buFontTx/>
                        <a:buNone/>
                        <a:tabLst/>
                        <a:defRPr/>
                      </a:pPr>
                      <a:r>
                        <a:rPr lang="sl-SI" sz="1400" b="1" dirty="0" smtClean="0"/>
                        <a:t>3., 4., 5. r</a:t>
                      </a:r>
                      <a:endParaRPr lang="sl-SI" sz="1400" b="1" dirty="0" smtClean="0">
                        <a:solidFill>
                          <a:schemeClr val="tx1"/>
                        </a:solidFill>
                        <a:latin typeface="Calibri" panose="020F0502020204030204" pitchFamily="34" charset="0"/>
                      </a:endParaRPr>
                    </a:p>
                  </a:txBody>
                  <a:tcPr/>
                </a:tc>
                <a:tc>
                  <a:txBody>
                    <a:bodyPr/>
                    <a:lstStyle/>
                    <a:p>
                      <a:pPr algn="l"/>
                      <a:r>
                        <a:rPr lang="sl-SI" sz="1400" dirty="0" smtClean="0">
                          <a:solidFill>
                            <a:schemeClr val="tx1"/>
                          </a:solidFill>
                          <a:latin typeface="+mn-lt"/>
                        </a:rPr>
                        <a:t>Zala Cej</a:t>
                      </a:r>
                      <a:endParaRPr lang="sl-SI" sz="1400" dirty="0">
                        <a:solidFill>
                          <a:schemeClr val="tx1"/>
                        </a:solidFill>
                        <a:latin typeface="+mn-lt"/>
                      </a:endParaRPr>
                    </a:p>
                  </a:txBody>
                  <a:tcPr/>
                </a:tc>
                <a:extLst>
                  <a:ext uri="{0D108BD9-81ED-4DB2-BD59-A6C34878D82A}">
                    <a16:rowId xmlns:a16="http://schemas.microsoft.com/office/drawing/2014/main" val="10006"/>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18308239"/>
              </p:ext>
            </p:extLst>
          </p:nvPr>
        </p:nvGraphicFramePr>
        <p:xfrm>
          <a:off x="1735345" y="4556129"/>
          <a:ext cx="5835320" cy="1602036"/>
        </p:xfrm>
        <a:graphic>
          <a:graphicData uri="http://schemas.openxmlformats.org/drawingml/2006/table">
            <a:tbl>
              <a:tblPr firstRow="1" bandRow="1">
                <a:tableStyleId>{5C22544A-7EE6-4342-B048-85BDC9FD1C3A}</a:tableStyleId>
              </a:tblPr>
              <a:tblGrid>
                <a:gridCol w="1582460">
                  <a:extLst>
                    <a:ext uri="{9D8B030D-6E8A-4147-A177-3AD203B41FA5}">
                      <a16:colId xmlns:a16="http://schemas.microsoft.com/office/drawing/2014/main" val="20000"/>
                    </a:ext>
                  </a:extLst>
                </a:gridCol>
                <a:gridCol w="4252860">
                  <a:extLst>
                    <a:ext uri="{9D8B030D-6E8A-4147-A177-3AD203B41FA5}">
                      <a16:colId xmlns:a16="http://schemas.microsoft.com/office/drawing/2014/main" val="20001"/>
                    </a:ext>
                  </a:extLst>
                </a:gridCol>
              </a:tblGrid>
              <a:tr h="382836">
                <a:tc>
                  <a:txBody>
                    <a:bodyPr/>
                    <a:lstStyle/>
                    <a:p>
                      <a:pPr algn="ctr"/>
                      <a:r>
                        <a:rPr lang="sl-SI" sz="1600" kern="1200" dirty="0" smtClean="0"/>
                        <a:t>RAZRED</a:t>
                      </a:r>
                    </a:p>
                  </a:txBody>
                  <a:tcPr/>
                </a:tc>
                <a:tc>
                  <a:txBody>
                    <a:bodyPr/>
                    <a:lstStyle/>
                    <a:p>
                      <a:pPr algn="ctr"/>
                      <a:r>
                        <a:rPr lang="sl-SI" sz="1800" dirty="0" smtClean="0"/>
                        <a:t>STUDENO</a:t>
                      </a:r>
                      <a:endParaRPr lang="sl-SI" sz="1800" dirty="0">
                        <a:latin typeface="Calibri" panose="020F0502020204030204" pitchFamily="34" charset="0"/>
                      </a:endParaRPr>
                    </a:p>
                  </a:txBody>
                  <a:tcPr/>
                </a:tc>
                <a:extLst>
                  <a:ext uri="{0D108BD9-81ED-4DB2-BD59-A6C34878D82A}">
                    <a16:rowId xmlns:a16="http://schemas.microsoft.com/office/drawing/2014/main" val="10000"/>
                  </a:ext>
                </a:extLst>
              </a:tr>
              <a:tr h="240085">
                <a:tc>
                  <a:txBody>
                    <a:bodyPr/>
                    <a:lstStyle/>
                    <a:p>
                      <a:pPr algn="l"/>
                      <a:r>
                        <a:rPr lang="sl-SI" sz="1400" b="1" kern="1200" dirty="0" smtClean="0"/>
                        <a:t>1., 2., 3. r </a:t>
                      </a:r>
                      <a:endParaRPr lang="sl-SI" sz="1400" b="1" kern="1200" dirty="0">
                        <a:solidFill>
                          <a:schemeClr val="dk1"/>
                        </a:solidFill>
                        <a:latin typeface="Calibri" panose="020F0502020204030204" pitchFamily="34" charset="0"/>
                        <a:ea typeface="+mn-ea"/>
                        <a:cs typeface="+mn-cs"/>
                      </a:endParaRPr>
                    </a:p>
                  </a:txBody>
                  <a:tcPr/>
                </a:tc>
                <a:tc>
                  <a:txBody>
                    <a:bodyPr/>
                    <a:lstStyle/>
                    <a:p>
                      <a:pPr algn="l"/>
                      <a:r>
                        <a:rPr lang="sl-SI" sz="1400" dirty="0" smtClean="0"/>
                        <a:t>Špela Lavrenčič</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240085">
                <a:tc>
                  <a:txBody>
                    <a:bodyPr/>
                    <a:lstStyle/>
                    <a:p>
                      <a:pPr algn="l"/>
                      <a:r>
                        <a:rPr lang="sl-SI" sz="1400" b="1" kern="1200" dirty="0" smtClean="0"/>
                        <a:t>3., 4. r</a:t>
                      </a:r>
                      <a:endParaRPr lang="sl-SI" sz="1400" b="1" kern="1200" dirty="0">
                        <a:solidFill>
                          <a:schemeClr val="dk1"/>
                        </a:solidFill>
                        <a:latin typeface="Calibri" panose="020F0502020204030204" pitchFamily="34" charset="0"/>
                        <a:ea typeface="+mn-ea"/>
                        <a:cs typeface="+mn-cs"/>
                      </a:endParaRPr>
                    </a:p>
                  </a:txBody>
                  <a:tcPr/>
                </a:tc>
                <a:tc>
                  <a:txBody>
                    <a:bodyPr/>
                    <a:lstStyle/>
                    <a:p>
                      <a:pPr algn="l"/>
                      <a:r>
                        <a:rPr lang="sl-SI" sz="1400" dirty="0" smtClean="0"/>
                        <a:t>Sintia Klede</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2413644447"/>
                  </a:ext>
                </a:extLst>
              </a:tr>
              <a:tr h="240085">
                <a:tc>
                  <a:txBody>
                    <a:bodyPr/>
                    <a:lstStyle/>
                    <a:p>
                      <a:pPr algn="l"/>
                      <a:r>
                        <a:rPr lang="sl-SI" sz="1400" b="1" dirty="0" smtClean="0">
                          <a:latin typeface="Calibri" panose="020F0502020204030204" pitchFamily="34" charset="0"/>
                        </a:rPr>
                        <a:t>TJA</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Sintia</a:t>
                      </a:r>
                      <a:r>
                        <a:rPr lang="sl-SI" sz="1400" baseline="0" dirty="0" smtClean="0">
                          <a:latin typeface="+mn-lt"/>
                        </a:rPr>
                        <a:t> Klede</a:t>
                      </a:r>
                      <a:endParaRPr lang="sl-SI" sz="1400" dirty="0" smtClean="0">
                        <a:latin typeface="+mn-lt"/>
                      </a:endParaRPr>
                    </a:p>
                  </a:txBody>
                  <a:tcPr/>
                </a:tc>
                <a:extLst>
                  <a:ext uri="{0D108BD9-81ED-4DB2-BD59-A6C34878D82A}">
                    <a16:rowId xmlns:a16="http://schemas.microsoft.com/office/drawing/2014/main" val="221936618"/>
                  </a:ext>
                </a:extLst>
              </a:tr>
              <a:tr h="2400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a:t>
                      </a:r>
                      <a:endParaRPr lang="sl-SI" sz="1400" b="1" kern="1200" dirty="0" smtClean="0">
                        <a:solidFill>
                          <a:schemeClr val="dk1"/>
                        </a:solidFill>
                        <a:latin typeface="Calibri" panose="020F0502020204030204" pitchFamily="34" charset="0"/>
                        <a:ea typeface="+mn-ea"/>
                        <a:cs typeface="+mn-cs"/>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Sonja</a:t>
                      </a:r>
                      <a:r>
                        <a:rPr lang="sl-SI" sz="1400" baseline="0" dirty="0" smtClean="0">
                          <a:latin typeface="+mn-lt"/>
                        </a:rPr>
                        <a:t> Fajdiga</a:t>
                      </a:r>
                      <a:endParaRPr lang="sl-SI" sz="1400" dirty="0" smtClean="0">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06474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334714802"/>
              </p:ext>
            </p:extLst>
          </p:nvPr>
        </p:nvGraphicFramePr>
        <p:xfrm>
          <a:off x="989663" y="1340768"/>
          <a:ext cx="7157931" cy="4882950"/>
        </p:xfrm>
        <a:graphic>
          <a:graphicData uri="http://schemas.openxmlformats.org/drawingml/2006/table">
            <a:tbl>
              <a:tblPr firstRow="1" bandRow="1">
                <a:tableStyleId>{5C22544A-7EE6-4342-B048-85BDC9FD1C3A}</a:tableStyleId>
              </a:tblPr>
              <a:tblGrid>
                <a:gridCol w="250221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207442">
                  <a:extLst>
                    <a:ext uri="{9D8B030D-6E8A-4147-A177-3AD203B41FA5}">
                      <a16:colId xmlns:a16="http://schemas.microsoft.com/office/drawing/2014/main" val="20003"/>
                    </a:ext>
                  </a:extLst>
                </a:gridCol>
              </a:tblGrid>
              <a:tr h="331964">
                <a:tc gridSpan="2">
                  <a:txBody>
                    <a:bodyPr/>
                    <a:lstStyle/>
                    <a:p>
                      <a:pPr algn="ctr"/>
                      <a:r>
                        <a:rPr lang="sl-SI" sz="1400" dirty="0" smtClean="0"/>
                        <a:t>PREDMET</a:t>
                      </a:r>
                      <a:endParaRPr lang="sl-SI" sz="1400" dirty="0">
                        <a:latin typeface="Calibri" panose="020F0502020204030204" pitchFamily="34" charset="0"/>
                      </a:endParaRPr>
                    </a:p>
                  </a:txBody>
                  <a:tcPr/>
                </a:tc>
                <a:tc hMerge="1">
                  <a:txBody>
                    <a:bodyPr/>
                    <a:lstStyle/>
                    <a:p>
                      <a:pPr algn="ctr"/>
                      <a:endParaRPr lang="sl-SI" sz="1400" dirty="0"/>
                    </a:p>
                  </a:txBody>
                  <a:tcPr/>
                </a:tc>
                <a:tc>
                  <a:txBody>
                    <a:bodyPr/>
                    <a:lstStyle/>
                    <a:p>
                      <a:pPr algn="ctr"/>
                      <a:r>
                        <a:rPr lang="sl-SI" sz="1400" dirty="0" smtClean="0"/>
                        <a:t>RAZRED</a:t>
                      </a:r>
                      <a:endParaRPr lang="sl-SI" sz="1400" dirty="0">
                        <a:latin typeface="Calibri" panose="020F0502020204030204" pitchFamily="34" charset="0"/>
                      </a:endParaRPr>
                    </a:p>
                  </a:txBody>
                  <a:tcPr/>
                </a:tc>
                <a:tc>
                  <a:txBody>
                    <a:bodyPr/>
                    <a:lstStyle/>
                    <a:p>
                      <a:pPr algn="ctr"/>
                      <a:r>
                        <a:rPr lang="sl-SI" sz="1400" dirty="0" smtClean="0"/>
                        <a:t>UČITELJ</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32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Filmska vzgoja I</a:t>
                      </a:r>
                      <a:endParaRPr lang="sl-SI" sz="1200" dirty="0" smtClean="0">
                        <a:solidFill>
                          <a:schemeClr val="tx1"/>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200" dirty="0" smtClean="0"/>
                        <a:t>FVZ</a:t>
                      </a:r>
                      <a:endParaRPr lang="sl-SI" sz="12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200" dirty="0" smtClean="0"/>
                        <a:t>7. / 8. / 9. </a:t>
                      </a:r>
                      <a:endParaRPr lang="sl-SI" sz="1200" dirty="0" smtClean="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Ožbej</a:t>
                      </a:r>
                      <a:r>
                        <a:rPr lang="sl-SI" sz="1200" baseline="0" dirty="0" smtClean="0">
                          <a:solidFill>
                            <a:schemeClr val="tx1"/>
                          </a:solidFill>
                          <a:latin typeface="+mn-lt"/>
                        </a:rPr>
                        <a:t> Račečič</a:t>
                      </a:r>
                      <a:endParaRPr lang="sl-SI" sz="1200" dirty="0" smtClean="0">
                        <a:solidFill>
                          <a:schemeClr val="tx1"/>
                        </a:solidFill>
                        <a:latin typeface="+mn-lt"/>
                      </a:endParaRPr>
                    </a:p>
                  </a:txBody>
                  <a:tcPr/>
                </a:tc>
                <a:extLst>
                  <a:ext uri="{0D108BD9-81ED-4DB2-BD59-A6C34878D82A}">
                    <a16:rowId xmlns:a16="http://schemas.microsoft.com/office/drawing/2014/main" val="1054927405"/>
                  </a:ext>
                </a:extLst>
              </a:tr>
              <a:tr h="324080">
                <a:tc>
                  <a:txBody>
                    <a:bodyPr/>
                    <a:lstStyle/>
                    <a:p>
                      <a:pPr marL="0" indent="0" algn="l">
                        <a:buNone/>
                      </a:pPr>
                      <a:r>
                        <a:rPr lang="sl-SI" sz="1200" dirty="0" smtClean="0"/>
                        <a:t>Italijanščina</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II1,</a:t>
                      </a:r>
                      <a:r>
                        <a:rPr lang="sl-SI" sz="1200" baseline="0" dirty="0" smtClean="0">
                          <a:solidFill>
                            <a:schemeClr val="tx1"/>
                          </a:solidFill>
                        </a:rPr>
                        <a:t> II2, II3</a:t>
                      </a:r>
                      <a:endParaRPr lang="sl-SI" sz="1200" b="0" dirty="0" smtClean="0">
                        <a:solidFill>
                          <a:schemeClr val="tx1"/>
                        </a:solidFill>
                        <a:latin typeface="+mn-lt"/>
                      </a:endParaRPr>
                    </a:p>
                  </a:txBody>
                  <a:tcPr/>
                </a:tc>
                <a:tc>
                  <a:txBody>
                    <a:bodyPr/>
                    <a:lstStyle/>
                    <a:p>
                      <a:pPr algn="ctr"/>
                      <a:r>
                        <a:rPr lang="sl-SI" sz="1200" dirty="0" smtClean="0"/>
                        <a:t>7. / 8. , 9. </a:t>
                      </a:r>
                      <a:endParaRPr lang="sl-SI" sz="1200" dirty="0">
                        <a:solidFill>
                          <a:schemeClr val="tx1"/>
                        </a:solidFill>
                        <a:latin typeface="+mn-lt"/>
                      </a:endParaRPr>
                    </a:p>
                  </a:txBody>
                  <a:tcPr/>
                </a:tc>
                <a:tc>
                  <a:txBody>
                    <a:bodyPr/>
                    <a:lstStyle/>
                    <a:p>
                      <a:pPr algn="l"/>
                      <a:r>
                        <a:rPr lang="sl-SI" sz="1200" dirty="0" smtClean="0"/>
                        <a:t>Mojca</a:t>
                      </a:r>
                      <a:r>
                        <a:rPr lang="sl-SI" sz="1200" baseline="0" dirty="0" smtClean="0"/>
                        <a:t> Argenti</a:t>
                      </a:r>
                      <a:endParaRPr lang="sl-SI" sz="1200" dirty="0">
                        <a:solidFill>
                          <a:schemeClr val="tx1"/>
                        </a:solidFill>
                        <a:latin typeface="+mn-lt"/>
                      </a:endParaRPr>
                    </a:p>
                  </a:txBody>
                  <a:tcPr/>
                </a:tc>
                <a:extLst>
                  <a:ext uri="{0D108BD9-81ED-4DB2-BD59-A6C34878D82A}">
                    <a16:rowId xmlns:a16="http://schemas.microsoft.com/office/drawing/2014/main" val="10002"/>
                  </a:ext>
                </a:extLst>
              </a:tr>
              <a:tr h="324080">
                <a:tc>
                  <a:txBody>
                    <a:bodyPr/>
                    <a:lstStyle/>
                    <a:p>
                      <a:pPr algn="l"/>
                      <a:r>
                        <a:rPr lang="sl-SI" sz="1200" dirty="0" smtClean="0"/>
                        <a:t>Izbrani šport odbojka</a:t>
                      </a:r>
                      <a:endParaRPr lang="sl-SI" sz="1200" b="1" dirty="0">
                        <a:solidFill>
                          <a:schemeClr val="tx1"/>
                        </a:solidFill>
                        <a:latin typeface="+mn-lt"/>
                      </a:endParaRPr>
                    </a:p>
                  </a:txBody>
                  <a:tcPr/>
                </a:tc>
                <a:tc>
                  <a:txBody>
                    <a:bodyPr/>
                    <a:lstStyle/>
                    <a:p>
                      <a:pPr algn="l"/>
                      <a:r>
                        <a:rPr lang="sl-SI" sz="1200" dirty="0" smtClean="0"/>
                        <a:t>IŠP</a:t>
                      </a:r>
                      <a:endParaRPr lang="sl-SI" sz="1200" dirty="0" smtClean="0">
                        <a:solidFill>
                          <a:schemeClr val="tx1"/>
                        </a:solidFill>
                        <a:latin typeface="+mn-lt"/>
                      </a:endParaRPr>
                    </a:p>
                  </a:txBody>
                  <a:tcPr/>
                </a:tc>
                <a:tc>
                  <a:txBody>
                    <a:bodyPr/>
                    <a:lstStyle/>
                    <a:p>
                      <a:pPr algn="ctr"/>
                      <a:r>
                        <a:rPr lang="sl-SI" sz="1200" dirty="0" smtClean="0"/>
                        <a:t>8.</a:t>
                      </a:r>
                      <a:endParaRPr lang="sl-SI" sz="1200" dirty="0" smtClean="0">
                        <a:solidFill>
                          <a:schemeClr val="tx1"/>
                        </a:solidFill>
                        <a:latin typeface="+mn-lt"/>
                      </a:endParaRPr>
                    </a:p>
                  </a:txBody>
                  <a:tcPr/>
                </a:tc>
                <a:tc>
                  <a:txBody>
                    <a:bodyPr/>
                    <a:lstStyle/>
                    <a:p>
                      <a:pPr algn="l"/>
                      <a:r>
                        <a:rPr lang="sl-SI" sz="1200" dirty="0" smtClean="0"/>
                        <a:t>Jasna Kožar</a:t>
                      </a:r>
                      <a:endParaRPr lang="sl-SI" sz="1200" dirty="0">
                        <a:solidFill>
                          <a:schemeClr val="tx1"/>
                        </a:solidFill>
                        <a:latin typeface="+mn-lt"/>
                      </a:endParaRPr>
                    </a:p>
                  </a:txBody>
                  <a:tcPr/>
                </a:tc>
                <a:extLst>
                  <a:ext uri="{0D108BD9-81ED-4DB2-BD59-A6C34878D82A}">
                    <a16:rowId xmlns:a16="http://schemas.microsoft.com/office/drawing/2014/main" val="10003"/>
                  </a:ext>
                </a:extLst>
              </a:tr>
              <a:tr h="497945">
                <a:tc>
                  <a:txBody>
                    <a:bodyPr/>
                    <a:lstStyle/>
                    <a:p>
                      <a:pPr algn="l"/>
                      <a:r>
                        <a:rPr lang="sl-SI" sz="1200" dirty="0" smtClean="0"/>
                        <a:t>Likovno snovanje</a:t>
                      </a:r>
                      <a:endParaRPr lang="sl-SI" sz="1200" b="0" dirty="0">
                        <a:solidFill>
                          <a:schemeClr val="tx1"/>
                        </a:solidFill>
                        <a:latin typeface="+mn-lt"/>
                      </a:endParaRPr>
                    </a:p>
                  </a:txBody>
                  <a:tcPr/>
                </a:tc>
                <a:tc>
                  <a:txBody>
                    <a:bodyPr/>
                    <a:lstStyle/>
                    <a:p>
                      <a:pPr algn="l"/>
                      <a:r>
                        <a:rPr lang="sl-SI" sz="1200" baseline="0" dirty="0" smtClean="0"/>
                        <a:t>II-LS2, </a:t>
                      </a:r>
                    </a:p>
                    <a:p>
                      <a:pPr algn="l"/>
                      <a:r>
                        <a:rPr lang="sl-SI" sz="1200" baseline="0" dirty="0" smtClean="0"/>
                        <a:t>III-LS3</a:t>
                      </a:r>
                      <a:endParaRPr lang="sl-SI" sz="1200" dirty="0" smtClean="0">
                        <a:solidFill>
                          <a:schemeClr val="tx1"/>
                        </a:solidFill>
                        <a:latin typeface="+mn-lt"/>
                      </a:endParaRPr>
                    </a:p>
                  </a:txBody>
                  <a:tcPr/>
                </a:tc>
                <a:tc>
                  <a:txBody>
                    <a:bodyPr/>
                    <a:lstStyle/>
                    <a:p>
                      <a:pPr algn="ctr"/>
                      <a:r>
                        <a:rPr lang="sl-SI" sz="1200" dirty="0" smtClean="0"/>
                        <a:t>8. </a:t>
                      </a:r>
                    </a:p>
                    <a:p>
                      <a:pPr algn="ctr"/>
                      <a:r>
                        <a:rPr lang="sl-SI" sz="1200" dirty="0" smtClean="0"/>
                        <a:t>9.</a:t>
                      </a:r>
                      <a:endParaRPr lang="sl-SI" sz="1200" dirty="0" smtClean="0">
                        <a:solidFill>
                          <a:schemeClr val="tx1"/>
                        </a:solidFill>
                        <a:latin typeface="+mn-lt"/>
                      </a:endParaRPr>
                    </a:p>
                  </a:txBody>
                  <a:tcPr/>
                </a:tc>
                <a:tc>
                  <a:txBody>
                    <a:bodyPr/>
                    <a:lstStyle/>
                    <a:p>
                      <a:pPr algn="l"/>
                      <a:r>
                        <a:rPr lang="sl-SI" sz="1200" dirty="0" smtClean="0"/>
                        <a:t>Romana Harmel</a:t>
                      </a:r>
                      <a:endParaRPr lang="sl-SI" sz="1200" dirty="0">
                        <a:solidFill>
                          <a:schemeClr val="tx1"/>
                        </a:solidFill>
                        <a:latin typeface="+mn-lt"/>
                      </a:endParaRPr>
                    </a:p>
                  </a:txBody>
                  <a:tcPr/>
                </a:tc>
                <a:extLst>
                  <a:ext uri="{0D108BD9-81ED-4DB2-BD59-A6C34878D82A}">
                    <a16:rowId xmlns:a16="http://schemas.microsoft.com/office/drawing/2014/main" val="10004"/>
                  </a:ext>
                </a:extLst>
              </a:tr>
              <a:tr h="3319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dirty="0" smtClean="0"/>
                        <a:t>Nemščina</a:t>
                      </a:r>
                      <a:endParaRPr lang="sl-SI" sz="1200" b="0" dirty="0" smtClean="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NI1, III-NI3</a:t>
                      </a:r>
                      <a:endParaRPr lang="sl-SI" sz="1200" b="0" dirty="0" smtClean="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7. / 8.,</a:t>
                      </a:r>
                      <a:r>
                        <a:rPr lang="sl-SI" sz="1200" baseline="0" dirty="0" smtClean="0"/>
                        <a:t> </a:t>
                      </a:r>
                      <a:r>
                        <a:rPr lang="sl-SI" sz="1200" dirty="0" smtClean="0"/>
                        <a:t>9. </a:t>
                      </a:r>
                      <a:endParaRPr lang="sl-SI" sz="1200" dirty="0" smtClean="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dirty="0" smtClean="0"/>
                        <a:t>Karmen Vidmar</a:t>
                      </a:r>
                      <a:endParaRPr lang="sl-SI" sz="1200" dirty="0" smtClean="0">
                        <a:solidFill>
                          <a:schemeClr val="tx1"/>
                        </a:solidFill>
                        <a:latin typeface="+mn-lt"/>
                      </a:endParaRPr>
                    </a:p>
                  </a:txBody>
                  <a:tcPr/>
                </a:tc>
                <a:extLst>
                  <a:ext uri="{0D108BD9-81ED-4DB2-BD59-A6C34878D82A}">
                    <a16:rowId xmlns:a16="http://schemas.microsoft.com/office/drawing/2014/main" val="192829255"/>
                  </a:ext>
                </a:extLst>
              </a:tr>
              <a:tr h="289199">
                <a:tc>
                  <a:txBody>
                    <a:bodyPr/>
                    <a:lstStyle/>
                    <a:p>
                      <a:pPr algn="l"/>
                      <a:r>
                        <a:rPr lang="sl-SI" sz="1200" b="0" dirty="0" smtClean="0">
                          <a:solidFill>
                            <a:schemeClr val="tx1"/>
                          </a:solidFill>
                          <a:latin typeface="+mn-lt"/>
                        </a:rPr>
                        <a:t>Multimedija</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MME</a:t>
                      </a:r>
                    </a:p>
                  </a:txBody>
                  <a:tcPr/>
                </a:tc>
                <a:tc>
                  <a:txBody>
                    <a:bodyPr/>
                    <a:lstStyle/>
                    <a:p>
                      <a:pPr algn="ctr"/>
                      <a:r>
                        <a:rPr lang="sl-SI" sz="1200" dirty="0" smtClean="0">
                          <a:solidFill>
                            <a:schemeClr val="tx1"/>
                          </a:solidFill>
                          <a:latin typeface="+mn-lt"/>
                        </a:rPr>
                        <a:t>9.</a:t>
                      </a:r>
                    </a:p>
                  </a:txBody>
                  <a:tcPr/>
                </a:tc>
                <a:tc>
                  <a:txBody>
                    <a:bodyPr/>
                    <a:lstStyle/>
                    <a:p>
                      <a:pPr algn="l"/>
                      <a:r>
                        <a:rPr lang="sl-SI" sz="1200" dirty="0" smtClean="0">
                          <a:solidFill>
                            <a:schemeClr val="tx1"/>
                          </a:solidFill>
                          <a:latin typeface="+mn-lt"/>
                        </a:rPr>
                        <a:t>Anton Perenič</a:t>
                      </a:r>
                      <a:endParaRPr lang="sl-SI" sz="1200" dirty="0">
                        <a:solidFill>
                          <a:schemeClr val="tx1"/>
                        </a:solidFill>
                        <a:latin typeface="+mn-lt"/>
                      </a:endParaRPr>
                    </a:p>
                  </a:txBody>
                  <a:tcPr/>
                </a:tc>
                <a:extLst>
                  <a:ext uri="{0D108BD9-81ED-4DB2-BD59-A6C34878D82A}">
                    <a16:rowId xmlns:a16="http://schemas.microsoft.com/office/drawing/2014/main" val="2049519387"/>
                  </a:ext>
                </a:extLst>
              </a:tr>
              <a:tr h="289199">
                <a:tc>
                  <a:txBody>
                    <a:bodyPr/>
                    <a:lstStyle/>
                    <a:p>
                      <a:pPr algn="l"/>
                      <a:r>
                        <a:rPr lang="sl-SI" sz="1200" dirty="0" smtClean="0"/>
                        <a:t>Obdelava gradiv – les</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smtClean="0"/>
                        <a:t>OGL</a:t>
                      </a:r>
                      <a:endParaRPr lang="sl-SI" sz="1200" b="0" dirty="0" smtClean="0">
                        <a:solidFill>
                          <a:schemeClr val="tx1"/>
                        </a:solidFill>
                        <a:latin typeface="+mn-lt"/>
                      </a:endParaRPr>
                    </a:p>
                  </a:txBody>
                  <a:tcPr/>
                </a:tc>
                <a:tc>
                  <a:txBody>
                    <a:bodyPr/>
                    <a:lstStyle/>
                    <a:p>
                      <a:pPr algn="ctr"/>
                      <a:r>
                        <a:rPr lang="sl-SI" sz="1200" dirty="0" smtClean="0"/>
                        <a:t>7. / 8.</a:t>
                      </a:r>
                      <a:endParaRPr lang="sl-SI" sz="1200" dirty="0" smtClean="0">
                        <a:solidFill>
                          <a:schemeClr val="tx1"/>
                        </a:solidFill>
                        <a:latin typeface="+mn-lt"/>
                      </a:endParaRPr>
                    </a:p>
                  </a:txBody>
                  <a:tcPr/>
                </a:tc>
                <a:tc>
                  <a:txBody>
                    <a:bodyPr/>
                    <a:lstStyle/>
                    <a:p>
                      <a:pPr algn="l"/>
                      <a:r>
                        <a:rPr lang="sl-SI" sz="1200" dirty="0" smtClean="0"/>
                        <a:t>Mateja Mezgec - Pirjevec</a:t>
                      </a:r>
                      <a:endParaRPr lang="sl-SI" sz="1200" dirty="0">
                        <a:solidFill>
                          <a:schemeClr val="tx1"/>
                        </a:solidFill>
                        <a:latin typeface="+mn-lt"/>
                      </a:endParaRPr>
                    </a:p>
                  </a:txBody>
                  <a:tcPr/>
                </a:tc>
                <a:extLst>
                  <a:ext uri="{0D108BD9-81ED-4DB2-BD59-A6C34878D82A}">
                    <a16:rowId xmlns:a16="http://schemas.microsoft.com/office/drawing/2014/main" val="122988845"/>
                  </a:ext>
                </a:extLst>
              </a:tr>
              <a:tr h="324080">
                <a:tc>
                  <a:txBody>
                    <a:bodyPr/>
                    <a:lstStyle/>
                    <a:p>
                      <a:pPr algn="l"/>
                      <a:r>
                        <a:rPr lang="sl-SI" sz="1200" dirty="0" smtClean="0"/>
                        <a:t>Računalniška omrežja</a:t>
                      </a:r>
                      <a:endParaRPr lang="sl-SI" sz="1200" b="1" dirty="0">
                        <a:solidFill>
                          <a:schemeClr val="tx1"/>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ROM</a:t>
                      </a:r>
                      <a:endParaRPr lang="sl-SI" sz="1200" b="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8.</a:t>
                      </a:r>
                      <a:endParaRPr lang="sl-SI" sz="1200" dirty="0" smtClean="0">
                        <a:solidFill>
                          <a:schemeClr val="tx1"/>
                        </a:solidFill>
                        <a:latin typeface="+mn-lt"/>
                      </a:endParaRPr>
                    </a:p>
                  </a:txBody>
                  <a:tcPr/>
                </a:tc>
                <a:tc>
                  <a:txBody>
                    <a:bodyPr/>
                    <a:lstStyle/>
                    <a:p>
                      <a:pPr algn="l"/>
                      <a:r>
                        <a:rPr lang="sl-SI" sz="1200" dirty="0" smtClean="0"/>
                        <a:t>Anton</a:t>
                      </a:r>
                      <a:r>
                        <a:rPr lang="sl-SI" sz="1200" baseline="0" dirty="0" smtClean="0"/>
                        <a:t> Perenič</a:t>
                      </a:r>
                      <a:endParaRPr lang="sl-SI" sz="1200" dirty="0">
                        <a:solidFill>
                          <a:schemeClr val="tx1"/>
                        </a:solidFill>
                        <a:latin typeface="+mn-lt"/>
                      </a:endParaRPr>
                    </a:p>
                  </a:txBody>
                  <a:tcPr/>
                </a:tc>
                <a:extLst>
                  <a:ext uri="{0D108BD9-81ED-4DB2-BD59-A6C34878D82A}">
                    <a16:rowId xmlns:a16="http://schemas.microsoft.com/office/drawing/2014/main" val="10008"/>
                  </a:ext>
                </a:extLst>
              </a:tr>
              <a:tr h="347993">
                <a:tc>
                  <a:txBody>
                    <a:bodyPr/>
                    <a:lstStyle/>
                    <a:p>
                      <a:pPr algn="l"/>
                      <a:r>
                        <a:rPr lang="sl-SI" sz="1200" dirty="0" smtClean="0"/>
                        <a:t>Sodobna priprava hrane</a:t>
                      </a:r>
                      <a:endParaRPr lang="sl-SI" sz="1200" b="0" dirty="0">
                        <a:solidFill>
                          <a:schemeClr val="tx1"/>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SPH</a:t>
                      </a:r>
                      <a:endParaRPr lang="sl-SI" sz="120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7.</a:t>
                      </a:r>
                      <a:r>
                        <a:rPr lang="sl-SI" sz="1200" baseline="0" dirty="0" smtClean="0"/>
                        <a:t>  / 8.  / 9.</a:t>
                      </a:r>
                      <a:endParaRPr lang="sl-SI" sz="1200" dirty="0" smtClean="0">
                        <a:solidFill>
                          <a:schemeClr val="tx1"/>
                        </a:solidFill>
                        <a:latin typeface="+mn-lt"/>
                      </a:endParaRPr>
                    </a:p>
                  </a:txBody>
                  <a:tcPr/>
                </a:tc>
                <a:tc>
                  <a:txBody>
                    <a:bodyPr/>
                    <a:lstStyle/>
                    <a:p>
                      <a:pPr algn="l"/>
                      <a:r>
                        <a:rPr lang="sl-SI" sz="1200" dirty="0" smtClean="0">
                          <a:solidFill>
                            <a:schemeClr val="tx1"/>
                          </a:solidFill>
                          <a:latin typeface="+mn-lt"/>
                        </a:rPr>
                        <a:t>Mateja Rupnik</a:t>
                      </a:r>
                      <a:endParaRPr lang="sl-SI" sz="1200" dirty="0">
                        <a:solidFill>
                          <a:schemeClr val="tx1"/>
                        </a:solidFill>
                        <a:latin typeface="+mn-lt"/>
                      </a:endParaRPr>
                    </a:p>
                  </a:txBody>
                  <a:tcPr/>
                </a:tc>
                <a:extLst>
                  <a:ext uri="{0D108BD9-81ED-4DB2-BD59-A6C34878D82A}">
                    <a16:rowId xmlns:a16="http://schemas.microsoft.com/office/drawing/2014/main" val="10009"/>
                  </a:ext>
                </a:extLst>
              </a:tr>
              <a:tr h="347993">
                <a:tc>
                  <a:txBody>
                    <a:bodyPr/>
                    <a:lstStyle/>
                    <a:p>
                      <a:pPr algn="l"/>
                      <a:r>
                        <a:rPr lang="sl-SI" sz="1200" b="0" dirty="0" smtClean="0">
                          <a:solidFill>
                            <a:schemeClr val="tx1"/>
                          </a:solidFill>
                          <a:latin typeface="+mn-lt"/>
                        </a:rPr>
                        <a:t>Šahovske osnove</a:t>
                      </a:r>
                      <a:endParaRPr lang="sl-SI" sz="1200" b="0" dirty="0">
                        <a:solidFill>
                          <a:schemeClr val="tx1"/>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ŠHO</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200" dirty="0" smtClean="0"/>
                        <a:t>7.</a:t>
                      </a:r>
                      <a:r>
                        <a:rPr lang="sl-SI" sz="1200" baseline="0" dirty="0" smtClean="0"/>
                        <a:t>  / 8.  / 9.</a:t>
                      </a:r>
                      <a:endParaRPr lang="sl-SI" sz="1200" dirty="0" smtClean="0">
                        <a:solidFill>
                          <a:schemeClr val="tx1"/>
                        </a:solidFill>
                        <a:latin typeface="+mn-lt"/>
                      </a:endParaRPr>
                    </a:p>
                  </a:txBody>
                  <a:tcPr/>
                </a:tc>
                <a:tc>
                  <a:txBody>
                    <a:bodyPr/>
                    <a:lstStyle/>
                    <a:p>
                      <a:pPr algn="l"/>
                      <a:r>
                        <a:rPr lang="sl-SI" sz="1200" dirty="0" smtClean="0">
                          <a:solidFill>
                            <a:schemeClr val="tx1"/>
                          </a:solidFill>
                          <a:latin typeface="+mn-lt"/>
                        </a:rPr>
                        <a:t>Anton Perenič</a:t>
                      </a:r>
                      <a:endParaRPr lang="sl-SI" sz="1200" dirty="0">
                        <a:solidFill>
                          <a:schemeClr val="tx1"/>
                        </a:solidFill>
                        <a:latin typeface="+mn-lt"/>
                      </a:endParaRPr>
                    </a:p>
                  </a:txBody>
                  <a:tcPr/>
                </a:tc>
                <a:extLst>
                  <a:ext uri="{0D108BD9-81ED-4DB2-BD59-A6C34878D82A}">
                    <a16:rowId xmlns:a16="http://schemas.microsoft.com/office/drawing/2014/main" val="1846503844"/>
                  </a:ext>
                </a:extLst>
              </a:tr>
              <a:tr h="324080">
                <a:tc>
                  <a:txBody>
                    <a:bodyPr/>
                    <a:lstStyle/>
                    <a:p>
                      <a:pPr algn="l"/>
                      <a:r>
                        <a:rPr lang="sl-SI" sz="1200" dirty="0" smtClean="0"/>
                        <a:t>Šport za sprostitev</a:t>
                      </a:r>
                      <a:endParaRPr lang="sl-SI" sz="1200" b="1"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smtClean="0"/>
                        <a:t>ŠSP</a:t>
                      </a:r>
                      <a:endParaRPr lang="sl-SI" sz="1200" b="1" dirty="0" smtClean="0">
                        <a:solidFill>
                          <a:schemeClr val="tx1"/>
                        </a:solidFill>
                        <a:latin typeface="+mn-lt"/>
                      </a:endParaRPr>
                    </a:p>
                  </a:txBody>
                  <a:tcPr/>
                </a:tc>
                <a:tc>
                  <a:txBody>
                    <a:bodyPr/>
                    <a:lstStyle/>
                    <a:p>
                      <a:pPr algn="ctr"/>
                      <a:r>
                        <a:rPr lang="sl-SI" sz="1200" dirty="0" smtClean="0"/>
                        <a:t>9.</a:t>
                      </a:r>
                      <a:endParaRPr lang="sl-SI" sz="1200" dirty="0" smtClean="0">
                        <a:solidFill>
                          <a:schemeClr val="tx1"/>
                        </a:solidFill>
                        <a:latin typeface="+mn-lt"/>
                      </a:endParaRPr>
                    </a:p>
                  </a:txBody>
                  <a:tcPr/>
                </a:tc>
                <a:tc>
                  <a:txBody>
                    <a:bodyPr/>
                    <a:lstStyle/>
                    <a:p>
                      <a:pPr algn="l"/>
                      <a:r>
                        <a:rPr lang="sl-SI" sz="1200" dirty="0" smtClean="0"/>
                        <a:t>Mitja Muha</a:t>
                      </a:r>
                      <a:endParaRPr lang="sl-SI" sz="1200" dirty="0">
                        <a:solidFill>
                          <a:schemeClr val="tx1"/>
                        </a:solidFill>
                        <a:latin typeface="+mn-lt"/>
                      </a:endParaRPr>
                    </a:p>
                  </a:txBody>
                  <a:tcPr/>
                </a:tc>
                <a:extLst>
                  <a:ext uri="{0D108BD9-81ED-4DB2-BD59-A6C34878D82A}">
                    <a16:rowId xmlns:a16="http://schemas.microsoft.com/office/drawing/2014/main" val="10011"/>
                  </a:ext>
                </a:extLst>
              </a:tr>
              <a:tr h="275431">
                <a:tc>
                  <a:txBody>
                    <a:bodyPr/>
                    <a:lstStyle/>
                    <a:p>
                      <a:pPr algn="l"/>
                      <a:r>
                        <a:rPr lang="sl-SI" sz="1200" dirty="0" smtClean="0"/>
                        <a:t>Šport za zdravje</a:t>
                      </a:r>
                      <a:endParaRPr lang="sl-SI" sz="1200" b="1"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smtClean="0"/>
                        <a:t>ŠZZ</a:t>
                      </a:r>
                      <a:endParaRPr lang="sl-SI" sz="1200" b="1" dirty="0" smtClean="0">
                        <a:solidFill>
                          <a:schemeClr val="tx1"/>
                        </a:solidFill>
                        <a:latin typeface="+mn-lt"/>
                      </a:endParaRPr>
                    </a:p>
                  </a:txBody>
                  <a:tcPr/>
                </a:tc>
                <a:tc>
                  <a:txBody>
                    <a:bodyPr/>
                    <a:lstStyle/>
                    <a:p>
                      <a:pPr algn="ctr"/>
                      <a:r>
                        <a:rPr lang="sl-SI" sz="1200" dirty="0" smtClean="0"/>
                        <a:t>7.</a:t>
                      </a:r>
                      <a:endParaRPr lang="sl-SI" sz="1200" dirty="0" smtClean="0">
                        <a:solidFill>
                          <a:schemeClr val="tx1"/>
                        </a:solidFill>
                        <a:latin typeface="+mn-lt"/>
                      </a:endParaRPr>
                    </a:p>
                  </a:txBody>
                  <a:tcPr/>
                </a:tc>
                <a:tc>
                  <a:txBody>
                    <a:bodyPr/>
                    <a:lstStyle/>
                    <a:p>
                      <a:pPr algn="l"/>
                      <a:r>
                        <a:rPr lang="sl-SI" sz="1200" dirty="0" smtClean="0"/>
                        <a:t>Jana Čelan</a:t>
                      </a:r>
                      <a:endParaRPr lang="sl-SI" sz="1200" dirty="0">
                        <a:solidFill>
                          <a:schemeClr val="tx1"/>
                        </a:solidFill>
                        <a:latin typeface="+mn-lt"/>
                      </a:endParaRPr>
                    </a:p>
                  </a:txBody>
                  <a:tcPr/>
                </a:tc>
                <a:extLst>
                  <a:ext uri="{0D108BD9-81ED-4DB2-BD59-A6C34878D82A}">
                    <a16:rowId xmlns:a16="http://schemas.microsoft.com/office/drawing/2014/main" val="10012"/>
                  </a:ext>
                </a:extLst>
              </a:tr>
              <a:tr h="275431">
                <a:tc>
                  <a:txBody>
                    <a:bodyPr/>
                    <a:lstStyle/>
                    <a:p>
                      <a:pPr algn="l"/>
                      <a:r>
                        <a:rPr lang="sl-SI" sz="1200" b="0" dirty="0" smtClean="0">
                          <a:solidFill>
                            <a:schemeClr val="tx1"/>
                          </a:solidFill>
                          <a:latin typeface="+mn-lt"/>
                        </a:rPr>
                        <a:t>Turistična</a:t>
                      </a:r>
                      <a:r>
                        <a:rPr lang="sl-SI" sz="1200" b="0" baseline="0" dirty="0" smtClean="0">
                          <a:solidFill>
                            <a:schemeClr val="tx1"/>
                          </a:solidFill>
                          <a:latin typeface="+mn-lt"/>
                        </a:rPr>
                        <a:t> vzgoja</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TVZ</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7.</a:t>
                      </a:r>
                      <a:r>
                        <a:rPr lang="sl-SI" sz="1200" baseline="0" dirty="0" smtClean="0"/>
                        <a:t>  / 8.  / 9.</a:t>
                      </a:r>
                      <a:endParaRPr lang="sl-SI" sz="1200" dirty="0" smtClean="0">
                        <a:solidFill>
                          <a:schemeClr val="tx1"/>
                        </a:solidFill>
                        <a:latin typeface="+mn-lt"/>
                      </a:endParaRPr>
                    </a:p>
                  </a:txBody>
                  <a:tcPr/>
                </a:tc>
                <a:tc>
                  <a:txBody>
                    <a:bodyPr/>
                    <a:lstStyle/>
                    <a:p>
                      <a:pPr algn="l"/>
                      <a:r>
                        <a:rPr lang="sl-SI" sz="1200" dirty="0" smtClean="0">
                          <a:solidFill>
                            <a:schemeClr val="tx1"/>
                          </a:solidFill>
                          <a:latin typeface="+mn-lt"/>
                        </a:rPr>
                        <a:t>Valentina Sever,</a:t>
                      </a:r>
                      <a:r>
                        <a:rPr lang="sl-SI" sz="1200" baseline="0" dirty="0" smtClean="0">
                          <a:solidFill>
                            <a:schemeClr val="tx1"/>
                          </a:solidFill>
                          <a:latin typeface="+mn-lt"/>
                        </a:rPr>
                        <a:t>  Andreja Česnik</a:t>
                      </a:r>
                      <a:endParaRPr lang="sl-SI" sz="1200" dirty="0">
                        <a:solidFill>
                          <a:schemeClr val="tx1"/>
                        </a:solidFill>
                        <a:latin typeface="+mn-lt"/>
                      </a:endParaRPr>
                    </a:p>
                  </a:txBody>
                  <a:tcPr/>
                </a:tc>
                <a:extLst>
                  <a:ext uri="{0D108BD9-81ED-4DB2-BD59-A6C34878D82A}">
                    <a16:rowId xmlns:a16="http://schemas.microsoft.com/office/drawing/2014/main" val="572632791"/>
                  </a:ext>
                </a:extLst>
              </a:tr>
              <a:tr h="275431">
                <a:tc>
                  <a:txBody>
                    <a:bodyPr/>
                    <a:lstStyle/>
                    <a:p>
                      <a:pPr algn="l"/>
                      <a:r>
                        <a:rPr lang="sl-SI" sz="1200" b="0" dirty="0" smtClean="0">
                          <a:solidFill>
                            <a:schemeClr val="tx1"/>
                          </a:solidFill>
                          <a:latin typeface="+mn-lt"/>
                        </a:rPr>
                        <a:t>Odkrivamo preteklost mojega kraja</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OPK</a:t>
                      </a:r>
                    </a:p>
                  </a:txBody>
                  <a:tcPr/>
                </a:tc>
                <a:tc>
                  <a:txBody>
                    <a:bodyPr/>
                    <a:lstStyle/>
                    <a:p>
                      <a:pPr algn="ctr"/>
                      <a:r>
                        <a:rPr lang="sl-SI" sz="1200" dirty="0" smtClean="0">
                          <a:solidFill>
                            <a:schemeClr val="tx1"/>
                          </a:solidFill>
                          <a:latin typeface="+mn-lt"/>
                        </a:rPr>
                        <a:t>8.</a:t>
                      </a:r>
                    </a:p>
                  </a:txBody>
                  <a:tcPr/>
                </a:tc>
                <a:tc>
                  <a:txBody>
                    <a:bodyPr/>
                    <a:lstStyle/>
                    <a:p>
                      <a:pPr algn="l"/>
                      <a:r>
                        <a:rPr lang="sl-SI" sz="1200" dirty="0" smtClean="0">
                          <a:solidFill>
                            <a:schemeClr val="tx1"/>
                          </a:solidFill>
                          <a:latin typeface="+mn-lt"/>
                        </a:rPr>
                        <a:t>Janja Križaj</a:t>
                      </a:r>
                      <a:endParaRPr lang="sl-SI" sz="1200" dirty="0">
                        <a:solidFill>
                          <a:schemeClr val="tx1"/>
                        </a:solidFill>
                        <a:latin typeface="+mn-lt"/>
                      </a:endParaRPr>
                    </a:p>
                  </a:txBody>
                  <a:tcPr/>
                </a:tc>
                <a:extLst>
                  <a:ext uri="{0D108BD9-81ED-4DB2-BD59-A6C34878D82A}">
                    <a16:rowId xmlns:a16="http://schemas.microsoft.com/office/drawing/2014/main" val="3306951937"/>
                  </a:ext>
                </a:extLst>
              </a:tr>
            </a:tbl>
          </a:graphicData>
        </a:graphic>
      </p:graphicFrame>
      <p:sp>
        <p:nvSpPr>
          <p:cNvPr id="2" name="Označba mesta številke diapozitiva 1"/>
          <p:cNvSpPr>
            <a:spLocks noGrp="1"/>
          </p:cNvSpPr>
          <p:nvPr>
            <p:ph type="sldNum" sz="quarter" idx="12"/>
          </p:nvPr>
        </p:nvSpPr>
        <p:spPr/>
        <p:txBody>
          <a:bodyPr/>
          <a:lstStyle/>
          <a:p>
            <a:fld id="{C1098D97-D47F-4185-AB0A-1FBD1691CD49}" type="slidenum">
              <a:rPr lang="sl-SI" smtClean="0"/>
              <a:pPr/>
              <a:t>21</a:t>
            </a:fld>
            <a:endParaRPr lang="sl-SI"/>
          </a:p>
        </p:txBody>
      </p:sp>
      <p:sp>
        <p:nvSpPr>
          <p:cNvPr id="3" name="Naslov 1"/>
          <p:cNvSpPr txBox="1">
            <a:spLocks/>
          </p:cNvSpPr>
          <p:nvPr/>
        </p:nvSpPr>
        <p:spPr>
          <a:xfrm>
            <a:off x="260894" y="866266"/>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IZBIRNI PREDMETI</a:t>
            </a:r>
            <a:endParaRPr lang="sl-SI" sz="1600" b="1" dirty="0">
              <a:solidFill>
                <a:srgbClr val="002060"/>
              </a:solidFill>
              <a:latin typeface="+mn-lt"/>
            </a:endParaRPr>
          </a:p>
        </p:txBody>
      </p:sp>
      <p:sp>
        <p:nvSpPr>
          <p:cNvPr id="5" name="Naslov 1"/>
          <p:cNvSpPr txBox="1">
            <a:spLocks/>
          </p:cNvSpPr>
          <p:nvPr/>
        </p:nvSpPr>
        <p:spPr>
          <a:xfrm>
            <a:off x="395536" y="612446"/>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800" b="1" dirty="0" smtClean="0">
                <a:solidFill>
                  <a:srgbClr val="002060"/>
                </a:solidFill>
                <a:latin typeface="+mn-lt"/>
              </a:rPr>
              <a:t>PREDSTAVITEV  PROGRAMA  ŠOLE</a:t>
            </a:r>
            <a:endParaRPr lang="sl-SI" sz="1800" b="1" dirty="0">
              <a:solidFill>
                <a:srgbClr val="002060"/>
              </a:solidFill>
              <a:latin typeface="+mn-lt"/>
            </a:endParaRPr>
          </a:p>
        </p:txBody>
      </p:sp>
    </p:spTree>
    <p:extLst>
      <p:ext uri="{BB962C8B-B14F-4D97-AF65-F5344CB8AC3E}">
        <p14:creationId xmlns:p14="http://schemas.microsoft.com/office/powerpoint/2010/main" val="3010778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549928" y="683118"/>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rPr>
              <a:t>NEOBVEZNI IZBIRNI PREDMETI </a:t>
            </a:r>
            <a:endParaRPr lang="sl-SI" sz="1600" b="1" dirty="0">
              <a:solidFill>
                <a:srgbClr val="002060"/>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3514533181"/>
              </p:ext>
            </p:extLst>
          </p:nvPr>
        </p:nvGraphicFramePr>
        <p:xfrm>
          <a:off x="683568" y="1612299"/>
          <a:ext cx="3824327" cy="4817546"/>
        </p:xfrm>
        <a:graphic>
          <a:graphicData uri="http://schemas.openxmlformats.org/drawingml/2006/table">
            <a:tbl>
              <a:tblPr firstRow="1" bandRow="1">
                <a:tableStyleId>{5C22544A-7EE6-4342-B048-85BDC9FD1C3A}</a:tableStyleId>
              </a:tblPr>
              <a:tblGrid>
                <a:gridCol w="1304047">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34652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PREDMET</a:t>
                      </a:r>
                      <a:endParaRPr lang="sl-SI" sz="12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RAZRED</a:t>
                      </a:r>
                      <a:endParaRPr lang="sl-SI" sz="1200" dirty="0" smtClean="0">
                        <a:latin typeface="Calibri" panose="020F0502020204030204" pitchFamily="34" charset="0"/>
                      </a:endParaRPr>
                    </a:p>
                  </a:txBody>
                  <a:tcPr/>
                </a:tc>
                <a:tc>
                  <a:txBody>
                    <a:bodyPr/>
                    <a:lstStyle/>
                    <a:p>
                      <a:pPr algn="ctr"/>
                      <a:r>
                        <a:rPr lang="sl-SI" sz="1200" dirty="0" smtClean="0"/>
                        <a:t>UČITELJ</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6762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sl-SI" sz="500" dirty="0" smtClean="0"/>
                    </a:p>
                    <a:p>
                      <a:pPr marL="0" marR="0" indent="0" algn="ctr" defTabSz="685800" rtl="0" eaLnBrk="1" fontAlgn="auto" latinLnBrk="0" hangingPunct="1">
                        <a:lnSpc>
                          <a:spcPct val="100000"/>
                        </a:lnSpc>
                        <a:spcBef>
                          <a:spcPts val="0"/>
                        </a:spcBef>
                        <a:spcAft>
                          <a:spcPts val="0"/>
                        </a:spcAft>
                        <a:buClrTx/>
                        <a:buSzTx/>
                        <a:buFontTx/>
                        <a:buNone/>
                        <a:tabLst/>
                        <a:defRPr/>
                      </a:pPr>
                      <a:endParaRPr lang="sl-SI" sz="500" dirty="0" smtClean="0"/>
                    </a:p>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Angleščina</a:t>
                      </a:r>
                      <a:endParaRPr lang="sl-SI" sz="1200" dirty="0" smtClean="0">
                        <a:solidFill>
                          <a:schemeClr val="tx1"/>
                        </a:solidFill>
                        <a:latin typeface="+mn-lt"/>
                      </a:endParaRPr>
                    </a:p>
                  </a:txBody>
                  <a:tcPr/>
                </a:tc>
                <a:tc>
                  <a:txBody>
                    <a:bodyPr/>
                    <a:lstStyle/>
                    <a:p>
                      <a:pPr algn="ctr"/>
                      <a:endParaRPr lang="sl-SI" sz="1200" dirty="0" smtClean="0"/>
                    </a:p>
                    <a:p>
                      <a:pPr algn="ctr"/>
                      <a:r>
                        <a:rPr lang="sl-SI" sz="1200" dirty="0" smtClean="0"/>
                        <a:t>1. </a:t>
                      </a:r>
                      <a:endParaRPr lang="sl-SI" sz="1200" dirty="0">
                        <a:solidFill>
                          <a:schemeClr val="tx1"/>
                        </a:solidFill>
                        <a:latin typeface="+mn-lt"/>
                      </a:endParaRPr>
                    </a:p>
                  </a:txBody>
                  <a:tcPr/>
                </a:tc>
                <a:tc>
                  <a:txBody>
                    <a:bodyPr/>
                    <a:lstStyle/>
                    <a:p>
                      <a:pPr algn="ctr"/>
                      <a:endParaRPr lang="sl-SI" sz="1200" dirty="0" smtClean="0"/>
                    </a:p>
                    <a:p>
                      <a:pPr algn="ctr"/>
                      <a:r>
                        <a:rPr lang="sl-SI" sz="1200" dirty="0" smtClean="0">
                          <a:solidFill>
                            <a:schemeClr val="tx1"/>
                          </a:solidFill>
                        </a:rPr>
                        <a:t>Zala Cej</a:t>
                      </a:r>
                    </a:p>
                  </a:txBody>
                  <a:tcPr/>
                </a:tc>
                <a:extLst>
                  <a:ext uri="{0D108BD9-81ED-4DB2-BD59-A6C34878D82A}">
                    <a16:rowId xmlns:a16="http://schemas.microsoft.com/office/drawing/2014/main" val="10001"/>
                  </a:ext>
                </a:extLst>
              </a:tr>
              <a:tr h="576064">
                <a:tc>
                  <a:txBody>
                    <a:bodyPr/>
                    <a:lstStyle/>
                    <a:p>
                      <a:pPr algn="ctr"/>
                      <a:endParaRPr lang="sl-SI" sz="1200" dirty="0" smtClean="0"/>
                    </a:p>
                    <a:p>
                      <a:pPr algn="ctr"/>
                      <a:r>
                        <a:rPr lang="sl-SI" sz="1200" dirty="0" smtClean="0"/>
                        <a:t>Italijanščina</a:t>
                      </a:r>
                      <a:endParaRPr lang="sl-SI" sz="1200" dirty="0" smtClean="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p>
                      <a:pPr algn="ctr"/>
                      <a:endParaRPr lang="sl-SI" sz="1200" dirty="0" smtClean="0"/>
                    </a:p>
                  </a:txBody>
                  <a:tcPr/>
                </a:tc>
                <a:tc>
                  <a:txBody>
                    <a:bodyPr/>
                    <a:lstStyle/>
                    <a:p>
                      <a:pPr algn="ctr"/>
                      <a:endParaRPr lang="sl-SI" sz="1200" dirty="0" smtClean="0"/>
                    </a:p>
                    <a:p>
                      <a:pPr algn="ctr"/>
                      <a:r>
                        <a:rPr lang="sl-SI" sz="1200" dirty="0" smtClean="0"/>
                        <a:t>Mojca Argenti</a:t>
                      </a:r>
                      <a:endParaRPr lang="sl-SI" sz="1200" dirty="0" smtClean="0">
                        <a:solidFill>
                          <a:schemeClr val="tx1"/>
                        </a:solidFill>
                        <a:latin typeface="+mn-lt"/>
                      </a:endParaRPr>
                    </a:p>
                  </a:txBody>
                  <a:tcPr/>
                </a:tc>
                <a:extLst>
                  <a:ext uri="{0D108BD9-81ED-4DB2-BD59-A6C34878D82A}">
                    <a16:rowId xmlns:a16="http://schemas.microsoft.com/office/drawing/2014/main" val="10002"/>
                  </a:ext>
                </a:extLst>
              </a:tr>
              <a:tr h="657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Računalništvo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Andrej Kovač</a:t>
                      </a:r>
                    </a:p>
                  </a:txBody>
                  <a:tcPr/>
                </a:tc>
                <a:extLst>
                  <a:ext uri="{0D108BD9-81ED-4DB2-BD59-A6C34878D82A}">
                    <a16:rowId xmlns:a16="http://schemas.microsoft.com/office/drawing/2014/main" val="3512421002"/>
                  </a:ext>
                </a:extLst>
              </a:tr>
              <a:tr h="83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Šport</a:t>
                      </a:r>
                    </a:p>
                    <a:p>
                      <a:pPr algn="ctr"/>
                      <a:endParaRPr lang="sl-SI" sz="120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p>
                      <a:pPr algn="ctr"/>
                      <a:endParaRPr lang="sl-SI" sz="120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Jernej Klemenak</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Tine Ščuka</a:t>
                      </a:r>
                    </a:p>
                    <a:p>
                      <a:pPr algn="ctr"/>
                      <a:endParaRPr lang="sl-SI" sz="1200" dirty="0" smtClean="0">
                        <a:solidFill>
                          <a:srgbClr val="FF0000"/>
                        </a:solidFill>
                        <a:latin typeface="+mn-lt"/>
                      </a:endParaRPr>
                    </a:p>
                  </a:txBody>
                  <a:tcPr/>
                </a:tc>
                <a:extLst>
                  <a:ext uri="{0D108BD9-81ED-4DB2-BD59-A6C34878D82A}">
                    <a16:rowId xmlns:a16="http://schemas.microsoft.com/office/drawing/2014/main" val="402631976"/>
                  </a:ext>
                </a:extLst>
              </a:tr>
              <a:tr h="83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Tehnika</a:t>
                      </a:r>
                    </a:p>
                    <a:p>
                      <a:pPr algn="ctr"/>
                      <a:endParaRPr lang="sl-SI" sz="120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p>
                      <a:pPr algn="ctr"/>
                      <a:endParaRPr lang="sl-SI" sz="120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Mateja</a:t>
                      </a:r>
                      <a:r>
                        <a:rPr lang="sl-SI" sz="1200" baseline="0" dirty="0" smtClean="0">
                          <a:solidFill>
                            <a:schemeClr val="tx1"/>
                          </a:solidFill>
                        </a:rPr>
                        <a:t> Mezgec Pirjevec</a:t>
                      </a:r>
                      <a:endParaRPr lang="sl-SI" sz="1200" dirty="0" smtClean="0">
                        <a:solidFill>
                          <a:schemeClr val="tx1"/>
                        </a:solidFill>
                      </a:endParaRPr>
                    </a:p>
                    <a:p>
                      <a:pPr algn="ctr"/>
                      <a:endParaRPr lang="sl-SI" sz="1200" dirty="0" smtClean="0">
                        <a:solidFill>
                          <a:schemeClr val="tx1"/>
                        </a:solidFill>
                        <a:latin typeface="+mn-lt"/>
                      </a:endParaRPr>
                    </a:p>
                  </a:txBody>
                  <a:tcPr/>
                </a:tc>
                <a:extLst>
                  <a:ext uri="{0D108BD9-81ED-4DB2-BD59-A6C34878D82A}">
                    <a16:rowId xmlns:a16="http://schemas.microsoft.com/office/drawing/2014/main" val="1421007510"/>
                  </a:ext>
                </a:extLst>
              </a:tr>
              <a:tr h="832263">
                <a:tc>
                  <a:txBody>
                    <a:bodyPr/>
                    <a:lstStyle/>
                    <a:p>
                      <a:pPr algn="ctr"/>
                      <a:endParaRPr lang="sl-SI" sz="1200" dirty="0" smtClean="0">
                        <a:solidFill>
                          <a:schemeClr val="tx1"/>
                        </a:solidFill>
                        <a:latin typeface="+mn-lt"/>
                      </a:endParaRPr>
                    </a:p>
                    <a:p>
                      <a:pPr algn="ctr"/>
                      <a:r>
                        <a:rPr lang="sl-SI" sz="1200" dirty="0" smtClean="0">
                          <a:solidFill>
                            <a:schemeClr val="tx1"/>
                          </a:solidFill>
                          <a:latin typeface="+mn-lt"/>
                        </a:rPr>
                        <a:t>Umetnost</a:t>
                      </a:r>
                    </a:p>
                  </a:txBody>
                  <a:tcPr/>
                </a:tc>
                <a:tc>
                  <a:txBody>
                    <a:bodyPr/>
                    <a:lstStyle/>
                    <a:p>
                      <a:pPr algn="ctr"/>
                      <a:endParaRPr lang="sl-SI" sz="1200" baseline="0" dirty="0" smtClean="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p>
                      <a:pPr algn="ctr"/>
                      <a:endParaRPr lang="sl-SI" sz="1200" baseline="0" dirty="0" smtClean="0">
                        <a:solidFill>
                          <a:schemeClr val="tx1"/>
                        </a:solidFill>
                        <a:latin typeface="+mn-lt"/>
                      </a:endParaRPr>
                    </a:p>
                  </a:txBody>
                  <a:tcPr/>
                </a:tc>
                <a:tc>
                  <a:txBody>
                    <a:bodyPr/>
                    <a:lstStyle/>
                    <a:p>
                      <a:pPr algn="ctr"/>
                      <a:endParaRPr lang="sl-SI" sz="1200" dirty="0" smtClean="0">
                        <a:solidFill>
                          <a:schemeClr val="tx1"/>
                        </a:solidFill>
                        <a:latin typeface="+mn-lt"/>
                      </a:endParaRPr>
                    </a:p>
                    <a:p>
                      <a:pPr algn="ctr"/>
                      <a:r>
                        <a:rPr lang="sl-SI" sz="1200" dirty="0" smtClean="0">
                          <a:solidFill>
                            <a:schemeClr val="tx1"/>
                          </a:solidFill>
                          <a:latin typeface="+mn-lt"/>
                        </a:rPr>
                        <a:t>Barbara</a:t>
                      </a:r>
                      <a:r>
                        <a:rPr lang="sl-SI" sz="1200" baseline="0" dirty="0" smtClean="0">
                          <a:solidFill>
                            <a:schemeClr val="tx1"/>
                          </a:solidFill>
                          <a:latin typeface="+mn-lt"/>
                        </a:rPr>
                        <a:t> Nagode</a:t>
                      </a:r>
                      <a:endParaRPr lang="sl-SI" sz="1200" dirty="0" smtClean="0">
                        <a:solidFill>
                          <a:schemeClr val="tx1"/>
                        </a:solidFill>
                        <a:latin typeface="+mn-lt"/>
                      </a:endParaRPr>
                    </a:p>
                  </a:txBody>
                  <a:tcPr/>
                </a:tc>
                <a:extLst>
                  <a:ext uri="{0D108BD9-81ED-4DB2-BD59-A6C34878D82A}">
                    <a16:rowId xmlns:a16="http://schemas.microsoft.com/office/drawing/2014/main" val="4255173587"/>
                  </a:ext>
                </a:extLst>
              </a:tr>
            </a:tbl>
          </a:graphicData>
        </a:graphic>
      </p:graphicFrame>
      <p:sp>
        <p:nvSpPr>
          <p:cNvPr id="7" name="Označba mesta številke diapozitiva 6"/>
          <p:cNvSpPr>
            <a:spLocks noGrp="1"/>
          </p:cNvSpPr>
          <p:nvPr>
            <p:ph type="sldNum" sz="quarter" idx="12"/>
          </p:nvPr>
        </p:nvSpPr>
        <p:spPr/>
        <p:txBody>
          <a:bodyPr/>
          <a:lstStyle/>
          <a:p>
            <a:fld id="{C1098D97-D47F-4185-AB0A-1FBD1691CD49}" type="slidenum">
              <a:rPr lang="sl-SI" smtClean="0"/>
              <a:pPr/>
              <a:t>22</a:t>
            </a:fld>
            <a:endParaRPr lang="sl-SI"/>
          </a:p>
        </p:txBody>
      </p:sp>
      <p:sp>
        <p:nvSpPr>
          <p:cNvPr id="8" name="Naslov 1"/>
          <p:cNvSpPr txBox="1">
            <a:spLocks/>
          </p:cNvSpPr>
          <p:nvPr/>
        </p:nvSpPr>
        <p:spPr>
          <a:xfrm>
            <a:off x="5450069" y="5013176"/>
            <a:ext cx="24861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latin typeface="Calibri" panose="020F0502020204030204" pitchFamily="34" charset="0"/>
              </a:rPr>
              <a:t> </a:t>
            </a:r>
            <a:r>
              <a:rPr lang="sl-SI" sz="1400" b="1" dirty="0" smtClean="0">
                <a:solidFill>
                  <a:schemeClr val="accent2">
                    <a:lumMod val="75000"/>
                  </a:schemeClr>
                </a:solidFill>
                <a:latin typeface="+mn-lt"/>
              </a:rPr>
              <a:t>PODRUŽNICA PLANINA</a:t>
            </a:r>
            <a:endParaRPr lang="sl-SI" sz="1400" b="1" dirty="0">
              <a:solidFill>
                <a:schemeClr val="accent2">
                  <a:lumMod val="75000"/>
                </a:schemeClr>
              </a:solidFill>
              <a:latin typeface="+mn-lt"/>
            </a:endParaRPr>
          </a:p>
        </p:txBody>
      </p:sp>
      <p:graphicFrame>
        <p:nvGraphicFramePr>
          <p:cNvPr id="9" name="Tabela 8"/>
          <p:cNvGraphicFramePr>
            <a:graphicFrameLocks noGrp="1"/>
          </p:cNvGraphicFramePr>
          <p:nvPr>
            <p:extLst>
              <p:ext uri="{D42A27DB-BD31-4B8C-83A1-F6EECF244321}">
                <p14:modId xmlns:p14="http://schemas.microsoft.com/office/powerpoint/2010/main" val="245750880"/>
              </p:ext>
            </p:extLst>
          </p:nvPr>
        </p:nvGraphicFramePr>
        <p:xfrm>
          <a:off x="4884625" y="5357338"/>
          <a:ext cx="3686319" cy="565014"/>
        </p:xfrm>
        <a:graphic>
          <a:graphicData uri="http://schemas.openxmlformats.org/drawingml/2006/table">
            <a:tbl>
              <a:tblPr firstRow="1" bandRow="1">
                <a:tableStyleId>{5C22544A-7EE6-4342-B048-85BDC9FD1C3A}</a:tableStyleId>
              </a:tblPr>
              <a:tblGrid>
                <a:gridCol w="1374509">
                  <a:extLst>
                    <a:ext uri="{9D8B030D-6E8A-4147-A177-3AD203B41FA5}">
                      <a16:colId xmlns:a16="http://schemas.microsoft.com/office/drawing/2014/main" val="20000"/>
                    </a:ext>
                  </a:extLst>
                </a:gridCol>
                <a:gridCol w="1001513">
                  <a:extLst>
                    <a:ext uri="{9D8B030D-6E8A-4147-A177-3AD203B41FA5}">
                      <a16:colId xmlns:a16="http://schemas.microsoft.com/office/drawing/2014/main" val="20001"/>
                    </a:ext>
                  </a:extLst>
                </a:gridCol>
                <a:gridCol w="1310297">
                  <a:extLst>
                    <a:ext uri="{9D8B030D-6E8A-4147-A177-3AD203B41FA5}">
                      <a16:colId xmlns:a16="http://schemas.microsoft.com/office/drawing/2014/main" val="20002"/>
                    </a:ext>
                  </a:extLst>
                </a:gridCol>
              </a:tblGrid>
              <a:tr h="28637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PREDMET</a:t>
                      </a:r>
                      <a:endParaRPr lang="sl-SI" sz="12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RAZRED</a:t>
                      </a:r>
                      <a:endParaRPr lang="sl-SI" sz="1200" dirty="0" smtClean="0">
                        <a:latin typeface="Calibri" panose="020F0502020204030204" pitchFamily="34" charset="0"/>
                      </a:endParaRPr>
                    </a:p>
                  </a:txBody>
                  <a:tcPr/>
                </a:tc>
                <a:tc>
                  <a:txBody>
                    <a:bodyPr/>
                    <a:lstStyle/>
                    <a:p>
                      <a:pPr algn="ctr"/>
                      <a:r>
                        <a:rPr lang="sl-SI" sz="1200" dirty="0" smtClean="0"/>
                        <a:t>UČITELJ</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78636">
                <a:tc>
                  <a:txBody>
                    <a:bodyPr/>
                    <a:lstStyle/>
                    <a:p>
                      <a:pPr algn="ctr"/>
                      <a:r>
                        <a:rPr lang="sl-SI" sz="1200" dirty="0" smtClean="0">
                          <a:solidFill>
                            <a:schemeClr val="dk1"/>
                          </a:solidFill>
                          <a:latin typeface="+mn-lt"/>
                        </a:rPr>
                        <a:t>Italijanščina</a:t>
                      </a:r>
                      <a:endParaRPr lang="sl-SI" sz="120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4.</a:t>
                      </a:r>
                      <a:r>
                        <a:rPr lang="sl-SI" sz="1200" baseline="0" dirty="0" smtClean="0">
                          <a:solidFill>
                            <a:schemeClr val="tx1"/>
                          </a:solidFill>
                        </a:rPr>
                        <a:t> / 5.</a:t>
                      </a:r>
                      <a:endParaRPr lang="sl-SI" sz="1200" dirty="0" smtClean="0">
                        <a:solidFill>
                          <a:schemeClr val="tx1"/>
                        </a:solidFill>
                        <a:latin typeface="+mn-lt"/>
                      </a:endParaRPr>
                    </a:p>
                  </a:txBody>
                  <a:tcPr/>
                </a:tc>
                <a:tc>
                  <a:txBody>
                    <a:bodyPr/>
                    <a:lstStyle/>
                    <a:p>
                      <a:pPr algn="ctr"/>
                      <a:r>
                        <a:rPr lang="sl-SI" sz="1200" b="0" dirty="0" smtClean="0">
                          <a:solidFill>
                            <a:schemeClr val="tx1"/>
                          </a:solidFill>
                          <a:latin typeface="+mn-lt"/>
                        </a:rPr>
                        <a:t>Mojca</a:t>
                      </a:r>
                      <a:r>
                        <a:rPr lang="sl-SI" sz="1200" b="0" baseline="0" dirty="0" smtClean="0">
                          <a:solidFill>
                            <a:schemeClr val="tx1"/>
                          </a:solidFill>
                          <a:latin typeface="+mn-lt"/>
                        </a:rPr>
                        <a:t> Argenti</a:t>
                      </a:r>
                      <a:endParaRPr lang="sl-SI" sz="1200" b="0" dirty="0">
                        <a:solidFill>
                          <a:schemeClr val="tx1"/>
                        </a:solidFill>
                        <a:latin typeface="+mn-lt"/>
                      </a:endParaRPr>
                    </a:p>
                  </a:txBody>
                  <a:tcPr/>
                </a:tc>
                <a:extLst>
                  <a:ext uri="{0D108BD9-81ED-4DB2-BD59-A6C34878D82A}">
                    <a16:rowId xmlns:a16="http://schemas.microsoft.com/office/drawing/2014/main" val="10002"/>
                  </a:ext>
                </a:extLst>
              </a:tr>
            </a:tbl>
          </a:graphicData>
        </a:graphic>
      </p:graphicFrame>
      <p:sp>
        <p:nvSpPr>
          <p:cNvPr id="14" name="Naslov 1"/>
          <p:cNvSpPr txBox="1">
            <a:spLocks/>
          </p:cNvSpPr>
          <p:nvPr/>
        </p:nvSpPr>
        <p:spPr>
          <a:xfrm>
            <a:off x="5542715" y="1162565"/>
            <a:ext cx="2101509" cy="399578"/>
          </a:xfrm>
          <a:prstGeom prst="rect">
            <a:avLst/>
          </a:prstGeom>
        </p:spPr>
        <p:txBody>
          <a:bodyP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chemeClr val="accent2">
                    <a:lumMod val="75000"/>
                  </a:schemeClr>
                </a:solidFill>
                <a:latin typeface="Calibri" panose="020F0502020204030204" pitchFamily="34" charset="0"/>
              </a:rPr>
              <a:t> </a:t>
            </a:r>
            <a:r>
              <a:rPr lang="sl-SI" sz="1400" b="1" dirty="0" smtClean="0">
                <a:solidFill>
                  <a:schemeClr val="accent2">
                    <a:lumMod val="75000"/>
                  </a:schemeClr>
                </a:solidFill>
                <a:latin typeface="+mn-lt"/>
              </a:rPr>
              <a:t>PODRUŽNICA BUKOVJE</a:t>
            </a:r>
            <a:endParaRPr lang="sl-SI" sz="1400" b="1" dirty="0">
              <a:solidFill>
                <a:schemeClr val="accent2">
                  <a:lumMod val="75000"/>
                </a:schemeClr>
              </a:solidFill>
              <a:latin typeface="+mn-lt"/>
            </a:endParaRPr>
          </a:p>
        </p:txBody>
      </p:sp>
      <p:graphicFrame>
        <p:nvGraphicFramePr>
          <p:cNvPr id="15" name="Tabela 14"/>
          <p:cNvGraphicFramePr>
            <a:graphicFrameLocks noGrp="1"/>
          </p:cNvGraphicFramePr>
          <p:nvPr>
            <p:extLst>
              <p:ext uri="{D42A27DB-BD31-4B8C-83A1-F6EECF244321}">
                <p14:modId xmlns:p14="http://schemas.microsoft.com/office/powerpoint/2010/main" val="4039616133"/>
              </p:ext>
            </p:extLst>
          </p:nvPr>
        </p:nvGraphicFramePr>
        <p:xfrm>
          <a:off x="4860032" y="1612299"/>
          <a:ext cx="3666175" cy="682477"/>
        </p:xfrm>
        <a:graphic>
          <a:graphicData uri="http://schemas.openxmlformats.org/drawingml/2006/table">
            <a:tbl>
              <a:tblPr firstRow="1" bandRow="1">
                <a:tableStyleId>{5C22544A-7EE6-4342-B048-85BDC9FD1C3A}</a:tableStyleId>
              </a:tblPr>
              <a:tblGrid>
                <a:gridCol w="1366999">
                  <a:extLst>
                    <a:ext uri="{9D8B030D-6E8A-4147-A177-3AD203B41FA5}">
                      <a16:colId xmlns:a16="http://schemas.microsoft.com/office/drawing/2014/main" val="20000"/>
                    </a:ext>
                  </a:extLst>
                </a:gridCol>
                <a:gridCol w="996040">
                  <a:extLst>
                    <a:ext uri="{9D8B030D-6E8A-4147-A177-3AD203B41FA5}">
                      <a16:colId xmlns:a16="http://schemas.microsoft.com/office/drawing/2014/main" val="20001"/>
                    </a:ext>
                  </a:extLst>
                </a:gridCol>
                <a:gridCol w="1303136">
                  <a:extLst>
                    <a:ext uri="{9D8B030D-6E8A-4147-A177-3AD203B41FA5}">
                      <a16:colId xmlns:a16="http://schemas.microsoft.com/office/drawing/2014/main" val="20002"/>
                    </a:ext>
                  </a:extLst>
                </a:gridCol>
              </a:tblGrid>
              <a:tr h="24680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PREDMET</a:t>
                      </a:r>
                      <a:endParaRPr lang="sl-SI" sz="14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RAZRED</a:t>
                      </a:r>
                      <a:endParaRPr lang="sl-SI" sz="1400" dirty="0" smtClean="0">
                        <a:latin typeface="Calibri" panose="020F0502020204030204" pitchFamily="34" charset="0"/>
                      </a:endParaRPr>
                    </a:p>
                  </a:txBody>
                  <a:tcPr/>
                </a:tc>
                <a:tc>
                  <a:txBody>
                    <a:bodyPr/>
                    <a:lstStyle/>
                    <a:p>
                      <a:pPr algn="ctr"/>
                      <a:r>
                        <a:rPr lang="sl-SI" sz="1400" dirty="0" smtClean="0"/>
                        <a:t>UČITELJ</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377677">
                <a:tc>
                  <a:txBody>
                    <a:bodyPr/>
                    <a:lstStyle/>
                    <a:p>
                      <a:pPr algn="ctr"/>
                      <a:r>
                        <a:rPr lang="sl-SI" sz="1200" dirty="0" smtClean="0"/>
                        <a:t>Šport</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4. ,</a:t>
                      </a:r>
                      <a:r>
                        <a:rPr lang="sl-SI" sz="1200" baseline="0" dirty="0" smtClean="0">
                          <a:solidFill>
                            <a:schemeClr val="tx1"/>
                          </a:solidFill>
                        </a:rPr>
                        <a:t>  5.</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Maruša</a:t>
                      </a:r>
                      <a:r>
                        <a:rPr lang="sl-SI" sz="1200" baseline="0" dirty="0" smtClean="0">
                          <a:solidFill>
                            <a:schemeClr val="tx1"/>
                          </a:solidFill>
                        </a:rPr>
                        <a:t> Pogačar</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10" name="Naslov 1"/>
          <p:cNvSpPr txBox="1">
            <a:spLocks/>
          </p:cNvSpPr>
          <p:nvPr/>
        </p:nvSpPr>
        <p:spPr>
          <a:xfrm>
            <a:off x="395536" y="1202179"/>
            <a:ext cx="1907704"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chemeClr val="accent2">
                    <a:lumMod val="75000"/>
                  </a:schemeClr>
                </a:solidFill>
                <a:latin typeface="+mn-lt"/>
              </a:rPr>
              <a:t>MATIČNA ŠOLA</a:t>
            </a:r>
            <a:endParaRPr lang="sl-SI" sz="1400" b="1" dirty="0">
              <a:solidFill>
                <a:schemeClr val="accent2">
                  <a:lumMod val="75000"/>
                </a:schemeClr>
              </a:solidFill>
              <a:latin typeface="+mn-lt"/>
            </a:endParaRPr>
          </a:p>
        </p:txBody>
      </p:sp>
      <p:sp>
        <p:nvSpPr>
          <p:cNvPr id="11" name="Naslov 1"/>
          <p:cNvSpPr txBox="1">
            <a:spLocks/>
          </p:cNvSpPr>
          <p:nvPr/>
        </p:nvSpPr>
        <p:spPr>
          <a:xfrm>
            <a:off x="5350419" y="3226690"/>
            <a:ext cx="2486100" cy="399578"/>
          </a:xfrm>
          <a:prstGeom prst="rect">
            <a:avLst/>
          </a:prstGeom>
        </p:spPr>
        <p:txBody>
          <a:bodyP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latin typeface="Calibri" panose="020F0502020204030204" pitchFamily="34" charset="0"/>
              </a:rPr>
              <a:t> </a:t>
            </a:r>
            <a:r>
              <a:rPr lang="sl-SI" sz="1400" b="1" dirty="0" smtClean="0">
                <a:solidFill>
                  <a:schemeClr val="accent2">
                    <a:lumMod val="75000"/>
                  </a:schemeClr>
                </a:solidFill>
                <a:latin typeface="+mn-lt"/>
              </a:rPr>
              <a:t>PODRUŽNICA STUDENO</a:t>
            </a:r>
            <a:endParaRPr lang="sl-SI" sz="1400" b="1" dirty="0">
              <a:solidFill>
                <a:schemeClr val="accent2">
                  <a:lumMod val="75000"/>
                </a:schemeClr>
              </a:solidFill>
              <a:latin typeface="+mn-lt"/>
            </a:endParaRPr>
          </a:p>
        </p:txBody>
      </p:sp>
      <p:graphicFrame>
        <p:nvGraphicFramePr>
          <p:cNvPr id="12" name="Tabela 11"/>
          <p:cNvGraphicFramePr>
            <a:graphicFrameLocks noGrp="1"/>
          </p:cNvGraphicFramePr>
          <p:nvPr>
            <p:extLst>
              <p:ext uri="{D42A27DB-BD31-4B8C-83A1-F6EECF244321}">
                <p14:modId xmlns:p14="http://schemas.microsoft.com/office/powerpoint/2010/main" val="245750880"/>
              </p:ext>
            </p:extLst>
          </p:nvPr>
        </p:nvGraphicFramePr>
        <p:xfrm>
          <a:off x="4878412" y="3542846"/>
          <a:ext cx="3686319" cy="565014"/>
        </p:xfrm>
        <a:graphic>
          <a:graphicData uri="http://schemas.openxmlformats.org/drawingml/2006/table">
            <a:tbl>
              <a:tblPr firstRow="1" bandRow="1">
                <a:tableStyleId>{5C22544A-7EE6-4342-B048-85BDC9FD1C3A}</a:tableStyleId>
              </a:tblPr>
              <a:tblGrid>
                <a:gridCol w="1374509">
                  <a:extLst>
                    <a:ext uri="{9D8B030D-6E8A-4147-A177-3AD203B41FA5}">
                      <a16:colId xmlns:a16="http://schemas.microsoft.com/office/drawing/2014/main" val="20000"/>
                    </a:ext>
                  </a:extLst>
                </a:gridCol>
                <a:gridCol w="1001513">
                  <a:extLst>
                    <a:ext uri="{9D8B030D-6E8A-4147-A177-3AD203B41FA5}">
                      <a16:colId xmlns:a16="http://schemas.microsoft.com/office/drawing/2014/main" val="20001"/>
                    </a:ext>
                  </a:extLst>
                </a:gridCol>
                <a:gridCol w="1310297">
                  <a:extLst>
                    <a:ext uri="{9D8B030D-6E8A-4147-A177-3AD203B41FA5}">
                      <a16:colId xmlns:a16="http://schemas.microsoft.com/office/drawing/2014/main" val="20002"/>
                    </a:ext>
                  </a:extLst>
                </a:gridCol>
              </a:tblGrid>
              <a:tr h="28637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PREDMET</a:t>
                      </a:r>
                      <a:endParaRPr lang="sl-SI" sz="12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RAZRED</a:t>
                      </a:r>
                      <a:endParaRPr lang="sl-SI" sz="1200" dirty="0" smtClean="0">
                        <a:latin typeface="Calibri" panose="020F0502020204030204" pitchFamily="34" charset="0"/>
                      </a:endParaRPr>
                    </a:p>
                  </a:txBody>
                  <a:tcPr/>
                </a:tc>
                <a:tc>
                  <a:txBody>
                    <a:bodyPr/>
                    <a:lstStyle/>
                    <a:p>
                      <a:pPr algn="ctr"/>
                      <a:r>
                        <a:rPr lang="sl-SI" sz="1200" dirty="0" smtClean="0"/>
                        <a:t>UČITELJ</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78636">
                <a:tc>
                  <a:txBody>
                    <a:bodyPr/>
                    <a:lstStyle/>
                    <a:p>
                      <a:pPr algn="ctr"/>
                      <a:r>
                        <a:rPr lang="sl-SI" sz="1200" dirty="0" smtClean="0">
                          <a:solidFill>
                            <a:schemeClr val="dk1"/>
                          </a:solidFill>
                          <a:latin typeface="+mn-lt"/>
                        </a:rPr>
                        <a:t>Italijanščina</a:t>
                      </a:r>
                      <a:endParaRPr lang="sl-SI" sz="120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4.</a:t>
                      </a:r>
                      <a:r>
                        <a:rPr lang="sl-SI" sz="1200" baseline="0" dirty="0" smtClean="0">
                          <a:solidFill>
                            <a:schemeClr val="tx1"/>
                          </a:solidFill>
                        </a:rPr>
                        <a:t> / 5.</a:t>
                      </a:r>
                      <a:endParaRPr lang="sl-SI" sz="1200" dirty="0" smtClean="0">
                        <a:solidFill>
                          <a:schemeClr val="tx1"/>
                        </a:solidFill>
                        <a:latin typeface="+mn-lt"/>
                      </a:endParaRPr>
                    </a:p>
                  </a:txBody>
                  <a:tcPr/>
                </a:tc>
                <a:tc>
                  <a:txBody>
                    <a:bodyPr/>
                    <a:lstStyle/>
                    <a:p>
                      <a:pPr algn="ctr"/>
                      <a:r>
                        <a:rPr lang="sl-SI" sz="1200" b="0" dirty="0" smtClean="0">
                          <a:solidFill>
                            <a:schemeClr val="tx1"/>
                          </a:solidFill>
                          <a:latin typeface="+mn-lt"/>
                        </a:rPr>
                        <a:t>Mojca</a:t>
                      </a:r>
                      <a:r>
                        <a:rPr lang="sl-SI" sz="1200" b="0" baseline="0" dirty="0" smtClean="0">
                          <a:solidFill>
                            <a:schemeClr val="tx1"/>
                          </a:solidFill>
                          <a:latin typeface="+mn-lt"/>
                        </a:rPr>
                        <a:t> Argenti</a:t>
                      </a:r>
                      <a:endParaRPr lang="sl-SI" sz="1200" b="0" dirty="0">
                        <a:solidFill>
                          <a:schemeClr val="tx1"/>
                        </a:solidFill>
                        <a:latin typeface="+mn-lt"/>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9909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899591" y="764704"/>
            <a:ext cx="7650049" cy="3528392"/>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700" b="1" dirty="0" smtClean="0">
                <a:solidFill>
                  <a:srgbClr val="002060"/>
                </a:solidFill>
              </a:rPr>
              <a:t>DODATNI IN DOPOLNILNI POUK</a:t>
            </a:r>
          </a:p>
          <a:p>
            <a:pPr algn="just"/>
            <a:endParaRPr lang="sl-SI" sz="1600" dirty="0" smtClean="0">
              <a:solidFill>
                <a:srgbClr val="002060"/>
              </a:solidFill>
            </a:endParaRPr>
          </a:p>
          <a:p>
            <a:pPr algn="just"/>
            <a:r>
              <a:rPr lang="sl-SI" sz="1600" b="1" dirty="0">
                <a:solidFill>
                  <a:srgbClr val="002060"/>
                </a:solidFill>
              </a:rPr>
              <a:t>Dodatni pouk </a:t>
            </a:r>
            <a:r>
              <a:rPr lang="sl-SI" sz="1300" dirty="0" smtClean="0"/>
              <a:t>je organiziran </a:t>
            </a:r>
            <a:r>
              <a:rPr lang="sl-SI" sz="1300" dirty="0"/>
              <a:t>za učence, ki pri posameznih predmetih presegajo določene standarde </a:t>
            </a:r>
            <a:r>
              <a:rPr lang="sl-SI" sz="1300" dirty="0" smtClean="0"/>
              <a:t>znanja. Učenci se vanj vključujejo prostovoljno in po dogovoru z učitelji. S poglobljenimi in razširjenimi vsebinami ter različnimi metodami dela, kot so samostojno delo, problemski pouk in pripravami na tekmovanja, omogoča učencem doseganje višjih taksonomskih stopenj znanja. </a:t>
            </a:r>
          </a:p>
          <a:p>
            <a:pPr algn="just"/>
            <a:endParaRPr lang="sl-SI" sz="1400" dirty="0"/>
          </a:p>
          <a:p>
            <a:pPr algn="just"/>
            <a:r>
              <a:rPr lang="sl-SI" sz="1600" b="1" dirty="0">
                <a:solidFill>
                  <a:srgbClr val="002060"/>
                </a:solidFill>
              </a:rPr>
              <a:t>Dopolnilni pouk </a:t>
            </a:r>
            <a:r>
              <a:rPr lang="sl-SI" sz="1400" dirty="0" smtClean="0"/>
              <a:t>je </a:t>
            </a:r>
            <a:r>
              <a:rPr lang="sl-SI" sz="1400" dirty="0"/>
              <a:t>organizira za učence, ki </a:t>
            </a:r>
            <a:r>
              <a:rPr lang="sl-SI" sz="1400" dirty="0" smtClean="0"/>
              <a:t>potrebujejo dodatno razlago in pomoč </a:t>
            </a:r>
            <a:r>
              <a:rPr lang="sl-SI" sz="1400" dirty="0"/>
              <a:t>pri </a:t>
            </a:r>
            <a:r>
              <a:rPr lang="sl-SI" sz="1400" dirty="0" smtClean="0"/>
              <a:t>učenju. Predlog za obiskovanje poda učitelj predmeta, ki ugotovi vzroke za učenčevo neuspešnost in redno spremlja učenčev napredek. </a:t>
            </a:r>
          </a:p>
          <a:p>
            <a:pPr algn="just"/>
            <a:endParaRPr lang="sl-SI" sz="1400" dirty="0"/>
          </a:p>
          <a:p>
            <a:pPr algn="just"/>
            <a:r>
              <a:rPr lang="sl-SI" sz="1400" dirty="0" smtClean="0"/>
              <a:t>Dodatni in dopolnilni pouk poteka po urniku, dogovorjenem v septembru pred ali po pouku.</a:t>
            </a:r>
          </a:p>
          <a:p>
            <a:pPr algn="just"/>
            <a:endParaRPr lang="sl-SI" sz="1400" dirty="0" smtClean="0"/>
          </a:p>
          <a:p>
            <a:pPr algn="just"/>
            <a:endParaRPr lang="sl-SI" sz="1700" b="1" dirty="0" smtClean="0"/>
          </a:p>
          <a:p>
            <a:pPr algn="just"/>
            <a:endParaRPr lang="sl-SI" sz="1700" b="1" dirty="0">
              <a:solidFill>
                <a:srgbClr val="002060"/>
              </a:solidFill>
            </a:endParaRPr>
          </a:p>
          <a:p>
            <a:pPr algn="ctr">
              <a:lnSpc>
                <a:spcPct val="100000"/>
              </a:lnSpc>
            </a:pPr>
            <a:r>
              <a:rPr lang="sl-SI" sz="1700" b="1" dirty="0">
                <a:solidFill>
                  <a:srgbClr val="002060"/>
                </a:solidFill>
              </a:rPr>
              <a:t>INDIVIDUALNA IN SKUPINSKA UČNA POMOČ</a:t>
            </a:r>
          </a:p>
          <a:p>
            <a:pPr algn="ctr"/>
            <a:endParaRPr lang="sl-SI" sz="1400" b="1" dirty="0" smtClean="0"/>
          </a:p>
          <a:p>
            <a:pPr algn="just"/>
            <a:r>
              <a:rPr lang="sl-SI" sz="1400" dirty="0" smtClean="0"/>
              <a:t>Namenjena je učencem, ki kljub obiskovanju dopolnilnega pouka  ne dosegajo minimalnih standardov znanja. </a:t>
            </a:r>
            <a:r>
              <a:rPr lang="sl-SI" sz="1400" dirty="0"/>
              <a:t>Pouk se vodi individualno ali v zelo majhnih skupinah učencev. </a:t>
            </a:r>
            <a:r>
              <a:rPr lang="sl-SI" sz="1400" dirty="0" smtClean="0"/>
              <a:t> Izvajajo ga strokovni delavci šole.</a:t>
            </a:r>
            <a:endParaRPr lang="sl-SI" sz="1400" b="1" dirty="0"/>
          </a:p>
        </p:txBody>
      </p:sp>
      <p:sp>
        <p:nvSpPr>
          <p:cNvPr id="4" name="Naslov 1"/>
          <p:cNvSpPr txBox="1">
            <a:spLocks/>
          </p:cNvSpPr>
          <p:nvPr/>
        </p:nvSpPr>
        <p:spPr>
          <a:xfrm>
            <a:off x="899591" y="4581128"/>
            <a:ext cx="7787209" cy="18002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sl-SI" sz="1600" b="1" dirty="0">
                <a:solidFill>
                  <a:srgbClr val="002060"/>
                </a:solidFill>
              </a:rPr>
              <a:t>DODATNA STROKOVNA POMOČ</a:t>
            </a:r>
          </a:p>
          <a:p>
            <a:pPr algn="ctr"/>
            <a:endParaRPr lang="sl-SI" sz="1400" b="1" dirty="0" smtClean="0"/>
          </a:p>
          <a:p>
            <a:pPr algn="just"/>
            <a:r>
              <a:rPr lang="sl-SI" sz="1200" dirty="0" smtClean="0"/>
              <a:t>Dodatna strokovna pomoč je namenjena učencem s posebnimi potrebami.  To so učenci s primanjkljaji na posameznih področjih učenj, učenci s čustvenimi in vedenjskimi motnjami, gibalno ovirani učenci, slepi in slabovidni, gluhi in naglušni, učenci z govorno-jezikovnimi motnjami, dolgotrajno bolni učenci, učenci z motnjo v duševnem razvoju.</a:t>
            </a:r>
          </a:p>
          <a:p>
            <a:pPr algn="just"/>
            <a:r>
              <a:rPr lang="sl-SI" sz="1200" dirty="0" smtClean="0"/>
              <a:t>Odločbo o usmeritvi učenca v izobraževalni program s prilagojenim izvajanjem in dodatno strokovno pomočjo, izda ZRSŠ na osnovi zahtevka staršev in na osnovi strokovnega mnenja komisije za usmerjanje otrok s posebnimi potrebami. </a:t>
            </a:r>
          </a:p>
          <a:p>
            <a:pPr algn="just"/>
            <a:endParaRPr lang="sl-SI" sz="1200" dirty="0">
              <a:latin typeface="Calibri" panose="020F0502020204030204" pitchFamily="34" charset="0"/>
            </a:endParaRPr>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23</a:t>
            </a:fld>
            <a:endParaRPr lang="sl-SI"/>
          </a:p>
        </p:txBody>
      </p:sp>
    </p:spTree>
    <p:extLst>
      <p:ext uri="{BB962C8B-B14F-4D97-AF65-F5344CB8AC3E}">
        <p14:creationId xmlns:p14="http://schemas.microsoft.com/office/powerpoint/2010/main" val="115332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697745" y="2348880"/>
            <a:ext cx="7742684" cy="198022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PODALJŠANO BIVANJE</a:t>
            </a:r>
          </a:p>
          <a:p>
            <a:pPr algn="just"/>
            <a:endParaRPr lang="sl-SI" sz="1200" b="1" dirty="0">
              <a:latin typeface="+mn-lt"/>
            </a:endParaRPr>
          </a:p>
          <a:p>
            <a:pPr algn="just"/>
            <a:r>
              <a:rPr lang="sl-SI" sz="1400" dirty="0" smtClean="0">
                <a:latin typeface="+mn-lt"/>
              </a:rPr>
              <a:t>Podaljšano bivanje je organizirano na matični šoli in vseh treh podružnicah. Učenci, ki obiskujejo podaljšano bivanje, kosijo v šoli. V času bivanja potekajo rekreativne dejavnosti, pisanje domačih nalog, samostojno učenje in usmerjene dejavnosti.</a:t>
            </a:r>
          </a:p>
          <a:p>
            <a:pPr algn="just"/>
            <a:endParaRPr lang="sl-SI" sz="1400" dirty="0">
              <a:latin typeface="+mn-lt"/>
            </a:endParaRPr>
          </a:p>
          <a:p>
            <a:pPr algn="just"/>
            <a:r>
              <a:rPr lang="sl-SI" sz="1400" dirty="0" smtClean="0">
                <a:latin typeface="+mn-lt"/>
              </a:rPr>
              <a:t>Zaradi varnosti otroka in odgovornosti šole, lahko učitelji v podaljšanem bivanju predčasno spusti učenca iz šole samo s pisnim dovoljenjem staršev.</a:t>
            </a:r>
            <a:endParaRPr lang="sl-SI" sz="1400" dirty="0">
              <a:latin typeface="+mn-lt"/>
            </a:endParaRPr>
          </a:p>
        </p:txBody>
      </p:sp>
      <p:sp>
        <p:nvSpPr>
          <p:cNvPr id="5" name="Naslov 1"/>
          <p:cNvSpPr txBox="1">
            <a:spLocks/>
          </p:cNvSpPr>
          <p:nvPr/>
        </p:nvSpPr>
        <p:spPr>
          <a:xfrm>
            <a:off x="827584" y="692696"/>
            <a:ext cx="7483006" cy="151216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JUTRANJE VARSTVO</a:t>
            </a:r>
          </a:p>
          <a:p>
            <a:pPr algn="just"/>
            <a:endParaRPr lang="sl-SI" sz="1400" b="1" dirty="0">
              <a:latin typeface="+mn-lt"/>
            </a:endParaRPr>
          </a:p>
          <a:p>
            <a:pPr algn="just"/>
            <a:r>
              <a:rPr lang="sl-SI" sz="1400" dirty="0" smtClean="0">
                <a:latin typeface="+mn-lt"/>
              </a:rPr>
              <a:t>Na matični šoli je za učence 1. triade organizirano  od 6.00 do 8.00. </a:t>
            </a:r>
          </a:p>
          <a:p>
            <a:pPr algn="just"/>
            <a:r>
              <a:rPr lang="sl-SI" sz="1400" dirty="0" smtClean="0">
                <a:latin typeface="+mn-lt"/>
              </a:rPr>
              <a:t>V Planini poteka od 6.00 do 8.00, v Bukovju od 7.00 do 8.00, v Studenem od 7.00 do 8.00. </a:t>
            </a:r>
            <a:endParaRPr lang="sl-SI" sz="1400" dirty="0">
              <a:latin typeface="+mn-lt"/>
            </a:endParaRPr>
          </a:p>
        </p:txBody>
      </p:sp>
      <p:sp>
        <p:nvSpPr>
          <p:cNvPr id="6" name="Naslov 1"/>
          <p:cNvSpPr txBox="1">
            <a:spLocks/>
          </p:cNvSpPr>
          <p:nvPr/>
        </p:nvSpPr>
        <p:spPr>
          <a:xfrm>
            <a:off x="827013" y="4857398"/>
            <a:ext cx="7886700" cy="86409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VARSTVO VOZAČEV in ČAKAJOČIH NA IZBIRNE PREDMETE</a:t>
            </a:r>
          </a:p>
          <a:p>
            <a:pPr algn="just"/>
            <a:endParaRPr lang="sl-SI" sz="1200" dirty="0" smtClean="0">
              <a:latin typeface="+mn-lt"/>
            </a:endParaRPr>
          </a:p>
          <a:p>
            <a:pPr algn="just"/>
            <a:r>
              <a:rPr lang="sl-SI" sz="1400" dirty="0" smtClean="0">
                <a:latin typeface="+mn-lt"/>
              </a:rPr>
              <a:t>Za učence vozače je po pouku do odhoda šolskega avtobusa organizirano varstvo, </a:t>
            </a:r>
          </a:p>
          <a:p>
            <a:pPr algn="just"/>
            <a:r>
              <a:rPr lang="sl-SI" sz="1400" dirty="0">
                <a:latin typeface="+mn-lt"/>
              </a:rPr>
              <a:t>z</a:t>
            </a:r>
            <a:r>
              <a:rPr lang="sl-SI" sz="1400" dirty="0" smtClean="0">
                <a:latin typeface="+mn-lt"/>
              </a:rPr>
              <a:t>a učence, ki obiskujejo izbirne predmete pa do pričetka le teh.</a:t>
            </a:r>
            <a:endParaRPr lang="sl-SI" sz="1400" dirty="0">
              <a:latin typeface="+mn-lt"/>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24</a:t>
            </a:fld>
            <a:endParaRPr lang="sl-SI"/>
          </a:p>
        </p:txBody>
      </p:sp>
    </p:spTree>
    <p:extLst>
      <p:ext uri="{BB962C8B-B14F-4D97-AF65-F5344CB8AC3E}">
        <p14:creationId xmlns:p14="http://schemas.microsoft.com/office/powerpoint/2010/main" val="143285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C1098D97-D47F-4185-AB0A-1FBD1691CD49}" type="slidenum">
              <a:rPr lang="sl-SI" smtClean="0"/>
              <a:pPr/>
              <a:t>25</a:t>
            </a:fld>
            <a:endParaRPr lang="sl-SI"/>
          </a:p>
        </p:txBody>
      </p:sp>
      <p:sp>
        <p:nvSpPr>
          <p:cNvPr id="6" name="Naslov 1"/>
          <p:cNvSpPr txBox="1">
            <a:spLocks/>
          </p:cNvSpPr>
          <p:nvPr/>
        </p:nvSpPr>
        <p:spPr>
          <a:xfrm>
            <a:off x="822402" y="758254"/>
            <a:ext cx="7263624" cy="144016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INTERESNE DEJAVNOSTI</a:t>
            </a:r>
          </a:p>
          <a:p>
            <a:pPr algn="ctr"/>
            <a:endParaRPr lang="sl-SI" sz="1600" b="1" dirty="0" smtClean="0">
              <a:solidFill>
                <a:srgbClr val="7A4900"/>
              </a:solidFill>
              <a:latin typeface="+mn-lt"/>
            </a:endParaRPr>
          </a:p>
          <a:p>
            <a:pPr algn="just"/>
            <a:endParaRPr lang="sl-SI" sz="500" dirty="0">
              <a:latin typeface="+mn-lt"/>
            </a:endParaRPr>
          </a:p>
          <a:p>
            <a:pPr algn="just"/>
            <a:r>
              <a:rPr lang="sl-SI" sz="1200" dirty="0" smtClean="0">
                <a:latin typeface="+mn-lt"/>
              </a:rPr>
              <a:t>Na šoli si želimo, da se vsak učenec vključi v  vsaj eno interesno dejavnost, kjer se lahko sprošča in razvija svoje sposobnosti. Vključitev v interesno dejavnost je prostovoljna, vendar pričakujemo, da jo bo učenec po prijavi  redno obiskoval.</a:t>
            </a:r>
          </a:p>
          <a:p>
            <a:pPr algn="just"/>
            <a:endParaRPr lang="sl-SI" sz="1200" dirty="0" smtClean="0">
              <a:latin typeface="+mn-lt"/>
            </a:endParaRPr>
          </a:p>
          <a:p>
            <a:pPr algn="just"/>
            <a:r>
              <a:rPr lang="sl-SI" sz="1200" dirty="0" smtClean="0">
                <a:latin typeface="+mn-lt"/>
                <a:hlinkClick r:id="rId2"/>
              </a:rPr>
              <a:t>Seznam interesnih dejavnosti je objavljen na šolski spletni strani.</a:t>
            </a:r>
            <a:endParaRPr lang="sl-SI" sz="1200" dirty="0" smtClean="0">
              <a:latin typeface="+mn-lt"/>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200" dirty="0" smtClean="0">
              <a:solidFill>
                <a:srgbClr val="FF0000"/>
              </a:solidFill>
              <a:latin typeface="Calibri" panose="020F0502020204030204" pitchFamily="34" charset="0"/>
            </a:endParaRPr>
          </a:p>
          <a:p>
            <a:pPr algn="ctr"/>
            <a:endParaRPr lang="sl-SI" sz="1600" b="1" dirty="0">
              <a:latin typeface="Calibri" panose="020F0502020204030204" pitchFamily="34" charset="0"/>
            </a:endParaRPr>
          </a:p>
        </p:txBody>
      </p:sp>
      <p:sp>
        <p:nvSpPr>
          <p:cNvPr id="7" name="Naslov 1"/>
          <p:cNvSpPr txBox="1">
            <a:spLocks/>
          </p:cNvSpPr>
          <p:nvPr/>
        </p:nvSpPr>
        <p:spPr>
          <a:xfrm>
            <a:off x="1038426" y="2852936"/>
            <a:ext cx="7047600" cy="223224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a:solidFill>
                  <a:srgbClr val="002060"/>
                </a:solidFill>
              </a:rPr>
              <a:t>NADARJENI UČENCI – kako jih odkrijemo in kako jih vzpodbujamo</a:t>
            </a:r>
          </a:p>
          <a:p>
            <a:pPr algn="just"/>
            <a:endParaRPr lang="sl-SI" sz="1400" dirty="0" smtClean="0"/>
          </a:p>
          <a:p>
            <a:pPr algn="just"/>
            <a:r>
              <a:rPr lang="sl-SI" sz="1200" dirty="0" smtClean="0"/>
              <a:t>V okviru postoka odkrivanja nadarjenih učencev učitelji predlagajo učence, ki izstopajo na enem ali več področjih. Pri tem upoštevajo značilnosti nadarjenih otrok na posameznih področjih in so še posebej pozorni na učno neuspešne nadarjene učene. Predlagane učence morajo vsi učitelji, ki učence poučujejo, oceniti z ocenjevalno lestvico, poleg tega pa so testirani še z dvema instrumentoma – testom sposobnosti in testom ustvarjalnosti. Šolska psihologinja rezultate obdela in identificira nadarjene učence. Temu sledi pogovor s starši in priprava programa glede na odkrito ustvarjalnost, interese ter želje otrok in staršev.</a:t>
            </a:r>
          </a:p>
          <a:p>
            <a:pPr algn="just"/>
            <a:r>
              <a:rPr lang="sl-SI" sz="1200" dirty="0" smtClean="0"/>
              <a:t>Delavnice, ki jih izvajamo, so vzpodbujanje k literarnim in likovnim natečajem, </a:t>
            </a:r>
          </a:p>
          <a:p>
            <a:pPr algn="just"/>
            <a:r>
              <a:rPr lang="sl-SI" sz="1200" dirty="0" smtClean="0"/>
              <a:t>k udeležbi na tekmovanjih, pomoč šibkejšim in mlajšim učencem, </a:t>
            </a:r>
          </a:p>
          <a:p>
            <a:pPr algn="just"/>
            <a:r>
              <a:rPr lang="sl-SI" sz="1200" dirty="0" smtClean="0"/>
              <a:t>pomoč tujcem, projektno delo, delavnice za nadarjene učence, </a:t>
            </a:r>
          </a:p>
          <a:p>
            <a:pPr algn="just"/>
            <a:r>
              <a:rPr lang="sl-SI" sz="1200" dirty="0" smtClean="0"/>
              <a:t>obiski zunanjih ustanov …</a:t>
            </a:r>
          </a:p>
          <a:p>
            <a:pPr algn="just"/>
            <a:endParaRPr lang="sl-SI" sz="1400" dirty="0">
              <a:latin typeface="Calibri" panose="020F0502020204030204" pitchFamily="34" charset="0"/>
            </a:endParaRPr>
          </a:p>
        </p:txBody>
      </p:sp>
      <p:pic>
        <p:nvPicPr>
          <p:cNvPr id="2" name="Slika 1"/>
          <p:cNvPicPr>
            <a:picLocks noChangeAspect="1"/>
          </p:cNvPicPr>
          <p:nvPr/>
        </p:nvPicPr>
        <p:blipFill>
          <a:blip r:embed="rId3"/>
          <a:stretch>
            <a:fillRect/>
          </a:stretch>
        </p:blipFill>
        <p:spPr>
          <a:xfrm>
            <a:off x="6156176" y="4358347"/>
            <a:ext cx="1353429" cy="1353429"/>
          </a:xfrm>
          <a:prstGeom prst="rect">
            <a:avLst/>
          </a:prstGeom>
        </p:spPr>
      </p:pic>
    </p:spTree>
    <p:extLst>
      <p:ext uri="{BB962C8B-B14F-4D97-AF65-F5344CB8AC3E}">
        <p14:creationId xmlns:p14="http://schemas.microsoft.com/office/powerpoint/2010/main" val="261539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681015" y="5157192"/>
            <a:ext cx="7811109" cy="136815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rgbClr val="002060"/>
                </a:solidFill>
                <a:latin typeface="+mn-lt"/>
              </a:rPr>
              <a:t>POVEZOVANJE ŠOLE Z OKOLJEM</a:t>
            </a:r>
          </a:p>
          <a:p>
            <a:pPr algn="just"/>
            <a:endParaRPr lang="sl-SI" sz="500" dirty="0">
              <a:latin typeface="+mn-lt"/>
            </a:endParaRPr>
          </a:p>
          <a:p>
            <a:pPr algn="just"/>
            <a:r>
              <a:rPr lang="sl-SI" sz="1200" dirty="0" smtClean="0">
                <a:latin typeface="+mn-lt"/>
              </a:rPr>
              <a:t>Strokovni delavci šole se bodo skupaj z učenci in pripravljenim programom vključevali v dejavnosti okolja in potrebe kraja. Sodelovali bodo na prireditvah v sklopu KS, podjetij, organizacij in zavodov. Šola se bo vključila tudi v dejavnosti humanitarnih organizacij in svoje delo predstavljala v lokalnih medijih in tudi širše. Zgledno bo nadaljevala sodelovanje z Vrtcem Postojna, šolskimi ambulantami ZD Postojna, Glasbeno šolo in sosednjima šolama v občini. Šola se bo uspešno povezovala tudi s Pedagoškimi Fakultetami v Ljubljani, Mariboru in Kopru, Filozofsko fakulteto v </a:t>
            </a:r>
            <a:r>
              <a:rPr lang="sl-SI" sz="1200" dirty="0">
                <a:latin typeface="+mn-lt"/>
              </a:rPr>
              <a:t>L</a:t>
            </a:r>
            <a:r>
              <a:rPr lang="sl-SI" sz="1200" dirty="0" smtClean="0">
                <a:latin typeface="+mn-lt"/>
              </a:rPr>
              <a:t>jubljani ter Pedagoškim inštitutom v Ljubljani, Agencijo RS za okolje. </a:t>
            </a:r>
          </a:p>
          <a:p>
            <a:pPr algn="ctr"/>
            <a:endParaRPr lang="sl-SI" sz="1600" b="1" dirty="0">
              <a:latin typeface="Calibri" panose="020F0502020204030204" pitchFamily="34" charset="0"/>
            </a:endParaRPr>
          </a:p>
        </p:txBody>
      </p:sp>
      <p:sp>
        <p:nvSpPr>
          <p:cNvPr id="5" name="Naslov 1"/>
          <p:cNvSpPr txBox="1">
            <a:spLocks/>
          </p:cNvSpPr>
          <p:nvPr/>
        </p:nvSpPr>
        <p:spPr>
          <a:xfrm>
            <a:off x="802292" y="620687"/>
            <a:ext cx="7568557" cy="4464497"/>
          </a:xfrm>
          <a:prstGeom prst="rect">
            <a:avLst/>
          </a:prstGeom>
          <a:ln>
            <a:solidFill>
              <a:schemeClr val="accent1"/>
            </a:solidFill>
          </a:ln>
        </p:spPr>
        <p:txBody>
          <a:bodyPr>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700" dirty="0">
              <a:latin typeface="Calibri" panose="020F0502020204030204" pitchFamily="34" charset="0"/>
            </a:endParaRPr>
          </a:p>
          <a:p>
            <a:pPr algn="just"/>
            <a:endParaRPr lang="sl-SI" sz="1700" dirty="0">
              <a:solidFill>
                <a:srgbClr val="002060"/>
              </a:solidFill>
              <a:latin typeface="Calibri" panose="020F0502020204030204" pitchFamily="34" charset="0"/>
            </a:endParaRPr>
          </a:p>
          <a:p>
            <a:r>
              <a:rPr lang="pl-PL" sz="2200" b="1" dirty="0" smtClean="0">
                <a:solidFill>
                  <a:srgbClr val="002060"/>
                </a:solidFill>
                <a:latin typeface="+mn-lt"/>
              </a:rPr>
              <a:t>PREDNOSTNE NALOGE IN KLJUČNA PODRUČJA  </a:t>
            </a:r>
          </a:p>
          <a:p>
            <a:endParaRPr lang="pl-PL" sz="1600" b="1" dirty="0" smtClean="0">
              <a:solidFill>
                <a:schemeClr val="accent3">
                  <a:lumMod val="75000"/>
                </a:schemeClr>
              </a:solidFill>
              <a:latin typeface="+mn-lt"/>
            </a:endParaRPr>
          </a:p>
          <a:p>
            <a:endParaRPr lang="sl-SI" sz="1700" dirty="0">
              <a:latin typeface="+mn-lt"/>
            </a:endParaRPr>
          </a:p>
          <a:p>
            <a:pPr marL="92075" indent="-92075">
              <a:buFont typeface="Arial" panose="020B0604020202020204" pitchFamily="34" charset="0"/>
              <a:buChar char="•"/>
            </a:pPr>
            <a:r>
              <a:rPr lang="sl-SI" sz="2000" dirty="0">
                <a:latin typeface="+mn-lt"/>
              </a:rPr>
              <a:t>KULTURNA </a:t>
            </a:r>
            <a:r>
              <a:rPr lang="sl-SI" sz="2000" dirty="0" smtClean="0">
                <a:latin typeface="+mn-lt"/>
              </a:rPr>
              <a:t>ŠOLA</a:t>
            </a:r>
          </a:p>
          <a:p>
            <a:endParaRPr lang="sl-SI" sz="2000" dirty="0" smtClean="0">
              <a:latin typeface="+mn-lt"/>
            </a:endParaRPr>
          </a:p>
          <a:p>
            <a:pPr marL="92075" indent="-92075">
              <a:buFont typeface="Arial" panose="020B0604020202020204" pitchFamily="34" charset="0"/>
              <a:buChar char="•"/>
            </a:pPr>
            <a:r>
              <a:rPr lang="sl-SI" sz="2000" dirty="0" smtClean="0">
                <a:latin typeface="+mn-lt"/>
              </a:rPr>
              <a:t>ERASMUS +</a:t>
            </a:r>
          </a:p>
          <a:p>
            <a:endParaRPr lang="sl-SI" sz="2000" dirty="0" smtClean="0">
              <a:latin typeface="+mn-lt"/>
            </a:endParaRPr>
          </a:p>
          <a:p>
            <a:pPr marL="92075" indent="-92075">
              <a:buFont typeface="Arial" panose="020B0604020202020204" pitchFamily="34" charset="0"/>
              <a:buChar char="•"/>
            </a:pPr>
            <a:r>
              <a:rPr lang="sl-SI" sz="2000" dirty="0">
                <a:latin typeface="+mn-lt"/>
              </a:rPr>
              <a:t>VKLJUČITEV V PROGRAM „ŠOLA </a:t>
            </a:r>
            <a:r>
              <a:rPr lang="sl-SI" sz="2000" dirty="0" smtClean="0">
                <a:latin typeface="+mn-lt"/>
              </a:rPr>
              <a:t>SOBIVANJA“</a:t>
            </a:r>
          </a:p>
          <a:p>
            <a:endParaRPr lang="sl-SI" sz="2000" dirty="0">
              <a:latin typeface="+mn-lt"/>
            </a:endParaRPr>
          </a:p>
          <a:p>
            <a:pPr marL="92075" indent="-92075">
              <a:buFont typeface="Arial" panose="020B0604020202020204" pitchFamily="34" charset="0"/>
              <a:buChar char="•"/>
            </a:pPr>
            <a:r>
              <a:rPr lang="sl-SI" sz="2000" dirty="0">
                <a:latin typeface="+mn-lt"/>
              </a:rPr>
              <a:t>LOKALNI PROJEKT - VREDNOTE</a:t>
            </a:r>
          </a:p>
          <a:p>
            <a:pPr marL="92075" indent="-92075">
              <a:buFont typeface="Arial" panose="020B0604020202020204" pitchFamily="34" charset="0"/>
              <a:buChar char="•"/>
            </a:pPr>
            <a:endParaRPr lang="sl-SI" sz="2000" dirty="0" smtClean="0">
              <a:latin typeface="+mn-lt"/>
            </a:endParaRPr>
          </a:p>
          <a:p>
            <a:pPr marL="92075" indent="-92075">
              <a:buFont typeface="Arial" panose="020B0604020202020204" pitchFamily="34" charset="0"/>
              <a:buChar char="•"/>
            </a:pPr>
            <a:r>
              <a:rPr lang="sl-SI" sz="2000" dirty="0">
                <a:latin typeface="+mn-lt"/>
              </a:rPr>
              <a:t>SPODBUJANJE USTVARJALNOSTI, INOVATIVNOSTI IN PODJETNOSTI V ŠC POSTOJNA IN OŠ ANTONA </a:t>
            </a:r>
          </a:p>
          <a:p>
            <a:endParaRPr lang="sl-SI" sz="2000" dirty="0">
              <a:latin typeface="+mn-lt"/>
            </a:endParaRPr>
          </a:p>
          <a:p>
            <a:r>
              <a:rPr lang="sl-SI" sz="2000" dirty="0">
                <a:latin typeface="+mn-lt"/>
              </a:rPr>
              <a:t>  GLOBOČNIKA POSTOJNA  – MLADIM  SE DOGAJA  (</a:t>
            </a:r>
            <a:r>
              <a:rPr lang="sl-SI" sz="2000" dirty="0" smtClean="0">
                <a:latin typeface="+mn-lt"/>
              </a:rPr>
              <a:t>SPIRIT)</a:t>
            </a:r>
          </a:p>
          <a:p>
            <a:endParaRPr lang="sl-SI" sz="2000" dirty="0">
              <a:latin typeface="+mn-lt"/>
            </a:endParaRPr>
          </a:p>
          <a:p>
            <a:pPr marL="92075" indent="-92075">
              <a:buFont typeface="Arial" panose="020B0604020202020204" pitchFamily="34" charset="0"/>
              <a:buChar char="•"/>
            </a:pPr>
            <a:r>
              <a:rPr lang="sl-SI" sz="2000" dirty="0"/>
              <a:t>DIGITRAJNI </a:t>
            </a:r>
            <a:r>
              <a:rPr lang="sl-SI" sz="2000" dirty="0" smtClean="0"/>
              <a:t>UČITELJ</a:t>
            </a:r>
          </a:p>
          <a:p>
            <a:pPr marL="92075" indent="-92075">
              <a:buFont typeface="Arial" panose="020B0604020202020204" pitchFamily="34" charset="0"/>
              <a:buChar char="•"/>
            </a:pPr>
            <a:endParaRPr lang="sl-SI" sz="2000" dirty="0" smtClean="0"/>
          </a:p>
          <a:p>
            <a:pPr marL="92075" indent="-92075">
              <a:buFont typeface="Arial" panose="020B0604020202020204" pitchFamily="34" charset="0"/>
              <a:buChar char="•"/>
            </a:pPr>
            <a:r>
              <a:rPr lang="sl-SI" sz="2000" dirty="0" smtClean="0">
                <a:latin typeface="+mn-lt"/>
              </a:rPr>
              <a:t>RAČUNALNIŠKO </a:t>
            </a:r>
            <a:r>
              <a:rPr lang="sl-SI" sz="2000" dirty="0">
                <a:latin typeface="+mn-lt"/>
              </a:rPr>
              <a:t>OPISMENJEVANJE PO </a:t>
            </a:r>
            <a:r>
              <a:rPr lang="sl-SI" sz="2000" dirty="0" smtClean="0">
                <a:latin typeface="+mn-lt"/>
              </a:rPr>
              <a:t>VERTIKALI</a:t>
            </a:r>
            <a:endParaRPr lang="sl-SI" sz="2000" dirty="0" smtClean="0"/>
          </a:p>
          <a:p>
            <a:endParaRPr lang="sl-SI" sz="2000" dirty="0">
              <a:latin typeface="+mn-lt"/>
            </a:endParaRPr>
          </a:p>
          <a:p>
            <a:pPr marL="92075" indent="-92075">
              <a:buFont typeface="Arial" panose="020B0604020202020204" pitchFamily="34" charset="0"/>
              <a:buChar char="•"/>
            </a:pPr>
            <a:r>
              <a:rPr lang="sl-SI" sz="2000" dirty="0">
                <a:latin typeface="+mn-lt"/>
              </a:rPr>
              <a:t>TURIZMU POMAGA LASTNA GLAVA</a:t>
            </a:r>
          </a:p>
          <a:p>
            <a:endParaRPr lang="sl-SI" sz="2000" dirty="0"/>
          </a:p>
          <a:p>
            <a:pPr marL="92075" indent="-92075">
              <a:buFont typeface="Arial" panose="020B0604020202020204" pitchFamily="34" charset="0"/>
              <a:buChar char="•"/>
            </a:pPr>
            <a:r>
              <a:rPr lang="sl-SI" sz="2000" dirty="0"/>
              <a:t>VARNO NA </a:t>
            </a:r>
            <a:r>
              <a:rPr lang="sl-SI" sz="2000" dirty="0" smtClean="0"/>
              <a:t>KOLESU</a:t>
            </a:r>
          </a:p>
          <a:p>
            <a:pPr marL="92075" indent="-92075">
              <a:buFont typeface="Arial" panose="020B0604020202020204" pitchFamily="34" charset="0"/>
              <a:buChar char="•"/>
            </a:pPr>
            <a:endParaRPr lang="sl-SI" sz="2000" dirty="0" smtClean="0"/>
          </a:p>
          <a:p>
            <a:pPr marL="92075" indent="-92075">
              <a:buFont typeface="Arial" panose="020B0604020202020204" pitchFamily="34" charset="0"/>
              <a:buChar char="•"/>
            </a:pPr>
            <a:r>
              <a:rPr lang="sl-SI" sz="2000" dirty="0" smtClean="0"/>
              <a:t>EVROPSKI ŠOLSKI ŠPORTNI DAN 2023</a:t>
            </a:r>
            <a:endParaRPr lang="sl-SI" sz="2000" dirty="0"/>
          </a:p>
          <a:p>
            <a:endParaRPr lang="sl-SI" sz="2000" dirty="0" smtClean="0">
              <a:latin typeface="+mn-lt"/>
            </a:endParaRPr>
          </a:p>
          <a:p>
            <a:pPr marL="92075" indent="-92075">
              <a:buFont typeface="Arial" panose="020B0604020202020204" pitchFamily="34" charset="0"/>
              <a:buChar char="•"/>
            </a:pPr>
            <a:r>
              <a:rPr lang="sl-SI" sz="2000" dirty="0" smtClean="0">
                <a:latin typeface="+mn-lt"/>
              </a:rPr>
              <a:t>PROGRAM NEON</a:t>
            </a:r>
          </a:p>
          <a:p>
            <a:endParaRPr lang="sl-SI" sz="2000" dirty="0" smtClean="0">
              <a:latin typeface="+mn-lt"/>
            </a:endParaRPr>
          </a:p>
          <a:p>
            <a:pPr marL="92075" indent="-92075">
              <a:buFont typeface="Arial" panose="020B0604020202020204" pitchFamily="34" charset="0"/>
              <a:buChar char="•"/>
            </a:pPr>
            <a:r>
              <a:rPr lang="sl-SI" sz="2000" dirty="0" smtClean="0">
                <a:latin typeface="+mn-lt"/>
              </a:rPr>
              <a:t>RN – VARNO IN SPODBUDNO UČNO OKOLJE</a:t>
            </a:r>
            <a:endParaRPr lang="sl-SI" sz="2000" dirty="0">
              <a:latin typeface="+mn-lt"/>
            </a:endParaRPr>
          </a:p>
          <a:p>
            <a:endParaRPr lang="sl-SI" sz="2000" dirty="0">
              <a:latin typeface="+mn-lt"/>
            </a:endParaRPr>
          </a:p>
          <a:p>
            <a:pPr marL="92075" indent="-92075">
              <a:buFont typeface="Arial" panose="020B0604020202020204" pitchFamily="34" charset="0"/>
              <a:buChar char="•"/>
            </a:pPr>
            <a:r>
              <a:rPr lang="sl-SI" sz="2000" dirty="0"/>
              <a:t>TRAJNOSTNA MOBILNOST V OSNOVNI </a:t>
            </a:r>
            <a:r>
              <a:rPr lang="sl-SI" sz="2000" dirty="0" smtClean="0"/>
              <a:t>ŠOLI</a:t>
            </a:r>
          </a:p>
          <a:p>
            <a:endParaRPr lang="sl-SI" sz="2000" dirty="0" smtClean="0">
              <a:latin typeface="+mn-lt"/>
            </a:endParaRPr>
          </a:p>
          <a:p>
            <a:pPr marL="92075" indent="-92075">
              <a:buFont typeface="Arial" panose="020B0604020202020204" pitchFamily="34" charset="0"/>
              <a:buChar char="•"/>
            </a:pPr>
            <a:r>
              <a:rPr lang="sl-SI" sz="2000" dirty="0" smtClean="0">
                <a:latin typeface="+mn-lt"/>
              </a:rPr>
              <a:t>MEDVRSTNIŠKO TUTORSTVO IN  MEDVRSTNIŠKA MEDIACIJA</a:t>
            </a:r>
          </a:p>
          <a:p>
            <a:endParaRPr lang="sl-SI" sz="2000" dirty="0"/>
          </a:p>
          <a:p>
            <a:pPr marL="92075" indent="-92075">
              <a:buFont typeface="Arial" panose="020B0604020202020204" pitchFamily="34" charset="0"/>
              <a:buChar char="•"/>
            </a:pPr>
            <a:r>
              <a:rPr lang="sl-SI" sz="2000" dirty="0" smtClean="0"/>
              <a:t>NAŠA </a:t>
            </a:r>
            <a:r>
              <a:rPr lang="sl-SI" sz="2000" dirty="0"/>
              <a:t>MALA </a:t>
            </a:r>
            <a:r>
              <a:rPr lang="sl-SI" sz="2000" dirty="0" smtClean="0"/>
              <a:t>KNJIŽNICA</a:t>
            </a:r>
          </a:p>
          <a:p>
            <a:endParaRPr lang="sl-SI" sz="2000" dirty="0" smtClean="0"/>
          </a:p>
          <a:p>
            <a:pPr marL="92075" indent="-92075">
              <a:buFont typeface="Arial" panose="020B0604020202020204" pitchFamily="34" charset="0"/>
              <a:buChar char="•"/>
            </a:pPr>
            <a:r>
              <a:rPr lang="sl-SI" sz="2000" dirty="0" smtClean="0"/>
              <a:t>BRALNE MINUTKE IN BRALNE UČNE STRATEGIJE</a:t>
            </a:r>
          </a:p>
          <a:p>
            <a:endParaRPr lang="sl-SI" sz="1600" dirty="0" smtClean="0"/>
          </a:p>
          <a:p>
            <a:endParaRPr lang="sl-SI" sz="1600" dirty="0" smtClean="0"/>
          </a:p>
          <a:p>
            <a:endParaRPr lang="sl-SI" sz="1600" dirty="0">
              <a:solidFill>
                <a:srgbClr val="FF0000"/>
              </a:solidFill>
            </a:endParaRPr>
          </a:p>
          <a:p>
            <a:pPr marL="92075" indent="-92075">
              <a:buFont typeface="Arial" panose="020B0604020202020204" pitchFamily="34" charset="0"/>
              <a:buChar char="•"/>
            </a:pPr>
            <a:endParaRPr lang="sl-SI" sz="1400" dirty="0">
              <a:latin typeface="+mn-lt"/>
            </a:endParaRPr>
          </a:p>
          <a:p>
            <a:pPr marL="92075" indent="-92075">
              <a:buFont typeface="Arial" panose="020B0604020202020204" pitchFamily="34" charset="0"/>
              <a:buChar char="•"/>
            </a:pPr>
            <a:endParaRPr lang="sl-SI" sz="1400" dirty="0">
              <a:latin typeface="+mn-lt"/>
            </a:endParaRPr>
          </a:p>
          <a:p>
            <a:pPr algn="just"/>
            <a:endParaRPr lang="sl-SI" sz="1300" dirty="0" smtClean="0">
              <a:latin typeface="Calibri" panose="020F0502020204030204" pitchFamily="34" charset="0"/>
            </a:endParaRPr>
          </a:p>
          <a:p>
            <a:pPr algn="just"/>
            <a:endParaRPr lang="sl-SI" sz="1200" dirty="0">
              <a:solidFill>
                <a:srgbClr val="FF0000"/>
              </a:solidFill>
              <a:latin typeface="Calibri" panose="020F0502020204030204" pitchFamily="34" charset="0"/>
            </a:endParaRPr>
          </a:p>
          <a:p>
            <a:pPr algn="just"/>
            <a:endParaRPr lang="sl-SI" sz="1200" dirty="0" smtClean="0">
              <a:solidFill>
                <a:srgbClr val="FF0000"/>
              </a:solidFill>
              <a:latin typeface="Calibri" panose="020F0502020204030204" pitchFamily="34" charset="0"/>
            </a:endParaRPr>
          </a:p>
        </p:txBody>
      </p:sp>
      <p:sp>
        <p:nvSpPr>
          <p:cNvPr id="6" name="Označba mesta številke diapozitiva 5"/>
          <p:cNvSpPr>
            <a:spLocks noGrp="1"/>
          </p:cNvSpPr>
          <p:nvPr>
            <p:ph type="sldNum" sz="quarter" idx="12"/>
          </p:nvPr>
        </p:nvSpPr>
        <p:spPr/>
        <p:txBody>
          <a:bodyPr/>
          <a:lstStyle/>
          <a:p>
            <a:fld id="{C1098D97-D47F-4185-AB0A-1FBD1691CD49}" type="slidenum">
              <a:rPr lang="sl-SI" smtClean="0"/>
              <a:pPr/>
              <a:t>26</a:t>
            </a:fld>
            <a:endParaRPr lang="sl-SI"/>
          </a:p>
        </p:txBody>
      </p:sp>
    </p:spTree>
    <p:extLst>
      <p:ext uri="{BB962C8B-B14F-4D97-AF65-F5344CB8AC3E}">
        <p14:creationId xmlns:p14="http://schemas.microsoft.com/office/powerpoint/2010/main" val="14309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značba mesta številke diapozitiva 5"/>
          <p:cNvSpPr>
            <a:spLocks noGrp="1"/>
          </p:cNvSpPr>
          <p:nvPr>
            <p:ph type="sldNum" sz="quarter" idx="12"/>
          </p:nvPr>
        </p:nvSpPr>
        <p:spPr/>
        <p:txBody>
          <a:bodyPr/>
          <a:lstStyle/>
          <a:p>
            <a:fld id="{C1098D97-D47F-4185-AB0A-1FBD1691CD49}" type="slidenum">
              <a:rPr lang="sl-SI" smtClean="0"/>
              <a:pPr/>
              <a:t>27</a:t>
            </a:fld>
            <a:endParaRPr lang="sl-SI"/>
          </a:p>
        </p:txBody>
      </p:sp>
      <p:sp>
        <p:nvSpPr>
          <p:cNvPr id="7" name="Naslov 1"/>
          <p:cNvSpPr txBox="1">
            <a:spLocks/>
          </p:cNvSpPr>
          <p:nvPr/>
        </p:nvSpPr>
        <p:spPr>
          <a:xfrm>
            <a:off x="684244" y="752763"/>
            <a:ext cx="7886700" cy="247215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SKUPNOST UČENCEV</a:t>
            </a:r>
          </a:p>
          <a:p>
            <a:pPr algn="ctr"/>
            <a:endParaRPr lang="sl-SI" sz="1400" b="1" dirty="0" smtClean="0">
              <a:latin typeface="+mn-lt"/>
            </a:endParaRPr>
          </a:p>
          <a:p>
            <a:pPr algn="just"/>
            <a:endParaRPr lang="sl-SI" sz="500" b="1" dirty="0">
              <a:latin typeface="+mn-lt"/>
            </a:endParaRPr>
          </a:p>
          <a:p>
            <a:pPr algn="just"/>
            <a:r>
              <a:rPr lang="sl-SI" sz="1200" dirty="0" smtClean="0">
                <a:latin typeface="+mn-lt"/>
              </a:rPr>
              <a:t>Oddelčne skupnosti se povezujejo v skupnost učencev šole. </a:t>
            </a:r>
          </a:p>
          <a:p>
            <a:pPr algn="just"/>
            <a:endParaRPr lang="sl-SI" sz="1200" dirty="0">
              <a:latin typeface="+mn-lt"/>
            </a:endParaRPr>
          </a:p>
          <a:p>
            <a:pPr algn="just"/>
            <a:r>
              <a:rPr lang="sl-SI" sz="1200" dirty="0"/>
              <a:t>Cilji delovanja</a:t>
            </a:r>
            <a:r>
              <a:rPr lang="sl-SI" sz="1200" dirty="0" smtClean="0"/>
              <a:t>:</a:t>
            </a:r>
          </a:p>
          <a:p>
            <a:pPr algn="just"/>
            <a:r>
              <a:rPr lang="sl-SI" sz="1200" dirty="0" smtClean="0"/>
              <a:t> </a:t>
            </a:r>
            <a:r>
              <a:rPr lang="sl-SI" sz="1200" dirty="0"/>
              <a:t>– učenci aktivno sodelujejo pri oblikovanju skupnega programa življenja in dela na </a:t>
            </a:r>
            <a:r>
              <a:rPr lang="sl-SI" sz="1200" dirty="0" smtClean="0"/>
              <a:t>šoli, </a:t>
            </a:r>
          </a:p>
          <a:p>
            <a:pPr algn="just"/>
            <a:r>
              <a:rPr lang="sl-SI" sz="1200" dirty="0"/>
              <a:t> </a:t>
            </a:r>
            <a:r>
              <a:rPr lang="sl-SI" sz="1200" dirty="0" smtClean="0"/>
              <a:t>– </a:t>
            </a:r>
            <a:r>
              <a:rPr lang="sl-SI" sz="1200" dirty="0"/>
              <a:t>svobodno oblikujejo in izražajo vprašanja v zvezi z delom, življenjem na šoli, ki jih </a:t>
            </a:r>
            <a:r>
              <a:rPr lang="sl-SI" sz="1200" dirty="0" smtClean="0"/>
              <a:t>vznemirjajo</a:t>
            </a:r>
            <a:r>
              <a:rPr lang="sl-SI" sz="1200" dirty="0"/>
              <a:t>,</a:t>
            </a:r>
            <a:endParaRPr lang="sl-SI" sz="1200" dirty="0" smtClean="0"/>
          </a:p>
          <a:p>
            <a:pPr algn="just"/>
            <a:r>
              <a:rPr lang="sl-SI" sz="1200" dirty="0"/>
              <a:t> </a:t>
            </a:r>
            <a:r>
              <a:rPr lang="sl-SI" sz="1200" dirty="0" smtClean="0"/>
              <a:t>– </a:t>
            </a:r>
            <a:r>
              <a:rPr lang="sl-SI" sz="1200" dirty="0"/>
              <a:t>soustvarjajo pozitivno klimo na šoli in skrbijo za dobre medosebne </a:t>
            </a:r>
            <a:r>
              <a:rPr lang="sl-SI" sz="1200" dirty="0" smtClean="0"/>
              <a:t>odnose, </a:t>
            </a:r>
          </a:p>
          <a:p>
            <a:pPr algn="just"/>
            <a:r>
              <a:rPr lang="sl-SI" sz="1200" dirty="0" smtClean="0"/>
              <a:t> – </a:t>
            </a:r>
            <a:r>
              <a:rPr lang="sl-SI" sz="1200" dirty="0"/>
              <a:t>soustvarjajo kulturni utrip na </a:t>
            </a:r>
            <a:r>
              <a:rPr lang="sl-SI" sz="1200" dirty="0" smtClean="0"/>
              <a:t>šoli, </a:t>
            </a:r>
            <a:r>
              <a:rPr lang="sl-SI" sz="1200" dirty="0"/>
              <a:t>predlagajo izboljšave bivalnega okolja in sodelujejo pri uresničitvi </a:t>
            </a:r>
            <a:r>
              <a:rPr lang="sl-SI" sz="1200" dirty="0" smtClean="0"/>
              <a:t>idej, </a:t>
            </a:r>
          </a:p>
          <a:p>
            <a:pPr algn="just"/>
            <a:r>
              <a:rPr lang="sl-SI" sz="1200" dirty="0" smtClean="0"/>
              <a:t> – dajejo </a:t>
            </a:r>
            <a:r>
              <a:rPr lang="sl-SI" sz="1200" dirty="0"/>
              <a:t>pobude za različne akcije in aktivnosti (dobrodelnost, solidarnost, ekologija, strategija učenja </a:t>
            </a:r>
            <a:r>
              <a:rPr lang="sl-SI" sz="1200" dirty="0" smtClean="0"/>
              <a:t>…),</a:t>
            </a:r>
          </a:p>
          <a:p>
            <a:pPr algn="just"/>
            <a:r>
              <a:rPr lang="sl-SI" sz="1200" dirty="0" smtClean="0"/>
              <a:t> </a:t>
            </a:r>
            <a:r>
              <a:rPr lang="sl-SI" sz="1200" dirty="0"/>
              <a:t>– pomagajo reševati probleme, posredujejo svoje mnenje in </a:t>
            </a:r>
            <a:r>
              <a:rPr lang="sl-SI" sz="1200" dirty="0" smtClean="0"/>
              <a:t>predloge.</a:t>
            </a:r>
            <a:r>
              <a:rPr lang="sl-SI" sz="1200" dirty="0">
                <a:latin typeface="+mn-lt"/>
              </a:rPr>
              <a:t> </a:t>
            </a:r>
            <a:endParaRPr lang="sl-SI" sz="1200" dirty="0" smtClean="0">
              <a:latin typeface="+mn-lt"/>
            </a:endParaRPr>
          </a:p>
          <a:p>
            <a:pPr algn="just"/>
            <a:endParaRPr lang="sl-SI" sz="1200" dirty="0">
              <a:latin typeface="+mn-lt"/>
            </a:endParaRPr>
          </a:p>
          <a:p>
            <a:pPr algn="just"/>
            <a:r>
              <a:rPr lang="sl-SI" sz="1200" dirty="0" smtClean="0">
                <a:latin typeface="+mn-lt"/>
              </a:rPr>
              <a:t>Mentorici </a:t>
            </a:r>
            <a:r>
              <a:rPr lang="sl-SI" sz="1200" dirty="0">
                <a:latin typeface="+mn-lt"/>
              </a:rPr>
              <a:t>šolske skupnosti sta </a:t>
            </a:r>
            <a:r>
              <a:rPr lang="sl-SI" sz="1200" dirty="0" smtClean="0">
                <a:latin typeface="+mn-lt"/>
              </a:rPr>
              <a:t>učiteljici Anja </a:t>
            </a:r>
            <a:r>
              <a:rPr lang="sl-SI" sz="1200" dirty="0">
                <a:latin typeface="+mn-lt"/>
              </a:rPr>
              <a:t>Batagelj Jurca</a:t>
            </a:r>
            <a:r>
              <a:rPr lang="sl-SI" sz="1200" dirty="0">
                <a:solidFill>
                  <a:srgbClr val="FF0000"/>
                </a:solidFill>
                <a:latin typeface="+mn-lt"/>
              </a:rPr>
              <a:t> </a:t>
            </a:r>
            <a:r>
              <a:rPr lang="sl-SI" sz="1200" dirty="0">
                <a:latin typeface="+mn-lt"/>
              </a:rPr>
              <a:t>in Maruša Čuk. </a:t>
            </a:r>
          </a:p>
          <a:p>
            <a:pPr algn="just"/>
            <a:endParaRPr lang="sl-SI" sz="1200" dirty="0">
              <a:latin typeface="+mn-lt"/>
            </a:endParaRPr>
          </a:p>
        </p:txBody>
      </p:sp>
      <p:sp>
        <p:nvSpPr>
          <p:cNvPr id="8" name="Naslov 1"/>
          <p:cNvSpPr txBox="1">
            <a:spLocks/>
          </p:cNvSpPr>
          <p:nvPr/>
        </p:nvSpPr>
        <p:spPr>
          <a:xfrm>
            <a:off x="677342" y="3429000"/>
            <a:ext cx="7886700" cy="309634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ŠOLSKI  PARLAMENT</a:t>
            </a:r>
          </a:p>
          <a:p>
            <a:pPr algn="just"/>
            <a:endParaRPr lang="sl-SI" sz="1200" b="1" dirty="0">
              <a:latin typeface="+mn-lt"/>
            </a:endParaRPr>
          </a:p>
          <a:p>
            <a:pPr algn="just"/>
            <a:r>
              <a:rPr lang="sl-SI" sz="1200" b="1" dirty="0"/>
              <a:t>Otroški parlament </a:t>
            </a:r>
            <a:r>
              <a:rPr lang="sl-SI" sz="1200" dirty="0"/>
              <a:t>je oblika </a:t>
            </a:r>
            <a:r>
              <a:rPr lang="sl-SI" sz="1200" b="1" dirty="0"/>
              <a:t>vzgoje otrok za demokracijo</a:t>
            </a:r>
            <a:r>
              <a:rPr lang="sl-SI" sz="1200" dirty="0"/>
              <a:t>, ki poteka v obliki pogovorov in razprav o aktualnih vprašanjih, ki zadevajo otroke in deluje pod okriljem Zveze prijateljev mladine Slovenije. Pomeni torej obliko sodelovanja otrok v družbenem dogajanju in pridobivanje vedenj o človekovih in državljanskih pravicah. Poteka kot javna tribuna otrok na temo, ki jo izberejo osnovnošolci na državnem otroškem parlamentu in je običajno vsako leto drugačna. </a:t>
            </a:r>
          </a:p>
          <a:p>
            <a:pPr algn="just"/>
            <a:r>
              <a:rPr lang="sl-SI" sz="1200" dirty="0" smtClean="0"/>
              <a:t> </a:t>
            </a:r>
            <a:endParaRPr lang="sl-SI" sz="1200" dirty="0"/>
          </a:p>
          <a:p>
            <a:pPr algn="just"/>
            <a:r>
              <a:rPr lang="sl-SI" sz="1200" dirty="0"/>
              <a:t>Razprave v okviru Otroškega parlamenta se odvijajo na </a:t>
            </a:r>
            <a:r>
              <a:rPr lang="sl-SI" sz="1200" b="1" dirty="0"/>
              <a:t>štirih ravneh</a:t>
            </a:r>
            <a:r>
              <a:rPr lang="sl-SI" sz="1200" dirty="0"/>
              <a:t>: šolski, občinski, regijski in nacionalni. </a:t>
            </a:r>
            <a:endParaRPr lang="sl-SI" sz="1200" dirty="0" smtClean="0"/>
          </a:p>
          <a:p>
            <a:pPr algn="just"/>
            <a:r>
              <a:rPr lang="sl-SI" sz="1200" dirty="0" smtClean="0"/>
              <a:t/>
            </a:r>
            <a:br>
              <a:rPr lang="sl-SI" sz="1200" dirty="0" smtClean="0"/>
            </a:br>
            <a:r>
              <a:rPr lang="sl-SI" sz="1200" dirty="0" smtClean="0"/>
              <a:t>Otroški parlament je izvršilni organ skupnosti učencev šole. Sestavljajo ga učenci, </a:t>
            </a:r>
            <a:r>
              <a:rPr lang="sl-SI" sz="1200" b="1" dirty="0" smtClean="0"/>
              <a:t>predstavniki posameznih razredov</a:t>
            </a:r>
            <a:r>
              <a:rPr lang="sl-SI" sz="1200" dirty="0" smtClean="0"/>
              <a:t>, od 5. do 9. razreda. Skliče se najmanj dvakrat letno. </a:t>
            </a:r>
          </a:p>
          <a:p>
            <a:pPr algn="just"/>
            <a:endParaRPr lang="sl-SI" sz="1200" dirty="0">
              <a:latin typeface="+mn-lt"/>
            </a:endParaRPr>
          </a:p>
          <a:p>
            <a:pPr algn="just"/>
            <a:r>
              <a:rPr lang="sl-SI" sz="1200" dirty="0" smtClean="0">
                <a:latin typeface="+mn-lt"/>
              </a:rPr>
              <a:t>Mentorica je učiteljica Andreja Penko, so mentorja pa sta psihologinja Roberta Gvozdić in učitelj Jernej Klemenak. </a:t>
            </a:r>
          </a:p>
          <a:p>
            <a:pPr algn="just"/>
            <a:endParaRPr lang="sl-SI" sz="1200" dirty="0">
              <a:latin typeface="+mn-lt"/>
            </a:endParaRPr>
          </a:p>
          <a:p>
            <a:pPr algn="just"/>
            <a:r>
              <a:rPr lang="sl-SI" sz="1200" dirty="0" smtClean="0">
                <a:latin typeface="+mn-lt"/>
              </a:rPr>
              <a:t>Parlament v šol. l. 2023/24 obravnava:</a:t>
            </a:r>
            <a:endParaRPr lang="sl-SI" sz="1000" dirty="0" smtClean="0">
              <a:latin typeface="+mn-lt"/>
            </a:endParaRPr>
          </a:p>
          <a:p>
            <a:pPr marL="171450" indent="-171450" algn="just">
              <a:buFontTx/>
              <a:buChar char="-"/>
            </a:pPr>
            <a:r>
              <a:rPr lang="sl-SI" sz="1200" dirty="0" smtClean="0">
                <a:latin typeface="+mn-lt"/>
              </a:rPr>
              <a:t>osrednjo temo šolskih parlamentov Slovenije – Duševno zdravje otrok in mladine, </a:t>
            </a:r>
          </a:p>
          <a:p>
            <a:pPr marL="171450" indent="-171450" algn="just">
              <a:buFontTx/>
              <a:buChar char="-"/>
            </a:pPr>
            <a:r>
              <a:rPr lang="sl-SI" sz="1200" dirty="0">
                <a:latin typeface="+mn-lt"/>
              </a:rPr>
              <a:t>p</a:t>
            </a:r>
            <a:r>
              <a:rPr lang="sl-SI" sz="1200" dirty="0" smtClean="0">
                <a:latin typeface="+mn-lt"/>
              </a:rPr>
              <a:t>redloge učencev,</a:t>
            </a:r>
          </a:p>
          <a:p>
            <a:pPr marL="171450" indent="-171450" algn="just">
              <a:buFontTx/>
              <a:buChar char="-"/>
            </a:pPr>
            <a:r>
              <a:rPr lang="sl-SI" sz="1200" dirty="0">
                <a:latin typeface="+mn-lt"/>
              </a:rPr>
              <a:t>a</a:t>
            </a:r>
            <a:r>
              <a:rPr lang="sl-SI" sz="1200" dirty="0" smtClean="0">
                <a:latin typeface="+mn-lt"/>
              </a:rPr>
              <a:t>ktualne dogodke.</a:t>
            </a:r>
          </a:p>
          <a:p>
            <a:pPr algn="just"/>
            <a:endParaRPr lang="sl-SI" sz="1200" dirty="0">
              <a:latin typeface="+mn-lt"/>
            </a:endParaRPr>
          </a:p>
          <a:p>
            <a:pPr algn="just"/>
            <a:endParaRPr lang="sl-SI" sz="1200" dirty="0">
              <a:latin typeface="+mn-lt"/>
            </a:endParaRPr>
          </a:p>
          <a:p>
            <a:pPr algn="just"/>
            <a:endParaRPr lang="sl-SI" sz="1200" dirty="0" smtClean="0">
              <a:latin typeface="+mn-lt"/>
            </a:endParaRPr>
          </a:p>
          <a:p>
            <a:pPr algn="just"/>
            <a:endParaRPr lang="sl-SI" sz="1200" dirty="0">
              <a:latin typeface="+mn-lt"/>
            </a:endParaRPr>
          </a:p>
          <a:p>
            <a:pPr algn="just"/>
            <a:endParaRPr lang="sl-SI" sz="1200" dirty="0" smtClean="0">
              <a:latin typeface="+mn-lt"/>
            </a:endParaRPr>
          </a:p>
          <a:p>
            <a:pPr algn="just"/>
            <a:endParaRPr lang="sl-SI" sz="1200" dirty="0">
              <a:latin typeface="+mn-lt"/>
            </a:endParaRPr>
          </a:p>
          <a:p>
            <a:pPr algn="just"/>
            <a:endParaRPr lang="sl-SI" sz="1200" dirty="0" smtClean="0">
              <a:latin typeface="+mn-lt"/>
            </a:endParaRPr>
          </a:p>
          <a:p>
            <a:pPr algn="just"/>
            <a:endParaRPr lang="sl-SI" sz="1200" dirty="0">
              <a:latin typeface="+mn-lt"/>
            </a:endParaRPr>
          </a:p>
          <a:p>
            <a:pPr algn="just"/>
            <a:endParaRPr lang="sl-SI" sz="1200" dirty="0">
              <a:solidFill>
                <a:srgbClr val="FF0000"/>
              </a:solidFill>
              <a:latin typeface="+mn-lt"/>
            </a:endParaRPr>
          </a:p>
        </p:txBody>
      </p:sp>
      <p:pic>
        <p:nvPicPr>
          <p:cNvPr id="9" name="Slika 8"/>
          <p:cNvPicPr>
            <a:picLocks noChangeAspect="1"/>
          </p:cNvPicPr>
          <p:nvPr/>
        </p:nvPicPr>
        <p:blipFill>
          <a:blip r:embed="rId3"/>
          <a:stretch>
            <a:fillRect/>
          </a:stretch>
        </p:blipFill>
        <p:spPr>
          <a:xfrm>
            <a:off x="6516216" y="1124744"/>
            <a:ext cx="956421" cy="821652"/>
          </a:xfrm>
          <a:prstGeom prst="rect">
            <a:avLst/>
          </a:prstGeom>
        </p:spPr>
      </p:pic>
    </p:spTree>
    <p:extLst>
      <p:ext uri="{BB962C8B-B14F-4D97-AF65-F5344CB8AC3E}">
        <p14:creationId xmlns:p14="http://schemas.microsoft.com/office/powerpoint/2010/main" val="811755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932162" y="1052736"/>
            <a:ext cx="7420984" cy="358359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STIKI MED ŠOLO IN STARŠI</a:t>
            </a:r>
          </a:p>
          <a:p>
            <a:pPr algn="just"/>
            <a:endParaRPr lang="sl-SI" sz="500" dirty="0" smtClean="0">
              <a:latin typeface="+mn-lt"/>
            </a:endParaRPr>
          </a:p>
          <a:p>
            <a:pPr algn="just"/>
            <a:endParaRPr lang="sl-SI" sz="1300" dirty="0" smtClean="0">
              <a:latin typeface="+mn-lt"/>
            </a:endParaRPr>
          </a:p>
          <a:p>
            <a:pPr algn="just"/>
            <a:r>
              <a:rPr lang="sl-SI" sz="1300" dirty="0">
                <a:latin typeface="+mn-lt"/>
              </a:rPr>
              <a:t>S</a:t>
            </a:r>
            <a:r>
              <a:rPr lang="sl-SI" sz="1300" dirty="0" smtClean="0">
                <a:latin typeface="+mn-lt"/>
              </a:rPr>
              <a:t>odelovanje staršev s šolo pripomore k pravočasni obveščenosti o otrokovem šolskem delu in uspehu ter reševanju morebitnih učnih, vedenjskih in drugih težav.</a:t>
            </a:r>
          </a:p>
          <a:p>
            <a:pPr algn="just"/>
            <a:r>
              <a:rPr lang="sl-SI" sz="1300" dirty="0" smtClean="0">
                <a:latin typeface="+mn-lt"/>
              </a:rPr>
              <a:t>Zato staršem svetujemo:</a:t>
            </a:r>
          </a:p>
          <a:p>
            <a:pPr algn="just"/>
            <a:endParaRPr lang="sl-SI" sz="500" dirty="0" smtClean="0">
              <a:latin typeface="+mn-lt"/>
            </a:endParaRPr>
          </a:p>
          <a:p>
            <a:pPr marL="285750" indent="-285750" algn="just">
              <a:buFont typeface="Arial" panose="020B0604020202020204" pitchFamily="34" charset="0"/>
              <a:buChar char="•"/>
            </a:pPr>
            <a:r>
              <a:rPr lang="sl-SI" sz="1300" dirty="0" smtClean="0">
                <a:latin typeface="+mn-lt"/>
              </a:rPr>
              <a:t>redno sodelujete z razrednikom vašega otroka – obiskujete pogovorne ure in roditeljske sestanke,</a:t>
            </a:r>
          </a:p>
          <a:p>
            <a:pPr marL="285750" indent="-285750" algn="just">
              <a:buFont typeface="Arial" panose="020B0604020202020204" pitchFamily="34" charset="0"/>
              <a:buChar char="•"/>
            </a:pPr>
            <a:r>
              <a:rPr lang="sl-SI" sz="1300" dirty="0" smtClean="0">
                <a:latin typeface="+mn-lt"/>
              </a:rPr>
              <a:t>sodelujete pri različnih dejavnostih šole,</a:t>
            </a:r>
          </a:p>
          <a:p>
            <a:pPr marL="285750" indent="-285750" algn="just">
              <a:buFont typeface="Arial" panose="020B0604020202020204" pitchFamily="34" charset="0"/>
              <a:buChar char="•"/>
            </a:pPr>
            <a:r>
              <a:rPr lang="sl-SI" sz="1300" dirty="0" smtClean="0">
                <a:latin typeface="+mn-lt"/>
              </a:rPr>
              <a:t>spremljate otrokovo šolsko delo,</a:t>
            </a:r>
          </a:p>
          <a:p>
            <a:pPr marL="285750" indent="-285750" algn="just">
              <a:buFont typeface="Arial" panose="020B0604020202020204" pitchFamily="34" charset="0"/>
              <a:buChar char="•"/>
            </a:pPr>
            <a:r>
              <a:rPr lang="sl-SI" sz="1300" dirty="0" smtClean="0">
                <a:latin typeface="+mn-lt"/>
              </a:rPr>
              <a:t>poskrbite, da bo redno opravljal domače naloge, imel urejene šolske potrebščine in dovolj časa za učenje,</a:t>
            </a:r>
          </a:p>
          <a:p>
            <a:pPr marL="285750" indent="-285750" algn="just">
              <a:buFont typeface="Arial" panose="020B0604020202020204" pitchFamily="34" charset="0"/>
              <a:buChar char="•"/>
            </a:pPr>
            <a:r>
              <a:rPr lang="sl-SI" sz="1300" dirty="0" smtClean="0">
                <a:latin typeface="+mn-lt"/>
              </a:rPr>
              <a:t>pomagajte mu razvijati delovne in učne navade,</a:t>
            </a:r>
          </a:p>
          <a:p>
            <a:pPr marL="285750" indent="-285750" algn="just">
              <a:buFont typeface="Arial" panose="020B0604020202020204" pitchFamily="34" charset="0"/>
              <a:buChar char="•"/>
            </a:pPr>
            <a:r>
              <a:rPr lang="sl-SI" sz="1300" dirty="0" smtClean="0">
                <a:latin typeface="+mn-lt"/>
              </a:rPr>
              <a:t>poskrbite, da bo prihajal v šolo spočit in naspan,</a:t>
            </a:r>
          </a:p>
          <a:p>
            <a:pPr marL="285750" indent="-285750" algn="just">
              <a:buFont typeface="Arial" panose="020B0604020202020204" pitchFamily="34" charset="0"/>
              <a:buChar char="•"/>
            </a:pPr>
            <a:r>
              <a:rPr lang="sl-SI" sz="1300" dirty="0" smtClean="0">
                <a:latin typeface="+mn-lt"/>
              </a:rPr>
              <a:t>bodite razumevajoči, če se bo otrok kdaj znašel v težavah in veselite se z njim vsakega napredka,</a:t>
            </a:r>
          </a:p>
          <a:p>
            <a:pPr marL="285750" indent="-285750" algn="just">
              <a:buFont typeface="Arial" panose="020B0604020202020204" pitchFamily="34" charset="0"/>
              <a:buChar char="•"/>
            </a:pPr>
            <a:r>
              <a:rPr lang="sl-SI" sz="1300" dirty="0" smtClean="0">
                <a:latin typeface="+mn-lt"/>
              </a:rPr>
              <a:t>vzpodbujajte ga k pozitivnim oblikam preživljanja prostega časa in odvračajte od brezciljnega pohajanja, posebno v večernih urah,</a:t>
            </a:r>
          </a:p>
          <a:p>
            <a:pPr marL="285750" indent="-285750" algn="just">
              <a:buFont typeface="Arial" panose="020B0604020202020204" pitchFamily="34" charset="0"/>
              <a:buChar char="•"/>
            </a:pPr>
            <a:r>
              <a:rPr lang="sl-SI" sz="1300" dirty="0" smtClean="0">
                <a:latin typeface="+mn-lt"/>
              </a:rPr>
              <a:t>poskrbite, da bo redno obiskoval dopolnilni pouk, učne delavnice ali druge oblike pomoči, ki jih v sklopu svojega delovnega načrta ponuja šola,</a:t>
            </a:r>
          </a:p>
          <a:p>
            <a:pPr marL="285750" indent="-285750" algn="just">
              <a:buFont typeface="Arial" panose="020B0604020202020204" pitchFamily="34" charset="0"/>
              <a:buChar char="•"/>
            </a:pPr>
            <a:r>
              <a:rPr lang="sl-SI" sz="1300" dirty="0" smtClean="0">
                <a:latin typeface="+mn-lt"/>
              </a:rPr>
              <a:t>pri izbiri interesnih dejavnosti mu pomagajte poiskati njemu najbolj ustrezne.</a:t>
            </a:r>
          </a:p>
          <a:p>
            <a:pPr marL="285750" indent="-285750" algn="just">
              <a:buFont typeface="Arial" panose="020B0604020202020204" pitchFamily="34" charset="0"/>
              <a:buChar char="•"/>
            </a:pPr>
            <a:endParaRPr lang="sl-SI" sz="1300" dirty="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600" dirty="0" smtClean="0">
              <a:latin typeface="Calibri" panose="020F0502020204030204" pitchFamily="34" charset="0"/>
            </a:endParaRPr>
          </a:p>
          <a:p>
            <a:pPr marL="285750" indent="-285750" algn="just">
              <a:buFont typeface="Courier New" panose="02070309020205020404" pitchFamily="49" charset="0"/>
              <a:buChar char="o"/>
            </a:pPr>
            <a:endParaRPr lang="sl-SI" sz="1300" dirty="0">
              <a:latin typeface="Calibri" panose="020F0502020204030204" pitchFamily="34" charset="0"/>
            </a:endParaRPr>
          </a:p>
        </p:txBody>
      </p:sp>
      <p:sp>
        <p:nvSpPr>
          <p:cNvPr id="5" name="Označba mesta številke diapozitiva 4"/>
          <p:cNvSpPr>
            <a:spLocks noGrp="1"/>
          </p:cNvSpPr>
          <p:nvPr>
            <p:ph type="sldNum" sz="quarter" idx="12"/>
          </p:nvPr>
        </p:nvSpPr>
        <p:spPr>
          <a:xfrm>
            <a:off x="6377054" y="6334713"/>
            <a:ext cx="2057400" cy="365125"/>
          </a:xfrm>
        </p:spPr>
        <p:txBody>
          <a:bodyPr/>
          <a:lstStyle/>
          <a:p>
            <a:fld id="{C1098D97-D47F-4185-AB0A-1FBD1691CD49}" type="slidenum">
              <a:rPr lang="sl-SI" smtClean="0"/>
              <a:pPr/>
              <a:t>28</a:t>
            </a:fld>
            <a:endParaRPr lang="sl-SI" dirty="0"/>
          </a:p>
        </p:txBody>
      </p:sp>
      <p:sp>
        <p:nvSpPr>
          <p:cNvPr id="9" name="Pravokotnik 8"/>
          <p:cNvSpPr/>
          <p:nvPr/>
        </p:nvSpPr>
        <p:spPr>
          <a:xfrm>
            <a:off x="932162" y="4941168"/>
            <a:ext cx="7372455" cy="276999"/>
          </a:xfrm>
          <a:prstGeom prst="rect">
            <a:avLst/>
          </a:prstGeom>
        </p:spPr>
        <p:txBody>
          <a:bodyPr wrap="square">
            <a:spAutoFit/>
          </a:bodyPr>
          <a:lstStyle/>
          <a:p>
            <a:pPr algn="just"/>
            <a:r>
              <a:rPr lang="sl-SI" sz="1200" dirty="0"/>
              <a:t>Prosimo, da se tako za dopoldanske kot popoldanske pogovorne ure razredniku oz. učitelju  </a:t>
            </a:r>
            <a:r>
              <a:rPr lang="sl-SI" sz="1200" b="1" dirty="0">
                <a:solidFill>
                  <a:srgbClr val="002060"/>
                </a:solidFill>
              </a:rPr>
              <a:t>predhodno najavite</a:t>
            </a:r>
            <a:r>
              <a:rPr lang="sl-SI" sz="1200" b="1" dirty="0"/>
              <a:t>.</a:t>
            </a:r>
          </a:p>
        </p:txBody>
      </p:sp>
    </p:spTree>
    <p:extLst>
      <p:ext uri="{BB962C8B-B14F-4D97-AF65-F5344CB8AC3E}">
        <p14:creationId xmlns:p14="http://schemas.microsoft.com/office/powerpoint/2010/main" val="278417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11560" y="688028"/>
            <a:ext cx="3240360" cy="43204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POPOLDANSKE POGOVORNE URE</a:t>
            </a:r>
            <a:endParaRPr lang="sl-SI" sz="1600" b="1" dirty="0">
              <a:solidFill>
                <a:srgbClr val="002060"/>
              </a:solidFill>
              <a:latin typeface="Calibri" panose="020F050202020403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967779324"/>
              </p:ext>
            </p:extLst>
          </p:nvPr>
        </p:nvGraphicFramePr>
        <p:xfrm>
          <a:off x="4100934" y="1115694"/>
          <a:ext cx="4503514" cy="4398638"/>
        </p:xfrm>
        <a:graphic>
          <a:graphicData uri="http://schemas.openxmlformats.org/drawingml/2006/table">
            <a:tbl>
              <a:tblPr firstRow="1" bandRow="1">
                <a:tableStyleId>{5C22544A-7EE6-4342-B048-85BDC9FD1C3A}</a:tableStyleId>
              </a:tblPr>
              <a:tblGrid>
                <a:gridCol w="270331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03904">
                <a:tc>
                  <a:txBody>
                    <a:bodyPr/>
                    <a:lstStyle/>
                    <a:p>
                      <a:pPr algn="ctr"/>
                      <a:r>
                        <a:rPr lang="sl-SI" sz="1400" dirty="0" smtClean="0"/>
                        <a:t>VSEBINA / izvajalci</a:t>
                      </a:r>
                      <a:endParaRPr lang="sl-SI" sz="1400" dirty="0">
                        <a:latin typeface="Calibri" panose="020F0502020204030204" pitchFamily="34" charset="0"/>
                      </a:endParaRPr>
                    </a:p>
                  </a:txBody>
                  <a:tcPr/>
                </a:tc>
                <a:tc>
                  <a:txBody>
                    <a:bodyPr/>
                    <a:lstStyle/>
                    <a:p>
                      <a:pPr algn="ctr"/>
                      <a:r>
                        <a:rPr lang="sl-SI" sz="1400" dirty="0" smtClean="0"/>
                        <a:t>DATUM</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540506">
                <a:tc>
                  <a:txBody>
                    <a:bodyPr/>
                    <a:lstStyle/>
                    <a:p>
                      <a:pPr marL="0" indent="0">
                        <a:buNone/>
                      </a:pPr>
                      <a:r>
                        <a:rPr lang="sl-SI" sz="1300" dirty="0" smtClean="0"/>
                        <a:t>Podružnice Bukovje, Studeno, Planina /</a:t>
                      </a:r>
                      <a:r>
                        <a:rPr lang="sl-SI" sz="1300" baseline="0" dirty="0" smtClean="0"/>
                        <a:t> </a:t>
                      </a:r>
                      <a:r>
                        <a:rPr lang="sl-SI" sz="1000" baseline="0" dirty="0" smtClean="0"/>
                        <a:t>razredniki</a:t>
                      </a:r>
                      <a:endParaRPr lang="sl-SI" sz="1000" dirty="0" smtClean="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300" dirty="0" smtClean="0"/>
                        <a:t>4. 9. 2023</a:t>
                      </a:r>
                    </a:p>
                    <a:p>
                      <a:pPr algn="ctr"/>
                      <a:r>
                        <a:rPr lang="sl-SI" sz="1300" dirty="0" smtClean="0"/>
                        <a:t> </a:t>
                      </a:r>
                      <a:endParaRPr lang="sl-SI" sz="1300" dirty="0" smtClean="0">
                        <a:solidFill>
                          <a:srgbClr val="FF0000"/>
                        </a:solidFill>
                      </a:endParaRPr>
                    </a:p>
                  </a:txBody>
                  <a:tcPr/>
                </a:tc>
                <a:extLst>
                  <a:ext uri="{0D108BD9-81ED-4DB2-BD59-A6C34878D82A}">
                    <a16:rowId xmlns:a16="http://schemas.microsoft.com/office/drawing/2014/main" val="10001"/>
                  </a:ext>
                </a:extLst>
              </a:tr>
              <a:tr h="4738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2. r /</a:t>
                      </a:r>
                      <a:r>
                        <a:rPr lang="sl-SI" sz="1300" baseline="0" dirty="0" smtClean="0"/>
                        <a:t> </a:t>
                      </a:r>
                      <a:r>
                        <a:rPr lang="sl-SI" sz="1300" dirty="0" smtClean="0"/>
                        <a:t>3. r  + OPB </a:t>
                      </a:r>
                      <a:r>
                        <a:rPr lang="sl-SI" sz="1100" dirty="0" smtClean="0"/>
                        <a:t>razredniki</a:t>
                      </a:r>
                      <a:endParaRPr lang="sl-SI" sz="11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4. 9. 2023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sl-SI" sz="1300" dirty="0" smtClean="0">
                        <a:solidFill>
                          <a:srgbClr val="FF0000"/>
                        </a:solidFill>
                        <a:latin typeface="Calibri" panose="020F0502020204030204" pitchFamily="34" charset="0"/>
                      </a:endParaRPr>
                    </a:p>
                  </a:txBody>
                  <a:tcPr/>
                </a:tc>
                <a:extLst>
                  <a:ext uri="{0D108BD9-81ED-4DB2-BD59-A6C34878D82A}">
                    <a16:rowId xmlns:a16="http://schemas.microsoft.com/office/drawing/2014/main" val="2621108897"/>
                  </a:ext>
                </a:extLst>
              </a:tr>
              <a:tr h="4738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300" u="none" strike="noStrike" kern="1200" cap="none" spc="0" normalizeH="0" baseline="0" noProof="0" dirty="0" smtClean="0">
                          <a:ln>
                            <a:noFill/>
                          </a:ln>
                          <a:effectLst/>
                          <a:uLnTx/>
                          <a:uFillTx/>
                        </a:rPr>
                        <a:t>4. R / 5. r + OPB  </a:t>
                      </a:r>
                      <a:r>
                        <a:rPr lang="sl-SI" sz="1100" dirty="0" smtClean="0"/>
                        <a:t>razredniki</a:t>
                      </a:r>
                      <a:endParaRPr lang="sl-SI" sz="1100" dirty="0" smtClean="0">
                        <a:solidFill>
                          <a:schemeClr val="tx1"/>
                        </a:solidFill>
                        <a:latin typeface="+mj-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5. 9. 2023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532804783"/>
                  </a:ext>
                </a:extLst>
              </a:tr>
              <a:tr h="4565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300" u="none" strike="noStrike" kern="1200" cap="none" spc="0" normalizeH="0" baseline="0" noProof="0" dirty="0" smtClean="0">
                          <a:ln>
                            <a:noFill/>
                          </a:ln>
                          <a:effectLst/>
                          <a:uLnTx/>
                          <a:uFillTx/>
                        </a:rPr>
                        <a:t>6. r  / </a:t>
                      </a:r>
                      <a:r>
                        <a:rPr lang="sl-SI" sz="1300" dirty="0" smtClean="0"/>
                        <a:t>7. r / </a:t>
                      </a:r>
                      <a:r>
                        <a:rPr lang="sl-SI" sz="1100" dirty="0" smtClean="0"/>
                        <a:t>razredniki</a:t>
                      </a:r>
                      <a:endParaRPr lang="sl-SI" sz="11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6. 9. 2023</a:t>
                      </a: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2334515705"/>
                  </a:ext>
                </a:extLst>
              </a:tr>
              <a:tr h="3600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300" u="none" strike="noStrike" kern="1200" cap="none" spc="0" normalizeH="0" baseline="0" noProof="0" dirty="0" smtClean="0">
                          <a:ln>
                            <a:noFill/>
                          </a:ln>
                          <a:effectLst/>
                          <a:uLnTx/>
                          <a:uFillTx/>
                        </a:rPr>
                        <a:t>8. r  / </a:t>
                      </a:r>
                      <a:r>
                        <a:rPr lang="sl-SI" sz="1300" dirty="0" smtClean="0"/>
                        <a:t>9. r / </a:t>
                      </a:r>
                      <a:r>
                        <a:rPr lang="sl-SI" sz="1100" dirty="0" smtClean="0"/>
                        <a:t>razredniki</a:t>
                      </a:r>
                    </a:p>
                    <a:p>
                      <a:pPr marL="0" marR="0" lvl="0" indent="0" algn="l" defTabSz="685800" rtl="0" eaLnBrk="1" fontAlgn="auto" latinLnBrk="0" hangingPunct="1">
                        <a:lnSpc>
                          <a:spcPct val="100000"/>
                        </a:lnSpc>
                        <a:spcBef>
                          <a:spcPts val="0"/>
                        </a:spcBef>
                        <a:spcAft>
                          <a:spcPts val="0"/>
                        </a:spcAft>
                        <a:buClrTx/>
                        <a:buSzTx/>
                        <a:buFontTx/>
                        <a:buNone/>
                        <a:tabLst/>
                        <a:defRPr/>
                      </a:pPr>
                      <a:endParaRPr lang="sl-SI" sz="11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7. 9. 2022</a:t>
                      </a:r>
                      <a:endParaRPr lang="sl-SI" sz="1300" dirty="0" smtClean="0">
                        <a:solidFill>
                          <a:schemeClr val="tx1"/>
                        </a:solidFill>
                        <a:latin typeface="+mn-lt"/>
                      </a:endParaRPr>
                    </a:p>
                  </a:txBody>
                  <a:tcPr/>
                </a:tc>
                <a:extLst>
                  <a:ext uri="{0D108BD9-81ED-4DB2-BD59-A6C34878D82A}">
                    <a16:rowId xmlns:a16="http://schemas.microsoft.com/office/drawing/2014/main" val="3405390009"/>
                  </a:ext>
                </a:extLst>
              </a:tr>
              <a:tr h="4738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Karierna</a:t>
                      </a:r>
                      <a:r>
                        <a:rPr lang="sl-SI" sz="1300" baseline="0" dirty="0" smtClean="0"/>
                        <a:t> orientacija – 9. r / </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300" baseline="0" dirty="0" smtClean="0"/>
                        <a:t>Andreja Poljšak, Roberta Gvozdić</a:t>
                      </a:r>
                      <a:r>
                        <a:rPr lang="sl-SI" sz="1100" baseline="0" dirty="0" smtClean="0"/>
                        <a:t> </a:t>
                      </a:r>
                      <a:endParaRPr lang="sl-SI" sz="1100" dirty="0" smtClean="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oktober 2023, </a:t>
                      </a:r>
                    </a:p>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februar 2024</a:t>
                      </a: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4834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Predavanje za starše </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1. r – 9. r + podružnice</a:t>
                      </a:r>
                      <a:endParaRPr lang="sl-SI" sz="1300" dirty="0" smtClean="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solidFill>
                            <a:schemeClr val="tx1"/>
                          </a:solidFill>
                        </a:rPr>
                        <a:t>oktober, 2023</a:t>
                      </a:r>
                      <a:endParaRPr lang="sl-SI" sz="1300" dirty="0" smtClean="0">
                        <a:solidFill>
                          <a:schemeClr val="tx1"/>
                        </a:solidFill>
                        <a:latin typeface="+mj-lt"/>
                      </a:endParaRPr>
                    </a:p>
                  </a:txBody>
                  <a:tcPr/>
                </a:tc>
                <a:extLst>
                  <a:ext uri="{0D108BD9-81ED-4DB2-BD59-A6C34878D82A}">
                    <a16:rowId xmlns:a16="http://schemas.microsoft.com/office/drawing/2014/main" val="10003"/>
                  </a:ext>
                </a:extLst>
              </a:tr>
              <a:tr h="4897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Analiza</a:t>
                      </a:r>
                      <a:r>
                        <a:rPr lang="sl-SI" sz="1300" baseline="0" dirty="0" smtClean="0"/>
                        <a:t> učnega uspeha / </a:t>
                      </a:r>
                      <a:r>
                        <a:rPr lang="sl-SI" sz="1100" baseline="0" dirty="0" smtClean="0"/>
                        <a:t>matična šola</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100" baseline="0" dirty="0" smtClean="0"/>
                        <a:t>                                        podružnične šole</a:t>
                      </a:r>
                      <a:endParaRPr lang="sl-SI" sz="1100" b="0" dirty="0" smtClean="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12.</a:t>
                      </a:r>
                      <a:r>
                        <a:rPr lang="sl-SI" sz="1300" baseline="0" dirty="0" smtClean="0"/>
                        <a:t> 2.  - 16. 2. 2024       5</a:t>
                      </a:r>
                      <a:r>
                        <a:rPr lang="sl-SI" sz="1300" dirty="0" smtClean="0"/>
                        <a:t>. 2. – 7. 2. 2024</a:t>
                      </a: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8" name="Označba mesta številke diapozitiva 7"/>
          <p:cNvSpPr>
            <a:spLocks noGrp="1"/>
          </p:cNvSpPr>
          <p:nvPr>
            <p:ph type="sldNum" sz="quarter" idx="12"/>
          </p:nvPr>
        </p:nvSpPr>
        <p:spPr>
          <a:xfrm>
            <a:off x="7956376" y="6093296"/>
            <a:ext cx="395510" cy="279400"/>
          </a:xfrm>
        </p:spPr>
        <p:txBody>
          <a:bodyPr/>
          <a:lstStyle/>
          <a:p>
            <a:fld id="{C1098D97-D47F-4185-AB0A-1FBD1691CD49}" type="slidenum">
              <a:rPr lang="sl-SI" smtClean="0"/>
              <a:pPr/>
              <a:t>29</a:t>
            </a:fld>
            <a:endParaRPr lang="sl-SI" dirty="0"/>
          </a:p>
        </p:txBody>
      </p:sp>
      <p:graphicFrame>
        <p:nvGraphicFramePr>
          <p:cNvPr id="2" name="Tabela 1"/>
          <p:cNvGraphicFramePr>
            <a:graphicFrameLocks noGrp="1"/>
          </p:cNvGraphicFramePr>
          <p:nvPr>
            <p:extLst>
              <p:ext uri="{D42A27DB-BD31-4B8C-83A1-F6EECF244321}">
                <p14:modId xmlns:p14="http://schemas.microsoft.com/office/powerpoint/2010/main" val="3744959361"/>
              </p:ext>
            </p:extLst>
          </p:nvPr>
        </p:nvGraphicFramePr>
        <p:xfrm>
          <a:off x="611560" y="1094687"/>
          <a:ext cx="3456384" cy="3563818"/>
        </p:xfrm>
        <a:graphic>
          <a:graphicData uri="http://schemas.openxmlformats.org/drawingml/2006/table">
            <a:tbl>
              <a:tblPr firstRow="1" bandRow="1">
                <a:tableStyleId>{5C22544A-7EE6-4342-B048-85BDC9FD1C3A}</a:tableStyleId>
              </a:tblPr>
              <a:tblGrid>
                <a:gridCol w="1565761">
                  <a:extLst>
                    <a:ext uri="{9D8B030D-6E8A-4147-A177-3AD203B41FA5}">
                      <a16:colId xmlns:a16="http://schemas.microsoft.com/office/drawing/2014/main" val="2738595147"/>
                    </a:ext>
                  </a:extLst>
                </a:gridCol>
                <a:gridCol w="1890623">
                  <a:extLst>
                    <a:ext uri="{9D8B030D-6E8A-4147-A177-3AD203B41FA5}">
                      <a16:colId xmlns:a16="http://schemas.microsoft.com/office/drawing/2014/main" val="1765986533"/>
                    </a:ext>
                  </a:extLst>
                </a:gridCol>
              </a:tblGrid>
              <a:tr h="370840">
                <a:tc>
                  <a:txBody>
                    <a:bodyPr/>
                    <a:lstStyle/>
                    <a:p>
                      <a:r>
                        <a:rPr lang="sl-SI" sz="1400" dirty="0" smtClean="0"/>
                        <a:t>MATIČNA ŠOLA</a:t>
                      </a:r>
                      <a:endParaRPr lang="sl-SI" sz="1400" dirty="0">
                        <a:latin typeface="Calibri" panose="020F0502020204030204" pitchFamily="34" charset="0"/>
                      </a:endParaRPr>
                    </a:p>
                  </a:txBody>
                  <a:tcPr/>
                </a:tc>
                <a:tc>
                  <a:txBody>
                    <a:bodyPr/>
                    <a:lstStyle/>
                    <a:p>
                      <a:pPr algn="ctr"/>
                      <a:r>
                        <a:rPr lang="sl-SI" sz="1400" dirty="0" smtClean="0"/>
                        <a:t>PODRUŽNIČNE ŠOLE</a:t>
                      </a:r>
                      <a:endParaRPr lang="sl-SI" sz="1400" dirty="0">
                        <a:latin typeface="Calibri" panose="020F0502020204030204" pitchFamily="34" charset="0"/>
                      </a:endParaRPr>
                    </a:p>
                  </a:txBody>
                  <a:tcPr/>
                </a:tc>
                <a:extLst>
                  <a:ext uri="{0D108BD9-81ED-4DB2-BD59-A6C34878D82A}">
                    <a16:rowId xmlns:a16="http://schemas.microsoft.com/office/drawing/2014/main" val="2566029316"/>
                  </a:ext>
                </a:extLst>
              </a:tr>
              <a:tr h="378658">
                <a:tc>
                  <a:txBody>
                    <a:bodyPr/>
                    <a:lstStyle/>
                    <a:p>
                      <a:pPr marL="0" indent="0" algn="ctr">
                        <a:buNone/>
                      </a:pPr>
                      <a:r>
                        <a:rPr kumimoji="0" lang="sl-SI" sz="1300" u="none" strike="noStrike" kern="1200" cap="none" spc="0" normalizeH="0" baseline="0" noProof="0" dirty="0" smtClean="0">
                          <a:ln>
                            <a:noFill/>
                          </a:ln>
                          <a:effectLst/>
                          <a:uLnTx/>
                          <a:uFillTx/>
                        </a:rPr>
                        <a:t>26. 10. 2023</a:t>
                      </a:r>
                      <a:endParaRPr kumimoji="0" lang="sl-SI" sz="1300" u="none" strike="noStrike" kern="1200" cap="none" spc="0" normalizeH="0" baseline="0" noProof="0" dirty="0" smtClean="0">
                        <a:ln>
                          <a:noFill/>
                        </a:ln>
                        <a:solidFill>
                          <a:schemeClr val="tx1"/>
                        </a:solidFill>
                        <a:effectLst/>
                        <a:uLnTx/>
                        <a:uFillTx/>
                        <a:latin typeface="+mn-lt"/>
                        <a:cs typeface="Calibri" panose="020F0502020204030204" pitchFamily="34" charset="0"/>
                      </a:endParaRPr>
                    </a:p>
                  </a:txBody>
                  <a:tcPr/>
                </a:tc>
                <a:tc>
                  <a:txBody>
                    <a:bodyPr/>
                    <a:lstStyle/>
                    <a:p>
                      <a:pPr algn="ctr"/>
                      <a:r>
                        <a:rPr lang="sl-SI" sz="1300" dirty="0" smtClean="0"/>
                        <a:t>12. 10. 2023</a:t>
                      </a:r>
                      <a:endParaRPr lang="sl-SI" sz="1300" dirty="0">
                        <a:solidFill>
                          <a:schemeClr val="tx1"/>
                        </a:solidFill>
                        <a:latin typeface="+mn-lt"/>
                      </a:endParaRPr>
                    </a:p>
                  </a:txBody>
                  <a:tcPr/>
                </a:tc>
                <a:extLst>
                  <a:ext uri="{0D108BD9-81ED-4DB2-BD59-A6C34878D82A}">
                    <a16:rowId xmlns:a16="http://schemas.microsoft.com/office/drawing/2014/main" val="236745963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30. 11.</a:t>
                      </a:r>
                      <a:r>
                        <a:rPr lang="sl-SI" sz="1300" baseline="0" dirty="0" smtClean="0"/>
                        <a:t> 2023</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9. 11. 2023</a:t>
                      </a:r>
                      <a:endParaRPr lang="sl-SI" sz="1300" dirty="0" smtClean="0">
                        <a:solidFill>
                          <a:schemeClr val="tx1"/>
                        </a:solidFill>
                        <a:latin typeface="+mn-lt"/>
                      </a:endParaRPr>
                    </a:p>
                  </a:txBody>
                  <a:tcPr/>
                </a:tc>
                <a:extLst>
                  <a:ext uri="{0D108BD9-81ED-4DB2-BD59-A6C34878D82A}">
                    <a16:rowId xmlns:a16="http://schemas.microsoft.com/office/drawing/2014/main" val="389044616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21.</a:t>
                      </a:r>
                      <a:r>
                        <a:rPr lang="sl-SI" sz="1300" baseline="0" dirty="0" smtClean="0"/>
                        <a:t> 12. 2023</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7. 12. 2023</a:t>
                      </a:r>
                      <a:endParaRPr lang="sl-SI" sz="1300" dirty="0" smtClean="0">
                        <a:solidFill>
                          <a:schemeClr val="tx1"/>
                        </a:solidFill>
                        <a:latin typeface="+mn-lt"/>
                      </a:endParaRPr>
                    </a:p>
                  </a:txBody>
                  <a:tcPr/>
                </a:tc>
                <a:extLst>
                  <a:ext uri="{0D108BD9-81ED-4DB2-BD59-A6C34878D82A}">
                    <a16:rowId xmlns:a16="http://schemas.microsoft.com/office/drawing/2014/main" val="234801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25. 1. 2024</a:t>
                      </a:r>
                      <a:endParaRPr lang="sl-SI" sz="1300" b="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11. 1. 2024</a:t>
                      </a:r>
                      <a:endParaRPr lang="sl-SI" sz="1300" dirty="0" smtClean="0">
                        <a:solidFill>
                          <a:schemeClr val="tx1"/>
                        </a:solidFill>
                        <a:latin typeface="+mn-lt"/>
                      </a:endParaRPr>
                    </a:p>
                  </a:txBody>
                  <a:tcPr/>
                </a:tc>
                <a:extLst>
                  <a:ext uri="{0D108BD9-81ED-4DB2-BD59-A6C34878D82A}">
                    <a16:rowId xmlns:a16="http://schemas.microsoft.com/office/drawing/2014/main" val="157249117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12. 2. – 16. 2. 2024</a:t>
                      </a:r>
                    </a:p>
                    <a:p>
                      <a:pPr marL="0" marR="0" lvl="0" indent="0" algn="ctr" defTabSz="685800" rtl="0" eaLnBrk="1" fontAlgn="auto" latinLnBrk="0" hangingPunct="1">
                        <a:lnSpc>
                          <a:spcPct val="100000"/>
                        </a:lnSpc>
                        <a:spcBef>
                          <a:spcPts val="0"/>
                        </a:spcBef>
                        <a:spcAft>
                          <a:spcPts val="0"/>
                        </a:spcAft>
                        <a:buClrTx/>
                        <a:buSzTx/>
                        <a:buFontTx/>
                        <a:buNone/>
                        <a:tabLst/>
                        <a:defRPr/>
                      </a:pPr>
                      <a:r>
                        <a:rPr lang="sl-SI" sz="1000" dirty="0" smtClean="0">
                          <a:solidFill>
                            <a:schemeClr val="tx1"/>
                          </a:solidFill>
                          <a:latin typeface="+mn-lt"/>
                        </a:rPr>
                        <a:t>analiza učnega uspeha</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5. 2. – 7. 2. 2024</a:t>
                      </a:r>
                    </a:p>
                    <a:p>
                      <a:pPr marL="0" marR="0" lvl="0" indent="0" algn="ctr" defTabSz="685800" rtl="0" eaLnBrk="1" fontAlgn="auto" latinLnBrk="0" hangingPunct="1">
                        <a:lnSpc>
                          <a:spcPct val="100000"/>
                        </a:lnSpc>
                        <a:spcBef>
                          <a:spcPts val="0"/>
                        </a:spcBef>
                        <a:spcAft>
                          <a:spcPts val="0"/>
                        </a:spcAft>
                        <a:buClrTx/>
                        <a:buSzTx/>
                        <a:buFontTx/>
                        <a:buNone/>
                        <a:tabLst/>
                        <a:defRPr/>
                      </a:pPr>
                      <a:r>
                        <a:rPr lang="sl-SI" sz="1000" dirty="0" smtClean="0">
                          <a:solidFill>
                            <a:schemeClr val="tx1"/>
                          </a:solidFill>
                          <a:latin typeface="+mn-lt"/>
                        </a:rPr>
                        <a:t>analiza učnega uspeha</a:t>
                      </a:r>
                    </a:p>
                  </a:txBody>
                  <a:tcPr/>
                </a:tc>
                <a:extLst>
                  <a:ext uri="{0D108BD9-81ED-4DB2-BD59-A6C34878D82A}">
                    <a16:rowId xmlns:a16="http://schemas.microsoft.com/office/drawing/2014/main" val="272910162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28. 3. 2024</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14. 3. 2024</a:t>
                      </a:r>
                      <a:endParaRPr lang="sl-SI" sz="1300" dirty="0" smtClean="0">
                        <a:solidFill>
                          <a:schemeClr val="tx1"/>
                        </a:solidFill>
                        <a:latin typeface="+mn-lt"/>
                      </a:endParaRPr>
                    </a:p>
                  </a:txBody>
                  <a:tcPr/>
                </a:tc>
                <a:extLst>
                  <a:ext uri="{0D108BD9-81ED-4DB2-BD59-A6C34878D82A}">
                    <a16:rowId xmlns:a16="http://schemas.microsoft.com/office/drawing/2014/main" val="424611947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25. 4. 2024</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11. 4. 2024</a:t>
                      </a:r>
                      <a:endParaRPr lang="sl-SI" sz="1300" dirty="0" smtClean="0">
                        <a:solidFill>
                          <a:schemeClr val="tx1"/>
                        </a:solidFill>
                        <a:latin typeface="+mn-lt"/>
                      </a:endParaRPr>
                    </a:p>
                  </a:txBody>
                  <a:tcPr/>
                </a:tc>
                <a:extLst>
                  <a:ext uri="{0D108BD9-81ED-4DB2-BD59-A6C34878D82A}">
                    <a16:rowId xmlns:a16="http://schemas.microsoft.com/office/drawing/2014/main" val="142676787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23. 5. 2025</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9. 5. 2024</a:t>
                      </a:r>
                      <a:endParaRPr lang="sl-SI" sz="1300" dirty="0" smtClean="0">
                        <a:solidFill>
                          <a:schemeClr val="tx1"/>
                        </a:solidFill>
                        <a:latin typeface="+mn-lt"/>
                      </a:endParaRPr>
                    </a:p>
                  </a:txBody>
                  <a:tcPr/>
                </a:tc>
                <a:extLst>
                  <a:ext uri="{0D108BD9-81ED-4DB2-BD59-A6C34878D82A}">
                    <a16:rowId xmlns:a16="http://schemas.microsoft.com/office/drawing/2014/main" val="2231935555"/>
                  </a:ext>
                </a:extLst>
              </a:tr>
            </a:tbl>
          </a:graphicData>
        </a:graphic>
      </p:graphicFrame>
      <p:sp>
        <p:nvSpPr>
          <p:cNvPr id="9" name="Naslov 1"/>
          <p:cNvSpPr txBox="1">
            <a:spLocks/>
          </p:cNvSpPr>
          <p:nvPr/>
        </p:nvSpPr>
        <p:spPr>
          <a:xfrm>
            <a:off x="5436096" y="645590"/>
            <a:ext cx="2270076" cy="43204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RODITELJSKI SESTANKI</a:t>
            </a:r>
            <a:endParaRPr lang="sl-SI" sz="1600" b="1" dirty="0">
              <a:solidFill>
                <a:srgbClr val="002060"/>
              </a:solidFill>
              <a:latin typeface="Calibri" panose="020F0502020204030204" pitchFamily="34" charset="0"/>
            </a:endParaRPr>
          </a:p>
        </p:txBody>
      </p:sp>
      <p:pic>
        <p:nvPicPr>
          <p:cNvPr id="7" name="Slika 6"/>
          <p:cNvPicPr>
            <a:picLocks noChangeAspect="1"/>
          </p:cNvPicPr>
          <p:nvPr/>
        </p:nvPicPr>
        <p:blipFill>
          <a:blip r:embed="rId2">
            <a:duotone>
              <a:schemeClr val="accent1">
                <a:shade val="45000"/>
                <a:satMod val="135000"/>
              </a:schemeClr>
              <a:prstClr val="white"/>
            </a:duotone>
          </a:blip>
          <a:stretch>
            <a:fillRect/>
          </a:stretch>
        </p:blipFill>
        <p:spPr>
          <a:xfrm flipH="1">
            <a:off x="1547664" y="4941168"/>
            <a:ext cx="1496442" cy="936445"/>
          </a:xfrm>
          <a:prstGeom prst="rect">
            <a:avLst/>
          </a:prstGeom>
        </p:spPr>
      </p:pic>
    </p:spTree>
    <p:extLst>
      <p:ext uri="{BB962C8B-B14F-4D97-AF65-F5344CB8AC3E}">
        <p14:creationId xmlns:p14="http://schemas.microsoft.com/office/powerpoint/2010/main" val="1135179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3</a:t>
            </a:fld>
            <a:endParaRPr lang="sl-SI"/>
          </a:p>
        </p:txBody>
      </p:sp>
      <p:sp>
        <p:nvSpPr>
          <p:cNvPr id="9" name="Pravokotnik 8"/>
          <p:cNvSpPr/>
          <p:nvPr/>
        </p:nvSpPr>
        <p:spPr>
          <a:xfrm>
            <a:off x="467544" y="2399905"/>
            <a:ext cx="8119814" cy="369332"/>
          </a:xfrm>
          <a:prstGeom prst="rect">
            <a:avLst/>
          </a:prstGeom>
        </p:spPr>
        <p:txBody>
          <a:bodyPr wrap="square">
            <a:spAutoFit/>
          </a:bodyPr>
          <a:lstStyle/>
          <a:p>
            <a:r>
              <a:rPr lang="sl-SI" b="1" dirty="0" smtClean="0">
                <a:solidFill>
                  <a:srgbClr val="7030A0"/>
                </a:solidFill>
              </a:rPr>
              <a:t>                         </a:t>
            </a:r>
            <a:endParaRPr lang="sl-SI" dirty="0">
              <a:solidFill>
                <a:srgbClr val="0070C0"/>
              </a:solidFill>
            </a:endParaRPr>
          </a:p>
        </p:txBody>
      </p:sp>
      <p:sp>
        <p:nvSpPr>
          <p:cNvPr id="4" name="Pravokotnik 3"/>
          <p:cNvSpPr/>
          <p:nvPr/>
        </p:nvSpPr>
        <p:spPr>
          <a:xfrm>
            <a:off x="1043608" y="595533"/>
            <a:ext cx="7344816" cy="5770811"/>
          </a:xfrm>
          <a:prstGeom prst="rect">
            <a:avLst/>
          </a:prstGeom>
        </p:spPr>
        <p:txBody>
          <a:bodyPr wrap="square">
            <a:spAutoFit/>
          </a:bodyPr>
          <a:lstStyle/>
          <a:p>
            <a:pPr algn="just">
              <a:spcAft>
                <a:spcPts val="800"/>
              </a:spcAft>
            </a:pPr>
            <a:r>
              <a:rPr lang="sl-SI" sz="1200" dirty="0">
                <a:ea typeface="Calibri" panose="020F0502020204030204" pitchFamily="34" charset="0"/>
                <a:cs typeface="Times New Roman" panose="02020603050405020304" pitchFamily="18" charset="0"/>
              </a:rPr>
              <a:t>Dragi učenci, </a:t>
            </a:r>
            <a:r>
              <a:rPr lang="sl-SI" sz="1200" dirty="0" smtClean="0">
                <a:ea typeface="Calibri" panose="020F0502020204030204" pitchFamily="34" charset="0"/>
                <a:cs typeface="Times New Roman" panose="02020603050405020304" pitchFamily="18" charset="0"/>
              </a:rPr>
              <a:t>spoštovani starši, učitelji</a:t>
            </a:r>
            <a:r>
              <a:rPr lang="sl-SI" sz="1200" dirty="0">
                <a:ea typeface="Calibri" panose="020F0502020204030204" pitchFamily="34" charset="0"/>
                <a:cs typeface="Times New Roman" panose="02020603050405020304" pitchFamily="18" charset="0"/>
              </a:rPr>
              <a:t> </a:t>
            </a:r>
            <a:r>
              <a:rPr lang="sl-SI" sz="1200" dirty="0" smtClean="0">
                <a:ea typeface="Calibri" panose="020F0502020204030204" pitchFamily="34" charset="0"/>
                <a:cs typeface="Times New Roman" panose="02020603050405020304" pitchFamily="18" charset="0"/>
              </a:rPr>
              <a:t>in vsi </a:t>
            </a:r>
            <a:r>
              <a:rPr lang="sl-SI" sz="1200" dirty="0">
                <a:ea typeface="Calibri" panose="020F0502020204030204" pitchFamily="34" charset="0"/>
                <a:cs typeface="Times New Roman" panose="02020603050405020304" pitchFamily="18" charset="0"/>
              </a:rPr>
              <a:t>ostali </a:t>
            </a:r>
            <a:r>
              <a:rPr lang="sl-SI" sz="1200" dirty="0" smtClean="0">
                <a:ea typeface="Calibri" panose="020F0502020204030204" pitchFamily="34" charset="0"/>
                <a:cs typeface="Times New Roman" panose="02020603050405020304" pitchFamily="18" charset="0"/>
              </a:rPr>
              <a:t>zaposleni na OŠ Antona Globočnika Postojna!</a:t>
            </a:r>
          </a:p>
          <a:p>
            <a:pPr algn="just">
              <a:spcAft>
                <a:spcPts val="800"/>
              </a:spcAft>
            </a:pPr>
            <a:endParaRPr lang="sl-SI" sz="1200" dirty="0">
              <a:ea typeface="Calibri" panose="020F0502020204030204" pitchFamily="34" charset="0"/>
              <a:cs typeface="Times New Roman" panose="02020603050405020304" pitchFamily="18" charset="0"/>
            </a:endParaRPr>
          </a:p>
          <a:p>
            <a:pPr marL="228600" indent="-228600" algn="just">
              <a:spcAft>
                <a:spcPts val="800"/>
              </a:spcAft>
              <a:buAutoNum type="arabicPeriod"/>
            </a:pPr>
            <a:r>
              <a:rPr lang="sl-SI" sz="1200" dirty="0">
                <a:ea typeface="Calibri" panose="020F0502020204030204" pitchFamily="34" charset="0"/>
                <a:cs typeface="Times New Roman" panose="02020603050405020304" pitchFamily="18" charset="0"/>
              </a:rPr>
              <a:t>s</a:t>
            </a:r>
            <a:r>
              <a:rPr lang="sl-SI" sz="1200" dirty="0" smtClean="0">
                <a:ea typeface="Calibri" panose="020F0502020204030204" pitchFamily="34" charset="0"/>
                <a:cs typeface="Times New Roman" panose="02020603050405020304" pitchFamily="18" charset="0"/>
              </a:rPr>
              <a:t>eptembra 2023 smo začeli šolsko leto 2023/2024 in ob tem vam izrekam prav posebno dobrodošlico.</a:t>
            </a:r>
          </a:p>
          <a:p>
            <a:pPr algn="just">
              <a:spcAft>
                <a:spcPts val="800"/>
              </a:spcAft>
            </a:pPr>
            <a:r>
              <a:rPr lang="sl-SI" sz="1200" dirty="0" smtClean="0">
                <a:ea typeface="Calibri" panose="020F0502020204030204" pitchFamily="34" charset="0"/>
                <a:cs typeface="Times New Roman" panose="02020603050405020304" pitchFamily="18" charset="0"/>
              </a:rPr>
              <a:t>Šolsko leto v katerega vstopamo nam uliva veliko upanja.  Verjamem, da nam bo postreglo z mnogimi izzivi, vsi skupaj pa se lahko potrudimo, da jim bomo kos.</a:t>
            </a:r>
          </a:p>
          <a:p>
            <a:pPr algn="just">
              <a:spcAft>
                <a:spcPts val="800"/>
              </a:spcAft>
            </a:pPr>
            <a:r>
              <a:rPr lang="sl-SI" sz="1200" dirty="0" smtClean="0">
                <a:ea typeface="Calibri" panose="020F0502020204030204" pitchFamily="34" charset="0"/>
                <a:cs typeface="Times New Roman" panose="02020603050405020304" pitchFamily="18" charset="0"/>
              </a:rPr>
              <a:t>Dragi učenci, vaša osnovna naloga je učenje. Bodite do sebe zahtevni, odgovorni in spoštljivi, bodite motivirani in že ob začetku si zastavite cilj, ki ga želite doseči ob koncu šolskega leta. </a:t>
            </a:r>
          </a:p>
          <a:p>
            <a:pPr algn="just">
              <a:spcAft>
                <a:spcPts val="800"/>
              </a:spcAft>
            </a:pPr>
            <a:r>
              <a:rPr lang="sl-SI" sz="1200" dirty="0" smtClean="0">
                <a:ea typeface="Calibri" panose="020F0502020204030204" pitchFamily="34" charset="0"/>
                <a:cs typeface="Times New Roman" panose="02020603050405020304" pitchFamily="18" charset="0"/>
              </a:rPr>
              <a:t>Vmes se bodo pojavile tudi težave, ampak upam, da jih boste uspešno premagovali. </a:t>
            </a:r>
          </a:p>
          <a:p>
            <a:pPr algn="just">
              <a:spcAft>
                <a:spcPts val="800"/>
              </a:spcAft>
            </a:pPr>
            <a:r>
              <a:rPr lang="sl-SI" sz="1200" dirty="0" smtClean="0">
                <a:ea typeface="Calibri" panose="020F0502020204030204" pitchFamily="34" charset="0"/>
                <a:cs typeface="Times New Roman" panose="02020603050405020304" pitchFamily="18" charset="0"/>
              </a:rPr>
              <a:t>Spoštujte svoje vrstnike, učitelje in vse ostale delavce šole, ki se bodo trudili, da bo vaše izobraževanje potekalo tako, da si boste vsi lahko v nadaljnjem življenju  poiskali tisto pravo pot, ki vas bo osrečevala.</a:t>
            </a:r>
          </a:p>
          <a:p>
            <a:pPr algn="just">
              <a:spcAft>
                <a:spcPts val="800"/>
              </a:spcAft>
            </a:pPr>
            <a:r>
              <a:rPr lang="sl-SI" sz="1200" dirty="0" smtClean="0">
                <a:ea typeface="Calibri" panose="020F0502020204030204" pitchFamily="34" charset="0"/>
                <a:cs typeface="Times New Roman" panose="02020603050405020304" pitchFamily="18" charset="0"/>
              </a:rPr>
              <a:t>Z vsemi zaposlenimi se bomo trudili, da boste vse učne dneve preživljali v ustvarjalnem, zdravem in spodbudnem učnem okolju. </a:t>
            </a:r>
          </a:p>
          <a:p>
            <a:pPr algn="just">
              <a:spcAft>
                <a:spcPts val="800"/>
              </a:spcAft>
            </a:pPr>
            <a:r>
              <a:rPr lang="sl-SI" sz="1200" dirty="0" smtClean="0">
                <a:ea typeface="Calibri" panose="020F0502020204030204" pitchFamily="34" charset="0"/>
                <a:cs typeface="Times New Roman" panose="02020603050405020304" pitchFamily="18" charset="0"/>
              </a:rPr>
              <a:t>Spoštovani starši, bodite svojim otrokom v oporo in v vzgled. Ne zahtevajte od njih nekaj, česar sami ne počnete. Medsebojno spoštovanje in zaupanje se gradi na soodvisnosti, doslednosti, skrbnosti, spodbujanju in pomoči.</a:t>
            </a:r>
          </a:p>
          <a:p>
            <a:pPr algn="just">
              <a:spcAft>
                <a:spcPts val="800"/>
              </a:spcAft>
            </a:pPr>
            <a:r>
              <a:rPr lang="sl-SI" sz="1200" dirty="0" smtClean="0">
                <a:ea typeface="Calibri" panose="020F0502020204030204" pitchFamily="34" charset="0"/>
                <a:cs typeface="Times New Roman" panose="02020603050405020304" pitchFamily="18" charset="0"/>
              </a:rPr>
              <a:t>Drage sodelavke in sodelavci, vsako šolsko  leto je za nas poseben izziv, ki ga moramo združeni pripeljati do konca.</a:t>
            </a:r>
          </a:p>
          <a:p>
            <a:pPr algn="just">
              <a:spcAft>
                <a:spcPts val="800"/>
              </a:spcAft>
            </a:pPr>
            <a:r>
              <a:rPr lang="sl-SI" sz="1200" dirty="0" smtClean="0">
                <a:ea typeface="Calibri" panose="020F0502020204030204" pitchFamily="34" charset="0"/>
                <a:cs typeface="Times New Roman" panose="02020603050405020304" pitchFamily="18" charset="0"/>
              </a:rPr>
              <a:t>Vem, da je lahko strokoven in profesionalen kolektiv zmožen, da naše učence opolnomoči z znanjem in življenjskimi preizkušnjami, ki jih bodo potrebovali.</a:t>
            </a:r>
          </a:p>
          <a:p>
            <a:pPr algn="just">
              <a:spcAft>
                <a:spcPts val="800"/>
              </a:spcAft>
            </a:pPr>
            <a:r>
              <a:rPr lang="sl-SI" sz="1200" dirty="0" smtClean="0">
                <a:ea typeface="Calibri" panose="020F0502020204030204" pitchFamily="34" charset="0"/>
                <a:cs typeface="Times New Roman" panose="02020603050405020304" pitchFamily="18" charset="0"/>
              </a:rPr>
              <a:t>Želim vam veliko delovnega elana in potrpežljivost.</a:t>
            </a:r>
          </a:p>
          <a:p>
            <a:pPr algn="just">
              <a:spcAft>
                <a:spcPts val="800"/>
              </a:spcAft>
            </a:pPr>
            <a:r>
              <a:rPr lang="sl-SI" sz="1200" dirty="0" smtClean="0">
                <a:ea typeface="Calibri" panose="020F0502020204030204" pitchFamily="34" charset="0"/>
                <a:cs typeface="Times New Roman" panose="02020603050405020304" pitchFamily="18" charset="0"/>
              </a:rPr>
              <a:t>Vsem skupaj pa želim, do bo šolsko leto 2023/2024 v vaših srcih zapisano za celo življenje z lepimi in nepozabnimi spomini.</a:t>
            </a:r>
          </a:p>
          <a:p>
            <a:pPr algn="just">
              <a:spcAft>
                <a:spcPts val="800"/>
              </a:spcAft>
            </a:pPr>
            <a:r>
              <a:rPr lang="sl-SI" sz="1200" dirty="0" smtClean="0">
                <a:ea typeface="Calibri" panose="020F0502020204030204" pitchFamily="34" charset="0"/>
                <a:cs typeface="Times New Roman" panose="02020603050405020304" pitchFamily="18" charset="0"/>
              </a:rPr>
              <a:t>Srečno.</a:t>
            </a:r>
          </a:p>
          <a:p>
            <a:pPr algn="just">
              <a:spcAft>
                <a:spcPts val="800"/>
              </a:spcAft>
            </a:pPr>
            <a:endParaRPr lang="sl-SI" sz="500" dirty="0">
              <a:solidFill>
                <a:srgbClr val="FF0000"/>
              </a:solidFill>
              <a:ea typeface="Calibri" panose="020F0502020204030204" pitchFamily="34" charset="0"/>
              <a:cs typeface="Times New Roman" panose="02020603050405020304" pitchFamily="18" charset="0"/>
            </a:endParaRPr>
          </a:p>
          <a:p>
            <a:pPr algn="r">
              <a:spcAft>
                <a:spcPts val="800"/>
              </a:spcAft>
            </a:pPr>
            <a:r>
              <a:rPr lang="sl-SI" sz="1200" dirty="0" smtClean="0">
                <a:ea typeface="Calibri" panose="020F0502020204030204" pitchFamily="34" charset="0"/>
                <a:cs typeface="Times New Roman" panose="02020603050405020304" pitchFamily="18" charset="0"/>
              </a:rPr>
              <a:t>ravnateljica, Darija Košir l. r. </a:t>
            </a:r>
            <a:r>
              <a:rPr lang="sl-SI" sz="1200" dirty="0">
                <a:ea typeface="Calibri" panose="020F0502020204030204" pitchFamily="34" charset="0"/>
                <a:cs typeface="Times New Roman" panose="02020603050405020304" pitchFamily="18" charset="0"/>
              </a:rPr>
              <a:t>	</a:t>
            </a:r>
            <a:endParaRPr lang="sl-SI"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33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483768" y="4581128"/>
            <a:ext cx="4572000" cy="830997"/>
          </a:xfrm>
          <a:prstGeom prst="rect">
            <a:avLst/>
          </a:prstGeom>
        </p:spPr>
        <p:txBody>
          <a:bodyPr>
            <a:spAutoFit/>
          </a:bodyPr>
          <a:lstStyle/>
          <a:p>
            <a:pPr marL="571500" indent="-571500">
              <a:buFont typeface="Wingdings" pitchFamily="2" charset="2"/>
              <a:buChar char="ü"/>
            </a:pPr>
            <a:r>
              <a:rPr lang="sl-SI" sz="1200" b="1" dirty="0">
                <a:solidFill>
                  <a:schemeClr val="accent2">
                    <a:lumMod val="50000"/>
                  </a:schemeClr>
                </a:solidFill>
              </a:rPr>
              <a:t>UČITELJ  / kjer je problem nastal</a:t>
            </a:r>
          </a:p>
          <a:p>
            <a:pPr marL="571500" indent="-571500">
              <a:buFont typeface="Wingdings" pitchFamily="2" charset="2"/>
              <a:buChar char="ü"/>
            </a:pPr>
            <a:r>
              <a:rPr lang="sl-SI" sz="1200" b="1" dirty="0">
                <a:solidFill>
                  <a:schemeClr val="accent2">
                    <a:lumMod val="50000"/>
                  </a:schemeClr>
                </a:solidFill>
              </a:rPr>
              <a:t>RAZREDNIK</a:t>
            </a:r>
          </a:p>
          <a:p>
            <a:pPr marL="571500" indent="-571500">
              <a:buFont typeface="Wingdings" pitchFamily="2" charset="2"/>
              <a:buChar char="ü"/>
            </a:pPr>
            <a:r>
              <a:rPr lang="sl-SI" sz="1200" b="1" dirty="0">
                <a:solidFill>
                  <a:schemeClr val="accent2">
                    <a:lumMod val="50000"/>
                  </a:schemeClr>
                </a:solidFill>
              </a:rPr>
              <a:t>ŠOLSKA </a:t>
            </a:r>
            <a:r>
              <a:rPr lang="sl-SI" sz="1200" b="1" dirty="0" smtClean="0">
                <a:solidFill>
                  <a:schemeClr val="accent2">
                    <a:lumMod val="50000"/>
                  </a:schemeClr>
                </a:solidFill>
              </a:rPr>
              <a:t>SVETOVALNA </a:t>
            </a:r>
            <a:r>
              <a:rPr lang="sl-SI" sz="1200" b="1" dirty="0">
                <a:solidFill>
                  <a:schemeClr val="accent2">
                    <a:lumMod val="50000"/>
                  </a:schemeClr>
                </a:solidFill>
              </a:rPr>
              <a:t>SLUŽBA</a:t>
            </a:r>
          </a:p>
          <a:p>
            <a:pPr marL="571500" indent="-571500">
              <a:buFont typeface="Wingdings" pitchFamily="2" charset="2"/>
              <a:buChar char="ü"/>
            </a:pPr>
            <a:r>
              <a:rPr lang="sl-SI" sz="1200" b="1" dirty="0">
                <a:solidFill>
                  <a:schemeClr val="accent2">
                    <a:lumMod val="50000"/>
                  </a:schemeClr>
                </a:solidFill>
              </a:rPr>
              <a:t>VODSTVO ŠOLE</a:t>
            </a:r>
          </a:p>
        </p:txBody>
      </p:sp>
      <p:sp>
        <p:nvSpPr>
          <p:cNvPr id="3" name="Pravokotnik 2"/>
          <p:cNvSpPr/>
          <p:nvPr/>
        </p:nvSpPr>
        <p:spPr>
          <a:xfrm>
            <a:off x="2535007" y="3977194"/>
            <a:ext cx="3309239" cy="338554"/>
          </a:xfrm>
          <a:prstGeom prst="rect">
            <a:avLst/>
          </a:prstGeom>
        </p:spPr>
        <p:txBody>
          <a:bodyPr wrap="none">
            <a:spAutoFit/>
          </a:bodyPr>
          <a:lstStyle/>
          <a:p>
            <a:pPr algn="ctr"/>
            <a:r>
              <a:rPr lang="sl-SI" sz="1600" b="1" dirty="0" smtClean="0">
                <a:solidFill>
                  <a:srgbClr val="002060"/>
                </a:solidFill>
              </a:rPr>
              <a:t>POT REŠEVANJA PROBLEMOV</a:t>
            </a:r>
            <a:endParaRPr lang="sl-SI" sz="1600" b="1" dirty="0">
              <a:solidFill>
                <a:srgbClr val="002060"/>
              </a:solidFill>
            </a:endParaRPr>
          </a:p>
        </p:txBody>
      </p:sp>
      <p:sp>
        <p:nvSpPr>
          <p:cNvPr id="5" name="Označba mesta številke diapozitiva 4"/>
          <p:cNvSpPr>
            <a:spLocks noGrp="1"/>
          </p:cNvSpPr>
          <p:nvPr>
            <p:ph type="sldNum" sz="quarter" idx="12"/>
          </p:nvPr>
        </p:nvSpPr>
        <p:spPr>
          <a:xfrm>
            <a:off x="6377054" y="6334713"/>
            <a:ext cx="2057400" cy="365125"/>
          </a:xfrm>
        </p:spPr>
        <p:txBody>
          <a:bodyPr/>
          <a:lstStyle/>
          <a:p>
            <a:fld id="{C1098D97-D47F-4185-AB0A-1FBD1691CD49}" type="slidenum">
              <a:rPr lang="sl-SI" smtClean="0"/>
              <a:pPr/>
              <a:t>30</a:t>
            </a:fld>
            <a:endParaRPr lang="sl-SI" dirty="0"/>
          </a:p>
        </p:txBody>
      </p:sp>
      <p:sp>
        <p:nvSpPr>
          <p:cNvPr id="21" name="Pravokotnik 20"/>
          <p:cNvSpPr/>
          <p:nvPr/>
        </p:nvSpPr>
        <p:spPr>
          <a:xfrm>
            <a:off x="827584" y="1124744"/>
            <a:ext cx="7416823" cy="2277547"/>
          </a:xfrm>
          <a:prstGeom prst="rect">
            <a:avLst/>
          </a:prstGeom>
        </p:spPr>
        <p:txBody>
          <a:bodyPr wrap="square">
            <a:spAutoFit/>
          </a:bodyPr>
          <a:lstStyle/>
          <a:p>
            <a:pPr algn="ctr"/>
            <a:r>
              <a:rPr lang="sl-SI" sz="1600" b="1" dirty="0" smtClean="0">
                <a:solidFill>
                  <a:srgbClr val="002060"/>
                </a:solidFill>
              </a:rPr>
              <a:t>PODAJANJE INFORMACIJE O NAPREDKU UČENCEV</a:t>
            </a:r>
          </a:p>
          <a:p>
            <a:pPr algn="ctr"/>
            <a:endParaRPr lang="sl-SI" sz="1600" b="1" dirty="0" smtClean="0">
              <a:solidFill>
                <a:schemeClr val="accent3">
                  <a:lumMod val="75000"/>
                </a:schemeClr>
              </a:solidFill>
            </a:endParaRPr>
          </a:p>
          <a:p>
            <a:pPr algn="just"/>
            <a:r>
              <a:rPr lang="sl-SI" sz="1200" dirty="0" smtClean="0"/>
              <a:t>Šola, učitelji lahko podajajo informacije o napredku učencev izključno obema staršema oz. zakonitim skrbnikom oz. rejnikom. </a:t>
            </a:r>
          </a:p>
          <a:p>
            <a:pPr algn="just"/>
            <a:endParaRPr lang="sl-SI" sz="1200" dirty="0" smtClean="0"/>
          </a:p>
          <a:p>
            <a:pPr algn="just"/>
            <a:r>
              <a:rPr lang="sl-SI" sz="1200" dirty="0" smtClean="0"/>
              <a:t>Šola lahko informacije in osebne podatke posreduje tretji osebi le, če se ta izkaže s pooblastilom enega od staršev oz. zakonitega zastopnika. </a:t>
            </a:r>
          </a:p>
          <a:p>
            <a:pPr algn="just"/>
            <a:endParaRPr lang="sl-SI" sz="1200" dirty="0"/>
          </a:p>
          <a:p>
            <a:pPr algn="just"/>
            <a:r>
              <a:rPr lang="sl-SI" sz="1200" dirty="0" smtClean="0"/>
              <a:t>Tretjim osebam brez pooblastila staršev šola vpogleda v osebne podatke in s tem tovrstnega sodelovanja ne sme dopustiti (bratje, sestre, stare mame, partnerji …).</a:t>
            </a:r>
            <a:endParaRPr lang="sl-SI" sz="1200" b="1" dirty="0"/>
          </a:p>
          <a:p>
            <a:pPr algn="ctr"/>
            <a:endParaRPr lang="sl-SI" sz="1400" b="1" dirty="0">
              <a:latin typeface="Calibri" panose="020F0502020204030204" pitchFamily="34" charset="0"/>
            </a:endParaRPr>
          </a:p>
        </p:txBody>
      </p:sp>
    </p:spTree>
    <p:extLst>
      <p:ext uri="{BB962C8B-B14F-4D97-AF65-F5344CB8AC3E}">
        <p14:creationId xmlns:p14="http://schemas.microsoft.com/office/powerpoint/2010/main" val="70051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14257" y="323795"/>
            <a:ext cx="7886700" cy="597666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400" b="1" dirty="0" smtClean="0">
              <a:solidFill>
                <a:srgbClr val="002060"/>
              </a:solidFill>
              <a:latin typeface="+mn-lt"/>
            </a:endParaRPr>
          </a:p>
          <a:p>
            <a:pPr algn="just"/>
            <a:endParaRPr lang="sl-SI" sz="1400" b="1" dirty="0">
              <a:solidFill>
                <a:srgbClr val="002060"/>
              </a:solidFill>
              <a:latin typeface="+mn-lt"/>
            </a:endParaRPr>
          </a:p>
          <a:p>
            <a:pPr algn="ctr"/>
            <a:r>
              <a:rPr lang="sl-SI" sz="1600" b="1" dirty="0" smtClean="0">
                <a:solidFill>
                  <a:srgbClr val="002060"/>
                </a:solidFill>
                <a:latin typeface="+mn-lt"/>
              </a:rPr>
              <a:t>PREVERJANJE IN OCENJEVANJE ZNANJA</a:t>
            </a:r>
          </a:p>
          <a:p>
            <a:pPr algn="ctr"/>
            <a:endParaRPr lang="sl-SI" sz="1400" b="1" dirty="0" smtClean="0">
              <a:solidFill>
                <a:srgbClr val="002060"/>
              </a:solidFill>
              <a:latin typeface="+mn-lt"/>
            </a:endParaRPr>
          </a:p>
          <a:p>
            <a:pPr algn="just"/>
            <a:endParaRPr lang="sl-SI" sz="1400" dirty="0" smtClean="0">
              <a:latin typeface="+mn-lt"/>
            </a:endParaRPr>
          </a:p>
          <a:p>
            <a:pPr algn="just"/>
            <a:r>
              <a:rPr lang="sl-SI" sz="1400" b="1" dirty="0" smtClean="0">
                <a:solidFill>
                  <a:schemeClr val="accent2">
                    <a:lumMod val="75000"/>
                  </a:schemeClr>
                </a:solidFill>
                <a:latin typeface="+mn-lt"/>
              </a:rPr>
              <a:t>S </a:t>
            </a:r>
            <a:r>
              <a:rPr lang="sl-SI" sz="1400" b="1" dirty="0">
                <a:solidFill>
                  <a:schemeClr val="accent2">
                    <a:lumMod val="75000"/>
                  </a:schemeClr>
                </a:solidFill>
                <a:latin typeface="+mn-lt"/>
              </a:rPr>
              <a:t>preverjanjem </a:t>
            </a:r>
            <a:r>
              <a:rPr lang="sl-SI" sz="1400" dirty="0">
                <a:latin typeface="+mn-lt"/>
              </a:rPr>
              <a:t>znanja se zbirajo informacije o tem, kako učenec dosega cilje oziroma standarde znanja iz učnih načrtov, in ni namenjeno ocenjevanju </a:t>
            </a:r>
            <a:r>
              <a:rPr lang="sl-SI" sz="1400" dirty="0" smtClean="0">
                <a:latin typeface="+mn-lt"/>
              </a:rPr>
              <a:t>znanja. Doseganje </a:t>
            </a:r>
            <a:r>
              <a:rPr lang="sl-SI" sz="1400" dirty="0">
                <a:latin typeface="+mn-lt"/>
              </a:rPr>
              <a:t>ciljev oziroma standardov znanja iz učnih načrtov učitelj preverja pred, med in ob koncu obravnave učnih vsebin</a:t>
            </a:r>
            <a:r>
              <a:rPr lang="sl-SI" sz="1400" dirty="0" smtClean="0">
                <a:latin typeface="+mn-lt"/>
              </a:rPr>
              <a:t>.</a:t>
            </a:r>
          </a:p>
          <a:p>
            <a:pPr algn="just"/>
            <a:endParaRPr lang="sl-SI" sz="1400" dirty="0">
              <a:latin typeface="+mn-lt"/>
            </a:endParaRPr>
          </a:p>
          <a:p>
            <a:pPr algn="just"/>
            <a:r>
              <a:rPr lang="sl-SI" sz="1400" b="1" dirty="0">
                <a:solidFill>
                  <a:schemeClr val="accent2">
                    <a:lumMod val="75000"/>
                  </a:schemeClr>
                </a:solidFill>
                <a:latin typeface="+mn-lt"/>
              </a:rPr>
              <a:t>Ocenjevanje znanja </a:t>
            </a:r>
            <a:r>
              <a:rPr lang="sl-SI" sz="1400" dirty="0">
                <a:latin typeface="+mn-lt"/>
              </a:rPr>
              <a:t>je ugotavljanje in vrednotenje, v kolikšni meri učenec dosega v učnem načrtu določene cilje oziroma standarde znanja. Učitelj ocenjevanje znanja opravi po obravnavi učnih vsebin in po opravljenem preverjanju znanja iz teh vsebin</a:t>
            </a:r>
            <a:r>
              <a:rPr lang="sl-SI" sz="1400" dirty="0" smtClean="0">
                <a:latin typeface="+mn-lt"/>
              </a:rPr>
              <a:t>.</a:t>
            </a:r>
          </a:p>
          <a:p>
            <a:endParaRPr lang="sl-SI" sz="400" dirty="0">
              <a:latin typeface="+mn-lt"/>
            </a:endParaRPr>
          </a:p>
          <a:p>
            <a:r>
              <a:rPr lang="sl-SI" sz="1400" dirty="0" smtClean="0">
                <a:solidFill>
                  <a:srgbClr val="7A4900"/>
                </a:solidFill>
                <a:latin typeface="+mn-lt"/>
                <a:hlinkClick r:id="rId2"/>
              </a:rPr>
              <a:t>Pravilnik o preverjanju in ocenjevanju znanja</a:t>
            </a:r>
            <a:r>
              <a:rPr lang="sl-SI" sz="1400" dirty="0" smtClean="0">
                <a:solidFill>
                  <a:srgbClr val="7A4900"/>
                </a:solidFill>
                <a:latin typeface="+mn-lt"/>
              </a:rPr>
              <a:t> </a:t>
            </a:r>
            <a:r>
              <a:rPr lang="sl-SI" sz="1400" dirty="0" smtClean="0">
                <a:latin typeface="+mn-lt"/>
              </a:rPr>
              <a:t>– Uradni list RS </a:t>
            </a:r>
          </a:p>
          <a:p>
            <a:endParaRPr lang="sl-SI" sz="1400" dirty="0">
              <a:latin typeface="Calibri" panose="020F0502020204030204" pitchFamily="34" charset="0"/>
            </a:endParaRPr>
          </a:p>
          <a:p>
            <a:endParaRPr lang="sl-SI" sz="1400" dirty="0">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200" b="1" dirty="0">
              <a:solidFill>
                <a:srgbClr val="002060"/>
              </a:solidFill>
              <a:latin typeface="Calibri" panose="020F0502020204030204" pitchFamily="34" charset="0"/>
            </a:endParaRPr>
          </a:p>
          <a:p>
            <a:pPr algn="just"/>
            <a:endParaRPr lang="sl-SI" sz="1200" b="1" dirty="0">
              <a:solidFill>
                <a:srgbClr val="002060"/>
              </a:solidFill>
              <a:latin typeface="Calibri" panose="020F0502020204030204" pitchFamily="34" charset="0"/>
            </a:endParaRPr>
          </a:p>
          <a:p>
            <a:pPr algn="ctr"/>
            <a:r>
              <a:rPr lang="sl-SI" sz="1600" b="1" dirty="0" smtClean="0">
                <a:solidFill>
                  <a:srgbClr val="002060"/>
                </a:solidFill>
                <a:latin typeface="+mn-lt"/>
              </a:rPr>
              <a:t>NACIONALNO PREVERJANJE ZNANJA</a:t>
            </a:r>
            <a:endParaRPr lang="sl-SI" sz="1600" dirty="0" smtClean="0">
              <a:solidFill>
                <a:srgbClr val="002060"/>
              </a:solidFill>
              <a:latin typeface="+mn-lt"/>
            </a:endParaRPr>
          </a:p>
          <a:p>
            <a:pPr algn="just"/>
            <a:endParaRPr lang="sl-SI" sz="1400" dirty="0" smtClean="0">
              <a:latin typeface="Calibri" panose="020F0502020204030204" pitchFamily="34" charset="0"/>
            </a:endParaRPr>
          </a:p>
        </p:txBody>
      </p:sp>
      <p:sp>
        <p:nvSpPr>
          <p:cNvPr id="4" name="Pravokotnik 3"/>
          <p:cNvSpPr/>
          <p:nvPr/>
        </p:nvSpPr>
        <p:spPr>
          <a:xfrm>
            <a:off x="814257" y="4576281"/>
            <a:ext cx="7756011" cy="2462213"/>
          </a:xfrm>
          <a:prstGeom prst="rect">
            <a:avLst/>
          </a:prstGeom>
        </p:spPr>
        <p:txBody>
          <a:bodyPr wrap="square">
            <a:spAutoFit/>
          </a:bodyPr>
          <a:lstStyle/>
          <a:p>
            <a:pPr lvl="0" algn="just"/>
            <a:r>
              <a:rPr lang="sl-SI" sz="1400" dirty="0" smtClean="0">
                <a:solidFill>
                  <a:srgbClr val="7A4900"/>
                </a:solidFill>
              </a:rPr>
              <a:t>      </a:t>
            </a:r>
            <a:r>
              <a:rPr lang="sl-SI" sz="1400" dirty="0" smtClean="0">
                <a:solidFill>
                  <a:srgbClr val="002060"/>
                </a:solidFill>
              </a:rPr>
              <a:t>7. </a:t>
            </a:r>
            <a:r>
              <a:rPr lang="sl-SI" sz="1400" dirty="0">
                <a:solidFill>
                  <a:srgbClr val="002060"/>
                </a:solidFill>
              </a:rPr>
              <a:t>5. </a:t>
            </a:r>
            <a:r>
              <a:rPr lang="sl-SI" sz="1400" dirty="0" smtClean="0">
                <a:solidFill>
                  <a:srgbClr val="002060"/>
                </a:solidFill>
              </a:rPr>
              <a:t>2024 </a:t>
            </a:r>
            <a:r>
              <a:rPr lang="sl-SI" sz="1400" dirty="0">
                <a:solidFill>
                  <a:srgbClr val="002060"/>
                </a:solidFill>
              </a:rPr>
              <a:t>– </a:t>
            </a:r>
            <a:r>
              <a:rPr lang="sl-SI" sz="1400" dirty="0" smtClean="0">
                <a:solidFill>
                  <a:srgbClr val="002060"/>
                </a:solidFill>
              </a:rPr>
              <a:t>SLJ     (</a:t>
            </a:r>
            <a:r>
              <a:rPr lang="sl-SI" sz="1400" dirty="0">
                <a:solidFill>
                  <a:srgbClr val="002060"/>
                </a:solidFill>
              </a:rPr>
              <a:t>6., 9. r</a:t>
            </a:r>
            <a:r>
              <a:rPr lang="sl-SI" sz="1400" dirty="0" smtClean="0">
                <a:solidFill>
                  <a:srgbClr val="002060"/>
                </a:solidFill>
              </a:rPr>
              <a:t>)</a:t>
            </a:r>
          </a:p>
          <a:p>
            <a:pPr lvl="0" algn="just"/>
            <a:endParaRPr lang="sl-SI" sz="1400" dirty="0">
              <a:solidFill>
                <a:srgbClr val="002060"/>
              </a:solidFill>
            </a:endParaRPr>
          </a:p>
          <a:p>
            <a:pPr lvl="0" algn="just"/>
            <a:r>
              <a:rPr lang="sl-SI" sz="1400" dirty="0">
                <a:solidFill>
                  <a:srgbClr val="002060"/>
                </a:solidFill>
              </a:rPr>
              <a:t>    </a:t>
            </a:r>
            <a:r>
              <a:rPr lang="sl-SI" sz="1400" dirty="0" smtClean="0">
                <a:solidFill>
                  <a:srgbClr val="002060"/>
                </a:solidFill>
              </a:rPr>
              <a:t>  9. </a:t>
            </a:r>
            <a:r>
              <a:rPr lang="sl-SI" sz="1400" dirty="0">
                <a:solidFill>
                  <a:srgbClr val="002060"/>
                </a:solidFill>
              </a:rPr>
              <a:t>5. </a:t>
            </a:r>
            <a:r>
              <a:rPr lang="sl-SI" sz="1400" dirty="0" smtClean="0">
                <a:solidFill>
                  <a:srgbClr val="002060"/>
                </a:solidFill>
              </a:rPr>
              <a:t>2024 </a:t>
            </a:r>
            <a:r>
              <a:rPr lang="sl-SI" sz="1400" dirty="0">
                <a:solidFill>
                  <a:srgbClr val="002060"/>
                </a:solidFill>
              </a:rPr>
              <a:t>– </a:t>
            </a:r>
            <a:r>
              <a:rPr lang="sl-SI" sz="1400" dirty="0" smtClean="0">
                <a:solidFill>
                  <a:srgbClr val="002060"/>
                </a:solidFill>
              </a:rPr>
              <a:t>MAT  (6</a:t>
            </a:r>
            <a:r>
              <a:rPr lang="sl-SI" sz="1400" dirty="0">
                <a:solidFill>
                  <a:srgbClr val="002060"/>
                </a:solidFill>
              </a:rPr>
              <a:t>., 9. r</a:t>
            </a:r>
            <a:r>
              <a:rPr lang="sl-SI" sz="1400" dirty="0" smtClean="0">
                <a:solidFill>
                  <a:srgbClr val="002060"/>
                </a:solidFill>
              </a:rPr>
              <a:t>) </a:t>
            </a:r>
          </a:p>
          <a:p>
            <a:pPr lvl="0" algn="just"/>
            <a:endParaRPr lang="sl-SI" sz="1400" dirty="0">
              <a:solidFill>
                <a:srgbClr val="002060"/>
              </a:solidFill>
            </a:endParaRPr>
          </a:p>
          <a:p>
            <a:pPr lvl="0" algn="just"/>
            <a:r>
              <a:rPr lang="sl-SI" sz="1400" dirty="0" smtClean="0">
                <a:solidFill>
                  <a:srgbClr val="002060"/>
                </a:solidFill>
              </a:rPr>
              <a:t>    13. </a:t>
            </a:r>
            <a:r>
              <a:rPr lang="sl-SI" sz="1400" dirty="0">
                <a:solidFill>
                  <a:srgbClr val="002060"/>
                </a:solidFill>
              </a:rPr>
              <a:t>5. </a:t>
            </a:r>
            <a:r>
              <a:rPr lang="sl-SI" sz="1400" dirty="0" smtClean="0">
                <a:solidFill>
                  <a:srgbClr val="002060"/>
                </a:solidFill>
              </a:rPr>
              <a:t>2024 </a:t>
            </a:r>
            <a:r>
              <a:rPr lang="sl-SI" sz="1400" dirty="0">
                <a:solidFill>
                  <a:srgbClr val="002060"/>
                </a:solidFill>
              </a:rPr>
              <a:t>– TJA </a:t>
            </a:r>
            <a:r>
              <a:rPr lang="sl-SI" sz="1400" dirty="0" smtClean="0">
                <a:solidFill>
                  <a:srgbClr val="002060"/>
                </a:solidFill>
              </a:rPr>
              <a:t> (6</a:t>
            </a:r>
            <a:r>
              <a:rPr lang="sl-SI" sz="1400" dirty="0">
                <a:solidFill>
                  <a:srgbClr val="002060"/>
                </a:solidFill>
              </a:rPr>
              <a:t>. </a:t>
            </a:r>
            <a:r>
              <a:rPr lang="sl-SI" sz="1400" dirty="0" smtClean="0">
                <a:solidFill>
                  <a:srgbClr val="002060"/>
                </a:solidFill>
              </a:rPr>
              <a:t>r)     </a:t>
            </a:r>
            <a:r>
              <a:rPr lang="sl-SI" sz="1400" dirty="0" smtClean="0">
                <a:solidFill>
                  <a:srgbClr val="FF0000"/>
                </a:solidFill>
              </a:rPr>
              <a:t> </a:t>
            </a:r>
            <a:r>
              <a:rPr lang="sl-SI" sz="1400" dirty="0" smtClean="0">
                <a:solidFill>
                  <a:srgbClr val="002060"/>
                </a:solidFill>
              </a:rPr>
              <a:t>ZGO</a:t>
            </a:r>
            <a:r>
              <a:rPr lang="sl-SI" sz="1400" dirty="0" smtClean="0">
                <a:solidFill>
                  <a:srgbClr val="FF0000"/>
                </a:solidFill>
              </a:rPr>
              <a:t> </a:t>
            </a:r>
            <a:r>
              <a:rPr lang="sl-SI" sz="1400" dirty="0" smtClean="0">
                <a:solidFill>
                  <a:srgbClr val="002060"/>
                </a:solidFill>
              </a:rPr>
              <a:t>(9. r)</a:t>
            </a:r>
          </a:p>
          <a:p>
            <a:pPr lvl="0" algn="just"/>
            <a:endParaRPr lang="sl-SI" sz="1200" dirty="0" smtClean="0">
              <a:solidFill>
                <a:srgbClr val="002060"/>
              </a:solidFill>
            </a:endParaRPr>
          </a:p>
          <a:p>
            <a:pPr algn="just"/>
            <a:r>
              <a:rPr lang="sl-SI" sz="1200" dirty="0" smtClean="0">
                <a:solidFill>
                  <a:srgbClr val="7030A0"/>
                </a:solidFill>
                <a:hlinkClick r:id="rId3"/>
              </a:rPr>
              <a:t>Informacija </a:t>
            </a:r>
            <a:r>
              <a:rPr lang="sl-SI" sz="1200" dirty="0">
                <a:solidFill>
                  <a:srgbClr val="7030A0"/>
                </a:solidFill>
                <a:hlinkClick r:id="rId3"/>
              </a:rPr>
              <a:t>za učence in starše RIC </a:t>
            </a:r>
            <a:r>
              <a:rPr lang="sl-SI" sz="1200" dirty="0" smtClean="0">
                <a:solidFill>
                  <a:schemeClr val="bg1">
                    <a:lumMod val="65000"/>
                  </a:schemeClr>
                </a:solidFill>
                <a:hlinkClick r:id="rId3"/>
              </a:rPr>
              <a:t>2023/2</a:t>
            </a:r>
            <a:r>
              <a:rPr lang="sl-SI" sz="1200" dirty="0" smtClean="0">
                <a:solidFill>
                  <a:schemeClr val="bg1">
                    <a:lumMod val="65000"/>
                  </a:schemeClr>
                </a:solidFill>
              </a:rPr>
              <a:t>4</a:t>
            </a:r>
          </a:p>
          <a:p>
            <a:pPr algn="just"/>
            <a:endParaRPr lang="sl-SI" sz="1200" dirty="0">
              <a:solidFill>
                <a:srgbClr val="7030A0"/>
              </a:solidFill>
            </a:endParaRPr>
          </a:p>
          <a:p>
            <a:pPr lvl="0" algn="just"/>
            <a:endParaRPr lang="sl-SI" sz="1200" dirty="0" smtClean="0">
              <a:solidFill>
                <a:srgbClr val="002060"/>
              </a:solidFill>
              <a:latin typeface="Calibri" panose="020F0502020204030204" pitchFamily="34" charset="0"/>
            </a:endParaRPr>
          </a:p>
          <a:p>
            <a:pPr lvl="0" algn="just"/>
            <a:endParaRPr lang="sl-SI" sz="1200" dirty="0">
              <a:solidFill>
                <a:srgbClr val="002060"/>
              </a:solidFill>
              <a:latin typeface="Calibri" panose="020F0502020204030204" pitchFamily="34" charset="0"/>
            </a:endParaRPr>
          </a:p>
          <a:p>
            <a:pPr lvl="0" algn="just"/>
            <a:endParaRPr lang="sl-SI" sz="1200" dirty="0">
              <a:solidFill>
                <a:srgbClr val="002060"/>
              </a:solidFill>
              <a:latin typeface="Calibri" panose="020F0502020204030204" pitchFamily="34" charset="0"/>
            </a:endParaRPr>
          </a:p>
          <a:p>
            <a:pPr lvl="0" algn="just"/>
            <a:endParaRPr lang="sl-SI" sz="1200" dirty="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31</a:t>
            </a:fld>
            <a:endParaRPr lang="sl-SI"/>
          </a:p>
        </p:txBody>
      </p:sp>
    </p:spTree>
    <p:extLst>
      <p:ext uri="{BB962C8B-B14F-4D97-AF65-F5344CB8AC3E}">
        <p14:creationId xmlns:p14="http://schemas.microsoft.com/office/powerpoint/2010/main" val="418292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32</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928315540"/>
              </p:ext>
            </p:extLst>
          </p:nvPr>
        </p:nvGraphicFramePr>
        <p:xfrm>
          <a:off x="656290" y="620688"/>
          <a:ext cx="7920880" cy="5968683"/>
        </p:xfrm>
        <a:graphic>
          <a:graphicData uri="http://schemas.openxmlformats.org/drawingml/2006/table">
            <a:tbl>
              <a:tblPr firstRow="1" firstCol="1" bandRow="1">
                <a:tableStyleId>{BC89EF96-8CEA-46FF-86C4-4CE0E7609802}</a:tableStyleId>
              </a:tblPr>
              <a:tblGrid>
                <a:gridCol w="1664050">
                  <a:extLst>
                    <a:ext uri="{9D8B030D-6E8A-4147-A177-3AD203B41FA5}">
                      <a16:colId xmlns:a16="http://schemas.microsoft.com/office/drawing/2014/main" val="20000"/>
                    </a:ext>
                  </a:extLst>
                </a:gridCol>
                <a:gridCol w="6256830">
                  <a:extLst>
                    <a:ext uri="{9D8B030D-6E8A-4147-A177-3AD203B41FA5}">
                      <a16:colId xmlns:a16="http://schemas.microsoft.com/office/drawing/2014/main" val="20001"/>
                    </a:ext>
                  </a:extLst>
                </a:gridCol>
              </a:tblGrid>
              <a:tr h="702078">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ORGANIZACIJA </a:t>
                      </a:r>
                      <a:r>
                        <a:rPr lang="sl-SI" sz="1200" dirty="0">
                          <a:effectLst/>
                        </a:rPr>
                        <a:t>PROSTORA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b="0" dirty="0">
                          <a:effectLst/>
                        </a:rPr>
                        <a:t>Obleči udobna oblačila.</a:t>
                      </a:r>
                    </a:p>
                    <a:p>
                      <a:pPr marL="342900" lvl="0" indent="-342900">
                        <a:lnSpc>
                          <a:spcPct val="107000"/>
                        </a:lnSpc>
                        <a:spcAft>
                          <a:spcPts val="0"/>
                        </a:spcAft>
                        <a:buFont typeface="Calibri" panose="020F0502020204030204" pitchFamily="34" charset="0"/>
                        <a:buChar char="-"/>
                      </a:pPr>
                      <a:r>
                        <a:rPr lang="sl-SI" sz="1100" b="0" dirty="0">
                          <a:effectLst/>
                        </a:rPr>
                        <a:t>Najdi primeren prostor – naj bo primerno urejen, svetel, miren, prezračen in vedno isti.</a:t>
                      </a:r>
                    </a:p>
                    <a:p>
                      <a:pPr marL="342900" lvl="0" indent="-342900">
                        <a:lnSpc>
                          <a:spcPct val="107000"/>
                        </a:lnSpc>
                        <a:spcAft>
                          <a:spcPts val="0"/>
                        </a:spcAft>
                        <a:buFont typeface="Calibri" panose="020F0502020204030204" pitchFamily="34" charset="0"/>
                        <a:buChar char="-"/>
                      </a:pPr>
                      <a:r>
                        <a:rPr lang="sl-SI" sz="1100" b="0" dirty="0">
                          <a:effectLst/>
                        </a:rPr>
                        <a:t>Organiziraj si pripomočke – zvezke, knjige, delovne zvezke, peresnico, beležko, …</a:t>
                      </a:r>
                    </a:p>
                    <a:p>
                      <a:pPr marL="342900" lvl="0" indent="-342900">
                        <a:lnSpc>
                          <a:spcPct val="107000"/>
                        </a:lnSpc>
                        <a:spcAft>
                          <a:spcPts val="0"/>
                        </a:spcAft>
                        <a:buFont typeface="Calibri" panose="020F0502020204030204" pitchFamily="34" charset="0"/>
                        <a:buChar char="-"/>
                      </a:pPr>
                      <a:r>
                        <a:rPr lang="sl-SI" sz="1100" b="0" dirty="0">
                          <a:effectLst/>
                        </a:rPr>
                        <a:t>Med učenjem umakni vse elektronske naprave</a:t>
                      </a:r>
                      <a:r>
                        <a:rPr lang="sl-SI" sz="1100" b="0" dirty="0" smtClean="0">
                          <a:effectLst/>
                        </a:rPr>
                        <a:t>.</a:t>
                      </a:r>
                    </a:p>
                    <a:p>
                      <a:pPr marL="0" lvl="0" indent="0">
                        <a:lnSpc>
                          <a:spcPct val="107000"/>
                        </a:lnSpc>
                        <a:spcAft>
                          <a:spcPts val="0"/>
                        </a:spcAft>
                        <a:buFont typeface="Calibri" panose="020F0502020204030204" pitchFamily="34" charset="0"/>
                        <a:buNone/>
                      </a:pPr>
                      <a:endParaRPr lang="sl-SI" sz="5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0"/>
                  </a:ext>
                </a:extLst>
              </a:tr>
              <a:tr h="1053117">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ORGANIZACIJA </a:t>
                      </a:r>
                      <a:r>
                        <a:rPr lang="sl-SI" sz="1200" dirty="0">
                          <a:effectLst/>
                        </a:rPr>
                        <a:t>ČASA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Pripravi si mesečni koledar in ga imej na steni (vpiši ocenjevanja in druge obveznosti)</a:t>
                      </a:r>
                    </a:p>
                    <a:p>
                      <a:pPr marL="342900" lvl="0" indent="-342900">
                        <a:lnSpc>
                          <a:spcPct val="107000"/>
                        </a:lnSpc>
                        <a:spcAft>
                          <a:spcPts val="0"/>
                        </a:spcAft>
                        <a:buFont typeface="Calibri" panose="020F0502020204030204" pitchFamily="34" charset="0"/>
                        <a:buChar char="-"/>
                      </a:pPr>
                      <a:r>
                        <a:rPr lang="sl-SI" sz="1100" dirty="0">
                          <a:effectLst/>
                        </a:rPr>
                        <a:t>Naredi si tedenski urnik (napiši šolski urni in urnik izven šolskih  dejavnosti)</a:t>
                      </a:r>
                    </a:p>
                    <a:p>
                      <a:pPr marL="342900" lvl="0" indent="-342900">
                        <a:lnSpc>
                          <a:spcPct val="107000"/>
                        </a:lnSpc>
                        <a:spcAft>
                          <a:spcPts val="0"/>
                        </a:spcAft>
                        <a:buFont typeface="Calibri" panose="020F0502020204030204" pitchFamily="34" charset="0"/>
                        <a:buChar char="-"/>
                      </a:pPr>
                      <a:r>
                        <a:rPr lang="sl-SI" sz="1100" dirty="0">
                          <a:effectLst/>
                        </a:rPr>
                        <a:t>Naredi si dnevni urnik učenja</a:t>
                      </a:r>
                    </a:p>
                    <a:p>
                      <a:pPr marL="342900" lvl="0" indent="-342900">
                        <a:lnSpc>
                          <a:spcPct val="107000"/>
                        </a:lnSpc>
                        <a:spcAft>
                          <a:spcPts val="0"/>
                        </a:spcAft>
                        <a:buFont typeface="Calibri" panose="020F0502020204030204" pitchFamily="34" charset="0"/>
                        <a:buChar char="-"/>
                      </a:pPr>
                      <a:r>
                        <a:rPr lang="sl-SI" sz="1100" dirty="0">
                          <a:effectLst/>
                        </a:rPr>
                        <a:t>Uči se ob istem času – pomembno – možgani od 16 h do 18 h delujejo 100%, 18 do 19.30 ure 50%, kasneje pa zelo slabo.</a:t>
                      </a:r>
                    </a:p>
                    <a:p>
                      <a:pPr marL="342900" lvl="0" indent="-342900">
                        <a:lnSpc>
                          <a:spcPct val="107000"/>
                        </a:lnSpc>
                        <a:spcAft>
                          <a:spcPts val="0"/>
                        </a:spcAft>
                        <a:buFont typeface="Calibri" panose="020F0502020204030204" pitchFamily="34" charset="0"/>
                        <a:buChar char="-"/>
                      </a:pPr>
                      <a:r>
                        <a:rPr lang="sl-SI" sz="1100" dirty="0">
                          <a:effectLst/>
                        </a:rPr>
                        <a:t>Ne pozabi na odmore, pijačo in prigrizke med učenjem</a:t>
                      </a:r>
                      <a:r>
                        <a:rPr lang="sl-SI" sz="1100" dirty="0" smtClean="0">
                          <a:effectLst/>
                        </a:rPr>
                        <a:t>.</a:t>
                      </a:r>
                    </a:p>
                    <a:p>
                      <a:pPr marL="0" lvl="0" indent="0">
                        <a:lnSpc>
                          <a:spcPct val="107000"/>
                        </a:lnSpc>
                        <a:spcAft>
                          <a:spcPts val="0"/>
                        </a:spcAft>
                        <a:buFont typeface="Calibri" panose="020F0502020204030204" pitchFamily="34" charset="0"/>
                        <a:buNone/>
                      </a:pPr>
                      <a:endParaRPr lang="sl-SI" sz="500" dirty="0">
                        <a:effectLst/>
                      </a:endParaRPr>
                    </a:p>
                  </a:txBody>
                  <a:tcPr marL="35241" marR="35241" marT="0" marB="0"/>
                </a:tc>
                <a:extLst>
                  <a:ext uri="{0D108BD9-81ED-4DB2-BD59-A6C34878D82A}">
                    <a16:rowId xmlns:a16="http://schemas.microsoft.com/office/drawing/2014/main" val="10001"/>
                  </a:ext>
                </a:extLst>
              </a:tr>
              <a:tr h="1404155">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METODE </a:t>
                      </a:r>
                      <a:r>
                        <a:rPr lang="sl-SI" sz="1200" dirty="0">
                          <a:effectLst/>
                        </a:rPr>
                        <a:t>UČENJA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Delo si razdeli na majhne korake. Uči se poglavje za poglavjem.</a:t>
                      </a:r>
                    </a:p>
                    <a:p>
                      <a:pPr marL="342900" lvl="0" indent="-342900">
                        <a:lnSpc>
                          <a:spcPct val="107000"/>
                        </a:lnSpc>
                        <a:spcAft>
                          <a:spcPts val="0"/>
                        </a:spcAft>
                        <a:buFont typeface="Calibri" panose="020F0502020204030204" pitchFamily="34" charset="0"/>
                        <a:buChar char="-"/>
                      </a:pPr>
                      <a:r>
                        <a:rPr lang="sl-SI" sz="1100" dirty="0">
                          <a:effectLst/>
                        </a:rPr>
                        <a:t>Podčrtaj/pobarvaj ključne besede v poglavju, jih izpiši, </a:t>
                      </a:r>
                    </a:p>
                    <a:p>
                      <a:pPr marL="342900" lvl="0" indent="-342900">
                        <a:lnSpc>
                          <a:spcPct val="107000"/>
                        </a:lnSpc>
                        <a:spcAft>
                          <a:spcPts val="0"/>
                        </a:spcAft>
                        <a:buFont typeface="Calibri" panose="020F0502020204030204" pitchFamily="34" charset="0"/>
                        <a:buChar char="-"/>
                      </a:pPr>
                      <a:r>
                        <a:rPr lang="sl-SI" sz="1100" dirty="0">
                          <a:effectLst/>
                        </a:rPr>
                        <a:t>Ugotovi, kakšen učni stil ti ustreza in prilagodi učenje.</a:t>
                      </a:r>
                    </a:p>
                    <a:p>
                      <a:pPr marL="342900" lvl="0" indent="-342900">
                        <a:lnSpc>
                          <a:spcPct val="107000"/>
                        </a:lnSpc>
                        <a:spcAft>
                          <a:spcPts val="0"/>
                        </a:spcAft>
                        <a:buFont typeface="Calibri" panose="020F0502020204030204" pitchFamily="34" charset="0"/>
                        <a:buChar char="-"/>
                      </a:pPr>
                      <a:r>
                        <a:rPr lang="sl-SI" sz="1100" dirty="0">
                          <a:effectLst/>
                        </a:rPr>
                        <a:t>Če si </a:t>
                      </a:r>
                      <a:r>
                        <a:rPr lang="sl-SI" sz="1100" b="1" u="sng" dirty="0">
                          <a:effectLst/>
                        </a:rPr>
                        <a:t>vidni učni stil</a:t>
                      </a:r>
                      <a:r>
                        <a:rPr lang="sl-SI" sz="1100" b="1" dirty="0">
                          <a:effectLst/>
                        </a:rPr>
                        <a:t> </a:t>
                      </a:r>
                      <a:r>
                        <a:rPr lang="sl-SI" sz="1100" dirty="0">
                          <a:effectLst/>
                        </a:rPr>
                        <a:t>pri učenju uporabljaj</a:t>
                      </a:r>
                    </a:p>
                    <a:p>
                      <a:pPr marL="457200">
                        <a:lnSpc>
                          <a:spcPct val="107000"/>
                        </a:lnSpc>
                        <a:spcAft>
                          <a:spcPts val="0"/>
                        </a:spcAft>
                      </a:pPr>
                      <a:r>
                        <a:rPr lang="sl-SI" sz="1100" dirty="0">
                          <a:effectLst/>
                        </a:rPr>
                        <a:t>miselne vzorce, diagrame, slike, barve, naredi si časovni trak. Uporabljaj akronime, mnemotehnike, …</a:t>
                      </a:r>
                    </a:p>
                    <a:p>
                      <a:pPr marL="342900" lvl="0" indent="-342900">
                        <a:lnSpc>
                          <a:spcPct val="107000"/>
                        </a:lnSpc>
                        <a:spcAft>
                          <a:spcPts val="0"/>
                        </a:spcAft>
                        <a:buFont typeface="Calibri" panose="020F0502020204030204" pitchFamily="34" charset="0"/>
                        <a:buChar char="-"/>
                      </a:pPr>
                      <a:r>
                        <a:rPr lang="sl-SI" sz="1100" dirty="0">
                          <a:effectLst/>
                        </a:rPr>
                        <a:t>Če si </a:t>
                      </a:r>
                      <a:r>
                        <a:rPr lang="sl-SI" sz="1100" b="1" u="sng" dirty="0">
                          <a:effectLst/>
                        </a:rPr>
                        <a:t>slušni učni tip</a:t>
                      </a:r>
                      <a:r>
                        <a:rPr lang="sl-SI" sz="1100" b="1" dirty="0">
                          <a:effectLst/>
                        </a:rPr>
                        <a:t> </a:t>
                      </a:r>
                      <a:r>
                        <a:rPr lang="sl-SI" sz="1100" dirty="0">
                          <a:effectLst/>
                        </a:rPr>
                        <a:t>se posnemi in se poslušaj, uči se v paru ali manjši skupini, naredi si kartice ali sestavljanke s ključnimi besedami, glasno jih beri, dobro poslušaj pri pouku .</a:t>
                      </a:r>
                    </a:p>
                    <a:p>
                      <a:pPr marL="342900" lvl="0" indent="-342900">
                        <a:lnSpc>
                          <a:spcPct val="107000"/>
                        </a:lnSpc>
                        <a:spcAft>
                          <a:spcPts val="0"/>
                        </a:spcAft>
                        <a:buFont typeface="Calibri" panose="020F0502020204030204" pitchFamily="34" charset="0"/>
                        <a:buChar char="-"/>
                      </a:pPr>
                      <a:r>
                        <a:rPr lang="sl-SI" sz="1100" dirty="0">
                          <a:effectLst/>
                        </a:rPr>
                        <a:t>Če si </a:t>
                      </a:r>
                      <a:r>
                        <a:rPr lang="sl-SI" sz="1100" b="1" u="sng" dirty="0">
                          <a:effectLst/>
                        </a:rPr>
                        <a:t>telesno gibalni učni tip</a:t>
                      </a:r>
                      <a:r>
                        <a:rPr lang="sl-SI" sz="1100" b="1" dirty="0">
                          <a:effectLst/>
                        </a:rPr>
                        <a:t> </a:t>
                      </a:r>
                      <a:r>
                        <a:rPr lang="sl-SI" sz="1100" dirty="0">
                          <a:effectLst/>
                        </a:rPr>
                        <a:t>si podčrtuj, uporabljaj barve, hodi in govori, ko ponavljaš, zapoj informacijo, naredi rimo, napiši listke in si jih prilepi po </a:t>
                      </a:r>
                      <a:r>
                        <a:rPr lang="sl-SI" sz="1100" dirty="0" smtClean="0">
                          <a:effectLst/>
                        </a:rPr>
                        <a:t>sobi</a:t>
                      </a:r>
                    </a:p>
                    <a:p>
                      <a:pPr marL="0" lvl="0" indent="0">
                        <a:lnSpc>
                          <a:spcPct val="107000"/>
                        </a:lnSpc>
                        <a:spcAft>
                          <a:spcPts val="0"/>
                        </a:spcAft>
                        <a:buFont typeface="Calibri" panose="020F0502020204030204" pitchFamily="34" charset="0"/>
                        <a:buNone/>
                      </a:pPr>
                      <a:endParaRPr lang="sl-SI" sz="500" dirty="0">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2"/>
                  </a:ext>
                </a:extLst>
              </a:tr>
              <a:tr h="702078">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POZORNOST </a:t>
                      </a:r>
                      <a:r>
                        <a:rPr lang="sl-SI" sz="1200" dirty="0">
                          <a:effectLst/>
                        </a:rPr>
                        <a:t>IN KONCENTRACIJA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Odstrani moteče dejavnike (ugasni TV, računalnik, izklopi </a:t>
                      </a:r>
                      <a:r>
                        <a:rPr lang="sl-SI" sz="1100" dirty="0" smtClean="0">
                          <a:effectLst/>
                        </a:rPr>
                        <a:t>mobilnik, </a:t>
                      </a:r>
                      <a:r>
                        <a:rPr lang="sl-SI" sz="1100" dirty="0">
                          <a:effectLst/>
                        </a:rPr>
                        <a:t>umakni se na mirno mesto…)</a:t>
                      </a:r>
                    </a:p>
                    <a:p>
                      <a:pPr marL="342900" lvl="0" indent="-342900">
                        <a:lnSpc>
                          <a:spcPct val="107000"/>
                        </a:lnSpc>
                        <a:spcAft>
                          <a:spcPts val="0"/>
                        </a:spcAft>
                        <a:buFont typeface="Calibri" panose="020F0502020204030204" pitchFamily="34" charset="0"/>
                        <a:buChar char="-"/>
                      </a:pPr>
                      <a:r>
                        <a:rPr lang="sl-SI" sz="1100" dirty="0">
                          <a:effectLst/>
                        </a:rPr>
                        <a:t>Uči se vedno na istem mestu.</a:t>
                      </a:r>
                    </a:p>
                    <a:p>
                      <a:pPr marL="342900" lvl="0" indent="-342900">
                        <a:lnSpc>
                          <a:spcPct val="107000"/>
                        </a:lnSpc>
                        <a:spcAft>
                          <a:spcPts val="0"/>
                        </a:spcAft>
                        <a:buFont typeface="Calibri" panose="020F0502020204030204" pitchFamily="34" charset="0"/>
                        <a:buChar char="-"/>
                      </a:pPr>
                      <a:r>
                        <a:rPr lang="sl-SI" sz="1100" dirty="0">
                          <a:effectLst/>
                        </a:rPr>
                        <a:t>Poskrbi za aktivne in sproščene odmore med učenjem.</a:t>
                      </a:r>
                    </a:p>
                    <a:p>
                      <a:pPr marL="342900" lvl="0" indent="-342900">
                        <a:lnSpc>
                          <a:spcPct val="107000"/>
                        </a:lnSpc>
                        <a:spcAft>
                          <a:spcPts val="0"/>
                        </a:spcAft>
                        <a:buFont typeface="Calibri" panose="020F0502020204030204" pitchFamily="34" charset="0"/>
                        <a:buChar char="-"/>
                      </a:pPr>
                      <a:r>
                        <a:rPr lang="sl-SI" sz="1100" dirty="0">
                          <a:effectLst/>
                        </a:rPr>
                        <a:t>Pri pouku razmišljaj o snovi in si oblikuj pregledne zapiske.</a:t>
                      </a:r>
                    </a:p>
                    <a:p>
                      <a:pPr marL="342900" lvl="0" indent="-342900">
                        <a:lnSpc>
                          <a:spcPct val="107000"/>
                        </a:lnSpc>
                        <a:spcAft>
                          <a:spcPts val="0"/>
                        </a:spcAft>
                        <a:buFont typeface="Calibri" panose="020F0502020204030204" pitchFamily="34" charset="0"/>
                        <a:buChar char="-"/>
                      </a:pPr>
                      <a:r>
                        <a:rPr lang="sl-SI" sz="1100" dirty="0">
                          <a:effectLst/>
                        </a:rPr>
                        <a:t>Poskrbi, da boš dovolj spanja</a:t>
                      </a:r>
                      <a:r>
                        <a:rPr lang="sl-SI" sz="1100" dirty="0" smtClean="0">
                          <a:effectLst/>
                        </a:rPr>
                        <a:t>.</a:t>
                      </a:r>
                    </a:p>
                    <a:p>
                      <a:pPr marL="0" lvl="0" indent="0">
                        <a:lnSpc>
                          <a:spcPct val="107000"/>
                        </a:lnSpc>
                        <a:spcAft>
                          <a:spcPts val="0"/>
                        </a:spcAft>
                        <a:buFont typeface="Calibri" panose="020F0502020204030204" pitchFamily="34" charset="0"/>
                        <a:buNone/>
                      </a:pPr>
                      <a:endParaRPr lang="sl-SI" sz="500" dirty="0">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3"/>
                  </a:ext>
                </a:extLst>
              </a:tr>
              <a:tr h="819091">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S</a:t>
                      </a:r>
                      <a:r>
                        <a:rPr lang="sl-SI" sz="1200" baseline="0" dirty="0" smtClean="0">
                          <a:effectLst/>
                        </a:rPr>
                        <a:t> </a:t>
                      </a:r>
                      <a:r>
                        <a:rPr lang="sl-SI" sz="1200" dirty="0" smtClean="0">
                          <a:effectLst/>
                        </a:rPr>
                        <a:t>PROŠČANJE </a:t>
                      </a:r>
                      <a:r>
                        <a:rPr lang="sl-SI" sz="1200" dirty="0">
                          <a:effectLst/>
                        </a:rPr>
                        <a:t>IN OBVLADOVANJE </a:t>
                      </a:r>
                      <a:endParaRPr lang="sl-SI" sz="1200" dirty="0" smtClean="0">
                        <a:effectLst/>
                      </a:endParaRPr>
                    </a:p>
                    <a:p>
                      <a:pPr>
                        <a:lnSpc>
                          <a:spcPct val="107000"/>
                        </a:lnSpc>
                        <a:spcAft>
                          <a:spcPts val="0"/>
                        </a:spcAft>
                      </a:pPr>
                      <a:r>
                        <a:rPr lang="sl-SI" sz="1200" dirty="0" smtClean="0">
                          <a:effectLst/>
                        </a:rPr>
                        <a:t>STRESA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Ozavesti, da te je strah in razmisli, česa te je strah.</a:t>
                      </a:r>
                    </a:p>
                    <a:p>
                      <a:pPr marL="342900" lvl="0" indent="-342900">
                        <a:lnSpc>
                          <a:spcPct val="107000"/>
                        </a:lnSpc>
                        <a:spcAft>
                          <a:spcPts val="0"/>
                        </a:spcAft>
                        <a:buFont typeface="Calibri" panose="020F0502020204030204" pitchFamily="34" charset="0"/>
                        <a:buChar char="-"/>
                      </a:pPr>
                      <a:r>
                        <a:rPr lang="sl-SI" sz="1100" dirty="0">
                          <a:effectLst/>
                        </a:rPr>
                        <a:t>Na dogodek, ki te skrbi, se dobro pripravi</a:t>
                      </a:r>
                    </a:p>
                    <a:p>
                      <a:pPr marL="342900" lvl="0" indent="-342900">
                        <a:lnSpc>
                          <a:spcPct val="107000"/>
                        </a:lnSpc>
                        <a:spcAft>
                          <a:spcPts val="0"/>
                        </a:spcAft>
                        <a:buFont typeface="Calibri" panose="020F0502020204030204" pitchFamily="34" charset="0"/>
                        <a:buChar char="-"/>
                      </a:pPr>
                      <a:r>
                        <a:rPr lang="sl-SI" sz="1100" dirty="0">
                          <a:effectLst/>
                        </a:rPr>
                        <a:t>Spomni se dobrih izkušenj (ko si že bil uspešen) in se s tem opogumi.</a:t>
                      </a:r>
                    </a:p>
                    <a:p>
                      <a:pPr marL="342900" lvl="0" indent="-342900">
                        <a:lnSpc>
                          <a:spcPct val="107000"/>
                        </a:lnSpc>
                        <a:spcAft>
                          <a:spcPts val="0"/>
                        </a:spcAft>
                        <a:buFont typeface="Calibri" panose="020F0502020204030204" pitchFamily="34" charset="0"/>
                        <a:buChar char="-"/>
                      </a:pPr>
                      <a:r>
                        <a:rPr lang="sl-SI" sz="1100" dirty="0">
                          <a:effectLst/>
                        </a:rPr>
                        <a:t>Uporabi katero od tehnik sproščanja.</a:t>
                      </a:r>
                    </a:p>
                    <a:p>
                      <a:pPr marL="342900" lvl="0" indent="-342900">
                        <a:lnSpc>
                          <a:spcPct val="107000"/>
                        </a:lnSpc>
                        <a:spcAft>
                          <a:spcPts val="0"/>
                        </a:spcAft>
                        <a:buFont typeface="Calibri" panose="020F0502020204030204" pitchFamily="34" charset="0"/>
                        <a:buChar char="-"/>
                      </a:pPr>
                      <a:r>
                        <a:rPr lang="sl-SI" sz="1100" dirty="0">
                          <a:effectLst/>
                        </a:rPr>
                        <a:t>Ne odlašaj in se uči sproti.</a:t>
                      </a:r>
                    </a:p>
                    <a:p>
                      <a:pPr marL="342900" lvl="0" indent="-342900">
                        <a:lnSpc>
                          <a:spcPct val="107000"/>
                        </a:lnSpc>
                        <a:spcAft>
                          <a:spcPts val="0"/>
                        </a:spcAft>
                        <a:buFont typeface="Calibri" panose="020F0502020204030204" pitchFamily="34" charset="0"/>
                        <a:buChar char="-"/>
                      </a:pPr>
                      <a:r>
                        <a:rPr lang="sl-SI" sz="1100" dirty="0">
                          <a:effectLst/>
                        </a:rPr>
                        <a:t>Ne vznemirjaj se z negativnimi mislimi (Ne bo mi uspelo. Dobil bom slabo oceno</a:t>
                      </a:r>
                      <a:r>
                        <a:rPr lang="sl-SI" sz="1100" dirty="0" smtClean="0">
                          <a:effectLst/>
                        </a:rPr>
                        <a:t>.)</a:t>
                      </a:r>
                    </a:p>
                    <a:p>
                      <a:pPr marL="0" lvl="0" indent="0">
                        <a:lnSpc>
                          <a:spcPct val="107000"/>
                        </a:lnSpc>
                        <a:spcAft>
                          <a:spcPts val="0"/>
                        </a:spcAft>
                        <a:buFont typeface="Calibri" panose="020F0502020204030204" pitchFamily="34" charset="0"/>
                        <a:buNone/>
                      </a:pPr>
                      <a:endParaRPr lang="sl-SI" sz="500" dirty="0">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4"/>
                  </a:ext>
                </a:extLst>
              </a:tr>
            </a:tbl>
          </a:graphicData>
        </a:graphic>
      </p:graphicFrame>
      <p:sp>
        <p:nvSpPr>
          <p:cNvPr id="5" name="Pravokotnik 4"/>
          <p:cNvSpPr/>
          <p:nvPr/>
        </p:nvSpPr>
        <p:spPr>
          <a:xfrm>
            <a:off x="533078" y="142473"/>
            <a:ext cx="4176464" cy="369332"/>
          </a:xfrm>
          <a:prstGeom prst="rect">
            <a:avLst/>
          </a:prstGeom>
        </p:spPr>
        <p:txBody>
          <a:bodyPr wrap="square">
            <a:spAutoFit/>
          </a:bodyPr>
          <a:lstStyle/>
          <a:p>
            <a:pPr algn="ctr"/>
            <a:r>
              <a:rPr lang="sl-SI" b="1" dirty="0" smtClean="0">
                <a:solidFill>
                  <a:schemeClr val="accent2">
                    <a:lumMod val="75000"/>
                  </a:schemeClr>
                </a:solidFill>
              </a:rPr>
              <a:t>NASVETI  ZA  USPEŠNO  UČENJE </a:t>
            </a:r>
            <a:r>
              <a:rPr lang="sl-SI" b="1" dirty="0" smtClean="0">
                <a:solidFill>
                  <a:schemeClr val="accent2">
                    <a:lumMod val="75000"/>
                  </a:schemeClr>
                </a:solidFill>
                <a:latin typeface="Calibri" panose="020F0502020204030204" pitchFamily="34" charset="0"/>
              </a:rPr>
              <a:t>- </a:t>
            </a:r>
            <a:endParaRPr lang="sl-SI" b="1" dirty="0">
              <a:solidFill>
                <a:schemeClr val="accent2">
                  <a:lumMod val="75000"/>
                </a:schemeClr>
              </a:solidFill>
              <a:latin typeface="Calibri" panose="020F0502020204030204" pitchFamily="34" charset="0"/>
            </a:endParaRPr>
          </a:p>
        </p:txBody>
      </p:sp>
      <p:sp>
        <p:nvSpPr>
          <p:cNvPr id="8" name="Pravokotnik 7"/>
          <p:cNvSpPr/>
          <p:nvPr/>
        </p:nvSpPr>
        <p:spPr>
          <a:xfrm>
            <a:off x="4530576" y="142473"/>
            <a:ext cx="3934155" cy="369332"/>
          </a:xfrm>
          <a:prstGeom prst="rect">
            <a:avLst/>
          </a:prstGeom>
        </p:spPr>
        <p:txBody>
          <a:bodyPr wrap="none">
            <a:spAutoFit/>
          </a:bodyPr>
          <a:lstStyle/>
          <a:p>
            <a:pPr algn="ctr"/>
            <a:r>
              <a:rPr lang="sl-SI" b="1" dirty="0">
                <a:solidFill>
                  <a:schemeClr val="accent2">
                    <a:lumMod val="75000"/>
                  </a:schemeClr>
                </a:solidFill>
              </a:rPr>
              <a:t>VERJEMI VASE IN USPELO TI BO.</a:t>
            </a:r>
          </a:p>
        </p:txBody>
      </p:sp>
    </p:spTree>
    <p:extLst>
      <p:ext uri="{BB962C8B-B14F-4D97-AF65-F5344CB8AC3E}">
        <p14:creationId xmlns:p14="http://schemas.microsoft.com/office/powerpoint/2010/main" val="13986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577893" y="279772"/>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latin typeface="Calibri" panose="020F0502020204030204" pitchFamily="34" charset="0"/>
            </a:endParaRPr>
          </a:p>
        </p:txBody>
      </p:sp>
      <p:sp>
        <p:nvSpPr>
          <p:cNvPr id="5" name="Naslov 1"/>
          <p:cNvSpPr txBox="1">
            <a:spLocks/>
          </p:cNvSpPr>
          <p:nvPr/>
        </p:nvSpPr>
        <p:spPr>
          <a:xfrm>
            <a:off x="772818" y="582196"/>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PLAVALNI TEČAJ / LETNA ŠOLA V NARAVI  </a:t>
            </a:r>
            <a:endParaRPr lang="sl-SI" sz="1600" b="1" dirty="0">
              <a:solidFill>
                <a:srgbClr val="002060"/>
              </a:solidFill>
              <a:latin typeface="Calibri" panose="020F0502020204030204" pitchFamily="34"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809920098"/>
              </p:ext>
            </p:extLst>
          </p:nvPr>
        </p:nvGraphicFramePr>
        <p:xfrm>
          <a:off x="1020318" y="998558"/>
          <a:ext cx="7580207" cy="277368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2398199">
                  <a:extLst>
                    <a:ext uri="{9D8B030D-6E8A-4147-A177-3AD203B41FA5}">
                      <a16:colId xmlns:a16="http://schemas.microsoft.com/office/drawing/2014/main" val="20001"/>
                    </a:ext>
                  </a:extLst>
                </a:gridCol>
                <a:gridCol w="2157672">
                  <a:extLst>
                    <a:ext uri="{9D8B030D-6E8A-4147-A177-3AD203B41FA5}">
                      <a16:colId xmlns:a16="http://schemas.microsoft.com/office/drawing/2014/main" val="20002"/>
                    </a:ext>
                  </a:extLst>
                </a:gridCol>
              </a:tblGrid>
              <a:tr h="217931">
                <a:tc>
                  <a:txBody>
                    <a:bodyPr/>
                    <a:lstStyle/>
                    <a:p>
                      <a:pPr algn="ctr"/>
                      <a:r>
                        <a:rPr lang="sl-SI" sz="1300" dirty="0" smtClean="0"/>
                        <a:t>RAZRED </a:t>
                      </a:r>
                      <a:endParaRPr lang="sl-SI" sz="1300" dirty="0">
                        <a:latin typeface="Calibri" panose="020F0502020204030204" pitchFamily="34" charset="0"/>
                      </a:endParaRPr>
                    </a:p>
                  </a:txBody>
                  <a:tcPr/>
                </a:tc>
                <a:tc>
                  <a:txBody>
                    <a:bodyPr/>
                    <a:lstStyle/>
                    <a:p>
                      <a:pPr algn="ctr"/>
                      <a:r>
                        <a:rPr lang="sl-SI" sz="1300" dirty="0" smtClean="0"/>
                        <a:t>VSEBINA / KRAJ IZVAJANJA</a:t>
                      </a:r>
                      <a:endParaRPr lang="sl-SI" sz="1300" dirty="0">
                        <a:latin typeface="Calibri" panose="020F0502020204030204" pitchFamily="34" charset="0"/>
                      </a:endParaRPr>
                    </a:p>
                  </a:txBody>
                  <a:tcPr/>
                </a:tc>
                <a:tc>
                  <a:txBody>
                    <a:bodyPr/>
                    <a:lstStyle/>
                    <a:p>
                      <a:pPr algn="ctr"/>
                      <a:r>
                        <a:rPr lang="sl-SI" sz="1300" dirty="0" smtClean="0"/>
                        <a:t>DATUM</a:t>
                      </a:r>
                      <a:endParaRPr lang="sl-SI" sz="1300" dirty="0">
                        <a:latin typeface="Calibri" panose="020F0502020204030204" pitchFamily="34" charset="0"/>
                      </a:endParaRPr>
                    </a:p>
                  </a:txBody>
                  <a:tcPr/>
                </a:tc>
                <a:extLst>
                  <a:ext uri="{0D108BD9-81ED-4DB2-BD59-A6C34878D82A}">
                    <a16:rowId xmlns:a16="http://schemas.microsoft.com/office/drawing/2014/main" val="10000"/>
                  </a:ext>
                </a:extLst>
              </a:tr>
              <a:tr h="217931">
                <a:tc>
                  <a:txBody>
                    <a:bodyPr/>
                    <a:lstStyle/>
                    <a:p>
                      <a:pPr algn="ctr"/>
                      <a:r>
                        <a:rPr lang="sl-SI" sz="1200" dirty="0" smtClean="0">
                          <a:solidFill>
                            <a:schemeClr val="tx1"/>
                          </a:solidFill>
                        </a:rPr>
                        <a:t>3. a,  </a:t>
                      </a:r>
                      <a:r>
                        <a:rPr lang="sl-SI" sz="1200" baseline="0" dirty="0" smtClean="0">
                          <a:solidFill>
                            <a:schemeClr val="tx1"/>
                          </a:solidFill>
                        </a:rPr>
                        <a:t> podr. Planina</a:t>
                      </a:r>
                      <a:endParaRPr lang="sl-SI" sz="1200" dirty="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PLAVALNI</a:t>
                      </a:r>
                      <a:r>
                        <a:rPr lang="sl-SI" sz="1200" baseline="0" dirty="0" smtClean="0">
                          <a:solidFill>
                            <a:schemeClr val="tx1"/>
                          </a:solidFill>
                        </a:rPr>
                        <a:t> TEČAJ - LOGATEC</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16. 10. – 20. 10. 2023</a:t>
                      </a: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rgbClr val="FF0000"/>
                        </a:solidFill>
                        <a:latin typeface="Calibri" panose="020F0502020204030204" pitchFamily="34" charset="0"/>
                      </a:endParaRPr>
                    </a:p>
                  </a:txBody>
                  <a:tcPr/>
                </a:tc>
                <a:extLst>
                  <a:ext uri="{0D108BD9-81ED-4DB2-BD59-A6C34878D82A}">
                    <a16:rowId xmlns:a16="http://schemas.microsoft.com/office/drawing/2014/main" val="10001"/>
                  </a:ext>
                </a:extLst>
              </a:tr>
              <a:tr h="2179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3. b,</a:t>
                      </a:r>
                      <a:r>
                        <a:rPr lang="sl-SI" sz="1200" baseline="0" dirty="0" smtClean="0">
                          <a:solidFill>
                            <a:schemeClr val="tx1"/>
                          </a:solidFill>
                        </a:rPr>
                        <a:t>  podr. Bukovje</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PLAVALNI</a:t>
                      </a:r>
                      <a:r>
                        <a:rPr lang="sl-SI" sz="1200" baseline="0" dirty="0" smtClean="0">
                          <a:solidFill>
                            <a:schemeClr val="tx1"/>
                          </a:solidFill>
                        </a:rPr>
                        <a:t> TEČAJ – LOGATEC</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13. 11. – 17. 11. 2023</a:t>
                      </a: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rgbClr val="FF0000"/>
                        </a:solidFill>
                        <a:latin typeface="Calibri" panose="020F0502020204030204" pitchFamily="34" charset="0"/>
                      </a:endParaRPr>
                    </a:p>
                  </a:txBody>
                  <a:tcPr/>
                </a:tc>
                <a:extLst>
                  <a:ext uri="{0D108BD9-81ED-4DB2-BD59-A6C34878D82A}">
                    <a16:rowId xmlns:a16="http://schemas.microsoft.com/office/drawing/2014/main" val="35257493"/>
                  </a:ext>
                </a:extLst>
              </a:tr>
              <a:tr h="2179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3. c, </a:t>
                      </a:r>
                      <a:r>
                        <a:rPr lang="sl-SI" sz="1200" baseline="0" dirty="0" smtClean="0">
                          <a:solidFill>
                            <a:schemeClr val="tx1"/>
                          </a:solidFill>
                        </a:rPr>
                        <a:t> </a:t>
                      </a:r>
                      <a:r>
                        <a:rPr lang="sl-SI" sz="1200" dirty="0" smtClean="0">
                          <a:solidFill>
                            <a:schemeClr val="tx1"/>
                          </a:solidFill>
                        </a:rPr>
                        <a:t> podr. Studeno</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PLAVALNI</a:t>
                      </a:r>
                      <a:r>
                        <a:rPr lang="sl-SI" sz="1200" baseline="0" dirty="0" smtClean="0">
                          <a:solidFill>
                            <a:schemeClr val="tx1"/>
                          </a:solidFill>
                        </a:rPr>
                        <a:t> TEČAJ - LOGATEC</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18. 12. – 22. 12. 2023</a:t>
                      </a: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rgbClr val="FF0000"/>
                        </a:solidFill>
                        <a:latin typeface="Calibri" panose="020F0502020204030204" pitchFamily="34" charset="0"/>
                      </a:endParaRPr>
                    </a:p>
                  </a:txBody>
                  <a:tcPr/>
                </a:tc>
                <a:extLst>
                  <a:ext uri="{0D108BD9-81ED-4DB2-BD59-A6C34878D82A}">
                    <a16:rowId xmlns:a16="http://schemas.microsoft.com/office/drawing/2014/main" val="10002"/>
                  </a:ext>
                </a:extLst>
              </a:tr>
              <a:tr h="2179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3. d</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PLAVALNI</a:t>
                      </a:r>
                      <a:r>
                        <a:rPr lang="sl-SI" sz="1200" baseline="0" dirty="0" smtClean="0">
                          <a:solidFill>
                            <a:schemeClr val="tx1"/>
                          </a:solidFill>
                        </a:rPr>
                        <a:t> TEČAJ - LOGATEC</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8. 1. – 12. 1. 2024</a:t>
                      </a:r>
                    </a:p>
                  </a:txBody>
                  <a:tcPr/>
                </a:tc>
                <a:extLst>
                  <a:ext uri="{0D108BD9-81ED-4DB2-BD59-A6C34878D82A}">
                    <a16:rowId xmlns:a16="http://schemas.microsoft.com/office/drawing/2014/main" val="3021004204"/>
                  </a:ext>
                </a:extLst>
              </a:tr>
              <a:tr h="217931">
                <a:tc>
                  <a:txBody>
                    <a:bodyPr/>
                    <a:lstStyle/>
                    <a:p>
                      <a:pPr algn="ctr"/>
                      <a:r>
                        <a:rPr lang="sl-SI" sz="1200" dirty="0" smtClean="0">
                          <a:solidFill>
                            <a:schemeClr val="tx1"/>
                          </a:solidFill>
                        </a:rPr>
                        <a:t> 5.</a:t>
                      </a:r>
                      <a:r>
                        <a:rPr lang="sl-SI" sz="1200" baseline="0" dirty="0" smtClean="0">
                          <a:solidFill>
                            <a:schemeClr val="tx1"/>
                          </a:solidFill>
                        </a:rPr>
                        <a:t> a, 5. b, 5. c, 5. d</a:t>
                      </a:r>
                    </a:p>
                    <a:p>
                      <a:pPr algn="ctr"/>
                      <a:r>
                        <a:rPr lang="sl-SI" sz="1200" baseline="0" dirty="0" smtClean="0">
                          <a:solidFill>
                            <a:schemeClr val="tx1"/>
                          </a:solidFill>
                        </a:rPr>
                        <a:t>5. r - podr.: Bukovje. Planina, Studeno</a:t>
                      </a:r>
                      <a:endParaRPr lang="sl-SI" sz="1200" dirty="0">
                        <a:solidFill>
                          <a:schemeClr val="tx1"/>
                        </a:solidFill>
                        <a:latin typeface="Calibri" panose="020F0502020204030204" pitchFamily="34" charset="0"/>
                      </a:endParaRPr>
                    </a:p>
                  </a:txBody>
                  <a:tcPr/>
                </a:tc>
                <a:tc>
                  <a:txBody>
                    <a:bodyPr/>
                    <a:lstStyle/>
                    <a:p>
                      <a:pPr algn="ctr"/>
                      <a:endParaRPr lang="sl-SI" sz="1200" dirty="0" smtClean="0">
                        <a:solidFill>
                          <a:schemeClr val="tx1"/>
                        </a:solidFill>
                      </a:endParaRPr>
                    </a:p>
                    <a:p>
                      <a:pPr algn="ctr"/>
                      <a:r>
                        <a:rPr lang="sl-SI" sz="1200" dirty="0" smtClean="0">
                          <a:solidFill>
                            <a:schemeClr val="tx1"/>
                          </a:solidFill>
                        </a:rPr>
                        <a:t>ŠVN -  ČATEŽ</a:t>
                      </a:r>
                      <a:endParaRPr lang="sl-SI" sz="1200" dirty="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endParaRPr>
                    </a:p>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27. 5. –</a:t>
                      </a:r>
                      <a:r>
                        <a:rPr lang="sl-SI" sz="1200" baseline="0" dirty="0" smtClean="0">
                          <a:solidFill>
                            <a:schemeClr val="tx1"/>
                          </a:solidFill>
                        </a:rPr>
                        <a:t> 31. 6. 2024</a:t>
                      </a:r>
                      <a:endParaRPr lang="sl-SI" sz="1200" dirty="0" smtClean="0">
                        <a:solidFill>
                          <a:schemeClr val="tx1"/>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33</a:t>
            </a:fld>
            <a:endParaRPr lang="sl-SI"/>
          </a:p>
        </p:txBody>
      </p:sp>
      <p:sp>
        <p:nvSpPr>
          <p:cNvPr id="2" name="Pravokotnik 1"/>
          <p:cNvSpPr/>
          <p:nvPr/>
        </p:nvSpPr>
        <p:spPr>
          <a:xfrm>
            <a:off x="961326" y="4005064"/>
            <a:ext cx="7698192" cy="2600712"/>
          </a:xfrm>
          <a:prstGeom prst="rect">
            <a:avLst/>
          </a:prstGeom>
        </p:spPr>
        <p:txBody>
          <a:bodyPr wrap="square">
            <a:spAutoFit/>
          </a:bodyPr>
          <a:lstStyle/>
          <a:p>
            <a:pPr algn="just"/>
            <a:r>
              <a:rPr lang="sl-SI" sz="1400" b="1" dirty="0" smtClean="0">
                <a:solidFill>
                  <a:schemeClr val="accent2">
                    <a:lumMod val="75000"/>
                  </a:schemeClr>
                </a:solidFill>
              </a:rPr>
              <a:t>FINANCIRANJE </a:t>
            </a:r>
            <a:r>
              <a:rPr lang="sl-SI" sz="1400" b="1" dirty="0">
                <a:solidFill>
                  <a:schemeClr val="accent2">
                    <a:lumMod val="75000"/>
                  </a:schemeClr>
                </a:solidFill>
              </a:rPr>
              <a:t>ŠOLE V </a:t>
            </a:r>
            <a:r>
              <a:rPr lang="sl-SI" sz="1400" b="1" dirty="0" smtClean="0">
                <a:solidFill>
                  <a:schemeClr val="accent2">
                    <a:lumMod val="75000"/>
                  </a:schemeClr>
                </a:solidFill>
              </a:rPr>
              <a:t>NARAVI</a:t>
            </a:r>
          </a:p>
          <a:p>
            <a:pPr algn="just"/>
            <a:endParaRPr lang="sl-SI" sz="300" b="1" dirty="0">
              <a:solidFill>
                <a:srgbClr val="7A4900"/>
              </a:solidFill>
            </a:endParaRPr>
          </a:p>
          <a:p>
            <a:pPr algn="just"/>
            <a:r>
              <a:rPr lang="sl-SI" sz="1200" dirty="0" smtClean="0"/>
              <a:t>Šola </a:t>
            </a:r>
            <a:r>
              <a:rPr lang="sl-SI" sz="1200" dirty="0"/>
              <a:t>v  naravi pomeni organizirano obliko vzgojno-izobraževalnega dela, ki sodi v razširjen program osnovne šole in poteka strnjeno več dni v času pouka ter se izvaja izven prostora šole. Cena šole v naravi vključuje stroške učenca in stroške strokovnih delavcev. Za učence, ki zaradi nizkega socialnega stanja ne zmorejo plačati prispevka za šolo v  naravi, šola pri višini dodelitve sredstev upošteva zlasti naslednje kriterije: </a:t>
            </a:r>
          </a:p>
          <a:p>
            <a:pPr marL="285750" indent="-285750" algn="just">
              <a:buFontTx/>
              <a:buChar char="-"/>
            </a:pPr>
            <a:r>
              <a:rPr lang="sl-SI" sz="1200" dirty="0"/>
              <a:t>prejemanje denarne socialne pomoči po predpisih o socialnem varstvu,</a:t>
            </a:r>
          </a:p>
          <a:p>
            <a:pPr marL="285750" indent="-285750" algn="just">
              <a:buFontTx/>
              <a:buChar char="-"/>
            </a:pPr>
            <a:r>
              <a:rPr lang="sl-SI" sz="1200" dirty="0"/>
              <a:t>višina dohodkov na družinskega člana,</a:t>
            </a:r>
          </a:p>
          <a:p>
            <a:pPr marL="285750" indent="-285750" algn="just">
              <a:buFontTx/>
              <a:buChar char="-"/>
            </a:pPr>
            <a:r>
              <a:rPr lang="sl-SI" sz="1200" dirty="0"/>
              <a:t>višina otroških dodatkov,</a:t>
            </a:r>
          </a:p>
          <a:p>
            <a:pPr marL="285750" indent="-285750" algn="just">
              <a:buFontTx/>
              <a:buChar char="-"/>
            </a:pPr>
            <a:r>
              <a:rPr lang="sl-SI" sz="1200" dirty="0"/>
              <a:t>brezposelnost staršev,</a:t>
            </a:r>
          </a:p>
          <a:p>
            <a:pPr marL="285750" indent="-285750" algn="just">
              <a:buFontTx/>
              <a:buChar char="-"/>
            </a:pPr>
            <a:r>
              <a:rPr lang="sl-SI" sz="1200" dirty="0"/>
              <a:t>dolgotrajne bolezni v družini,</a:t>
            </a:r>
          </a:p>
          <a:p>
            <a:pPr marL="285750" indent="-285750" algn="just">
              <a:buFontTx/>
              <a:buChar char="-"/>
            </a:pPr>
            <a:r>
              <a:rPr lang="sl-SI" sz="1200" dirty="0"/>
              <a:t>dolgotrajnejši socialni problemi in druge specifike v družini.</a:t>
            </a:r>
          </a:p>
          <a:p>
            <a:pPr marL="285750" indent="-285750" algn="just">
              <a:buFontTx/>
              <a:buChar char="-"/>
            </a:pPr>
            <a:r>
              <a:rPr lang="sl-SI" sz="1200" dirty="0" smtClean="0"/>
              <a:t>dolgotrajne </a:t>
            </a:r>
            <a:r>
              <a:rPr lang="sl-SI" sz="1200" dirty="0"/>
              <a:t>bolezni v družini,</a:t>
            </a:r>
          </a:p>
          <a:p>
            <a:pPr marL="285750" indent="-285750" algn="just">
              <a:buFontTx/>
              <a:buChar char="-"/>
            </a:pPr>
            <a:r>
              <a:rPr lang="sl-SI" sz="1200" dirty="0"/>
              <a:t>dolgotrajnejši socialni problemi in druge specifike v družini.</a:t>
            </a:r>
          </a:p>
        </p:txBody>
      </p:sp>
    </p:spTree>
    <p:extLst>
      <p:ext uri="{BB962C8B-B14F-4D97-AF65-F5344CB8AC3E}">
        <p14:creationId xmlns:p14="http://schemas.microsoft.com/office/powerpoint/2010/main" val="3935169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628650" y="9093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34</a:t>
            </a:fld>
            <a:endParaRPr lang="sl-SI"/>
          </a:p>
        </p:txBody>
      </p:sp>
      <p:sp>
        <p:nvSpPr>
          <p:cNvPr id="6" name="Naslov 1"/>
          <p:cNvSpPr txBox="1">
            <a:spLocks/>
          </p:cNvSpPr>
          <p:nvPr/>
        </p:nvSpPr>
        <p:spPr>
          <a:xfrm>
            <a:off x="637778" y="66904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CŠOD – ŠOLA V NARAVI</a:t>
            </a:r>
            <a:endParaRPr lang="sl-SI" sz="1600" b="1" dirty="0">
              <a:solidFill>
                <a:srgbClr val="002060"/>
              </a:solidFill>
              <a:latin typeface="Calibri" panose="020F0502020204030204" pitchFamily="34"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1249161586"/>
              </p:ext>
            </p:extLst>
          </p:nvPr>
        </p:nvGraphicFramePr>
        <p:xfrm>
          <a:off x="755576" y="1068618"/>
          <a:ext cx="7541670" cy="5613701"/>
        </p:xfrm>
        <a:graphic>
          <a:graphicData uri="http://schemas.openxmlformats.org/drawingml/2006/table">
            <a:tbl>
              <a:tblPr firstRow="1" bandRow="1">
                <a:tableStyleId>{5C22544A-7EE6-4342-B048-85BDC9FD1C3A}</a:tableStyleId>
              </a:tblPr>
              <a:tblGrid>
                <a:gridCol w="1957606">
                  <a:extLst>
                    <a:ext uri="{9D8B030D-6E8A-4147-A177-3AD203B41FA5}">
                      <a16:colId xmlns:a16="http://schemas.microsoft.com/office/drawing/2014/main" val="20000"/>
                    </a:ext>
                  </a:extLst>
                </a:gridCol>
                <a:gridCol w="3944970">
                  <a:extLst>
                    <a:ext uri="{9D8B030D-6E8A-4147-A177-3AD203B41FA5}">
                      <a16:colId xmlns:a16="http://schemas.microsoft.com/office/drawing/2014/main" val="20001"/>
                    </a:ext>
                  </a:extLst>
                </a:gridCol>
                <a:gridCol w="1639094">
                  <a:extLst>
                    <a:ext uri="{9D8B030D-6E8A-4147-A177-3AD203B41FA5}">
                      <a16:colId xmlns:a16="http://schemas.microsoft.com/office/drawing/2014/main" val="20002"/>
                    </a:ext>
                  </a:extLst>
                </a:gridCol>
              </a:tblGrid>
              <a:tr h="401621">
                <a:tc>
                  <a:txBody>
                    <a:bodyPr/>
                    <a:lstStyle/>
                    <a:p>
                      <a:pPr algn="ctr"/>
                      <a:r>
                        <a:rPr lang="sl-SI" sz="1400" dirty="0" smtClean="0"/>
                        <a:t>RAZRED</a:t>
                      </a:r>
                      <a:endParaRPr lang="sl-SI" sz="1400" dirty="0">
                        <a:latin typeface="Calibri" panose="020F0502020204030204" pitchFamily="34" charset="0"/>
                      </a:endParaRPr>
                    </a:p>
                  </a:txBody>
                  <a:tcPr/>
                </a:tc>
                <a:tc>
                  <a:txBody>
                    <a:bodyPr/>
                    <a:lstStyle/>
                    <a:p>
                      <a:pPr algn="ctr"/>
                      <a:r>
                        <a:rPr lang="sl-SI" sz="1400" dirty="0" smtClean="0"/>
                        <a:t>VSEBINA, KRAJ</a:t>
                      </a:r>
                      <a:endParaRPr lang="sl-SI" sz="1400" dirty="0">
                        <a:latin typeface="Calibri" panose="020F0502020204030204" pitchFamily="34" charset="0"/>
                      </a:endParaRPr>
                    </a:p>
                  </a:txBody>
                  <a:tcPr/>
                </a:tc>
                <a:tc>
                  <a:txBody>
                    <a:bodyPr/>
                    <a:lstStyle/>
                    <a:p>
                      <a:pPr algn="ctr"/>
                      <a:r>
                        <a:rPr lang="sl-SI" sz="1400" baseline="0" dirty="0" smtClean="0"/>
                        <a:t>DATUM</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401621">
                <a:tc>
                  <a:txBody>
                    <a:bodyPr/>
                    <a:lstStyle/>
                    <a:p>
                      <a:pPr algn="ctr"/>
                      <a:r>
                        <a:rPr lang="sl-SI" sz="1200" b="0" baseline="0" dirty="0" smtClean="0">
                          <a:solidFill>
                            <a:schemeClr val="tx1"/>
                          </a:solidFill>
                          <a:latin typeface="Calibri" panose="020F0502020204030204" pitchFamily="34" charset="0"/>
                          <a:cs typeface="Calibri" panose="020F0502020204030204" pitchFamily="34" charset="0"/>
                        </a:rPr>
                        <a:t>1 – 4. r / podr. Bukovje</a:t>
                      </a:r>
                    </a:p>
                    <a:p>
                      <a:pPr algn="ctr"/>
                      <a:r>
                        <a:rPr lang="sl-SI" sz="1200" b="0" baseline="0" dirty="0" smtClean="0">
                          <a:solidFill>
                            <a:schemeClr val="tx1"/>
                          </a:solidFill>
                          <a:latin typeface="Calibri" panose="020F0502020204030204" pitchFamily="34" charset="0"/>
                          <a:cs typeface="Calibri" panose="020F0502020204030204" pitchFamily="34" charset="0"/>
                        </a:rPr>
                        <a:t>1. – 2. r / podr. Planina</a:t>
                      </a:r>
                    </a:p>
                    <a:p>
                      <a:pPr algn="ctr"/>
                      <a:r>
                        <a:rPr lang="sl-SI" sz="1200" b="0" baseline="0" dirty="0" smtClean="0">
                          <a:solidFill>
                            <a:schemeClr val="tx1"/>
                          </a:solidFill>
                          <a:latin typeface="Calibri" panose="020F0502020204030204" pitchFamily="34" charset="0"/>
                          <a:cs typeface="Calibri" panose="020F0502020204030204" pitchFamily="34" charset="0"/>
                        </a:rPr>
                        <a:t>1. – 5. r / podr. Studeno</a:t>
                      </a:r>
                    </a:p>
                  </a:txBody>
                  <a:tcPr/>
                </a:tc>
                <a:tc>
                  <a:txBody>
                    <a:bodyPr/>
                    <a:lstStyle/>
                    <a:p>
                      <a:pPr algn="ctr"/>
                      <a:endParaRPr lang="sl-SI" sz="1200" b="0" dirty="0" smtClean="0">
                        <a:solidFill>
                          <a:schemeClr val="tx1"/>
                        </a:solidFill>
                        <a:latin typeface="Calibri" panose="020F0502020204030204" pitchFamily="34" charset="0"/>
                        <a:cs typeface="Calibri" panose="020F0502020204030204" pitchFamily="34" charset="0"/>
                      </a:endParaRPr>
                    </a:p>
                    <a:p>
                      <a:pPr algn="ctr"/>
                      <a:r>
                        <a:rPr lang="sl-SI" sz="1200" b="0" dirty="0" smtClean="0">
                          <a:solidFill>
                            <a:schemeClr val="tx1"/>
                          </a:solidFill>
                          <a:latin typeface="Calibri" panose="020F0502020204030204" pitchFamily="34" charset="0"/>
                          <a:cs typeface="Calibri" panose="020F0502020204030204" pitchFamily="34" charset="0"/>
                        </a:rPr>
                        <a:t>CŠOD Jurček</a:t>
                      </a:r>
                      <a:r>
                        <a:rPr lang="sl-SI" sz="1200" b="0" baseline="0" dirty="0" smtClean="0">
                          <a:solidFill>
                            <a:schemeClr val="tx1"/>
                          </a:solidFill>
                          <a:latin typeface="Calibri" panose="020F0502020204030204" pitchFamily="34" charset="0"/>
                          <a:cs typeface="Calibri" panose="020F0502020204030204" pitchFamily="34" charset="0"/>
                        </a:rPr>
                        <a:t> - </a:t>
                      </a:r>
                      <a:r>
                        <a:rPr lang="sl-SI" sz="1200" b="0" dirty="0" smtClean="0">
                          <a:solidFill>
                            <a:schemeClr val="tx1"/>
                          </a:solidFill>
                          <a:latin typeface="Calibri" panose="020F0502020204030204" pitchFamily="34" charset="0"/>
                          <a:cs typeface="Calibri" panose="020F0502020204030204" pitchFamily="34" charset="0"/>
                        </a:rPr>
                        <a:t>Naravoslovna šola v naravi</a:t>
                      </a:r>
                      <a:endParaRPr lang="sl-SI" sz="1200" b="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sl-SI" sz="1200" dirty="0" smtClean="0">
                          <a:solidFill>
                            <a:schemeClr val="tx1"/>
                          </a:solidFill>
                        </a:rPr>
                        <a:t>13. 11. 2023</a:t>
                      </a:r>
                    </a:p>
                    <a:p>
                      <a:pPr algn="ctr"/>
                      <a:r>
                        <a:rPr lang="sl-SI" sz="1200" dirty="0" smtClean="0">
                          <a:solidFill>
                            <a:schemeClr val="tx1"/>
                          </a:solidFill>
                        </a:rPr>
                        <a:t>15. 11. 2023</a:t>
                      </a:r>
                    </a:p>
                  </a:txBody>
                  <a:tcPr/>
                </a:tc>
                <a:extLst>
                  <a:ext uri="{0D108BD9-81ED-4DB2-BD59-A6C34878D82A}">
                    <a16:rowId xmlns:a16="http://schemas.microsoft.com/office/drawing/2014/main" val="1890855426"/>
                  </a:ext>
                </a:extLst>
              </a:tr>
              <a:tr h="351566">
                <a:tc>
                  <a:txBody>
                    <a:bodyPr/>
                    <a:lstStyle/>
                    <a:p>
                      <a:pPr algn="ctr"/>
                      <a:r>
                        <a:rPr lang="sl-SI" sz="1200" b="0" baseline="0" dirty="0" smtClean="0">
                          <a:solidFill>
                            <a:schemeClr val="tx1"/>
                          </a:solidFill>
                          <a:latin typeface="Calibri" panose="020F0502020204030204" pitchFamily="34" charset="0"/>
                          <a:cs typeface="Calibri" panose="020F0502020204030204" pitchFamily="34" charset="0"/>
                        </a:rPr>
                        <a:t>2. r</a:t>
                      </a: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CŠOD Jurček -Športna šola v naravi</a:t>
                      </a:r>
                      <a:endParaRPr lang="sl-SI" sz="1200" b="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15. 11. 2023</a:t>
                      </a:r>
                    </a:p>
                    <a:p>
                      <a:pPr algn="ctr"/>
                      <a:r>
                        <a:rPr lang="sl-SI" sz="1200" b="0" dirty="0" smtClean="0">
                          <a:solidFill>
                            <a:schemeClr val="tx1"/>
                          </a:solidFill>
                          <a:latin typeface="Calibri" panose="020F0502020204030204" pitchFamily="34" charset="0"/>
                          <a:cs typeface="Calibri" panose="020F0502020204030204" pitchFamily="34" charset="0"/>
                        </a:rPr>
                        <a:t>17. 11. 2023</a:t>
                      </a:r>
                      <a:endParaRPr lang="sl-SI" sz="12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5123412"/>
                  </a:ext>
                </a:extLst>
              </a:tr>
              <a:tr h="4016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baseline="0" dirty="0" smtClean="0">
                          <a:solidFill>
                            <a:schemeClr val="tx1"/>
                          </a:solidFill>
                          <a:latin typeface="+mn-lt"/>
                          <a:cs typeface="Calibri" panose="020F0502020204030204" pitchFamily="34" charset="0"/>
                        </a:rPr>
                        <a:t>6. r</a:t>
                      </a:r>
                    </a:p>
                  </a:txBody>
                  <a:tcPr/>
                </a:tc>
                <a:tc>
                  <a:txBody>
                    <a:bodyPr/>
                    <a:lstStyle/>
                    <a:p>
                      <a:pPr algn="ctr"/>
                      <a:r>
                        <a:rPr lang="sl-SI" sz="1200" b="0" dirty="0" smtClean="0">
                          <a:solidFill>
                            <a:schemeClr val="tx1"/>
                          </a:solidFill>
                          <a:latin typeface="+mn-lt"/>
                          <a:cs typeface="Calibri" panose="020F0502020204030204" pitchFamily="34" charset="0"/>
                        </a:rPr>
                        <a:t>CŠOD Kavka – Športna šola v</a:t>
                      </a:r>
                      <a:r>
                        <a:rPr lang="sl-SI" sz="1200" b="0" baseline="0" dirty="0" smtClean="0">
                          <a:solidFill>
                            <a:schemeClr val="tx1"/>
                          </a:solidFill>
                          <a:latin typeface="+mn-lt"/>
                          <a:cs typeface="Calibri" panose="020F0502020204030204" pitchFamily="34" charset="0"/>
                        </a:rPr>
                        <a:t> naravi</a:t>
                      </a:r>
                      <a:endParaRPr lang="sl-SI" sz="1200" b="0" dirty="0">
                        <a:solidFill>
                          <a:schemeClr val="tx1"/>
                        </a:solidFill>
                        <a:latin typeface="+mn-lt"/>
                        <a:cs typeface="Calibri" panose="020F0502020204030204" pitchFamily="34" charset="0"/>
                      </a:endParaRPr>
                    </a:p>
                  </a:txBody>
                  <a:tcPr/>
                </a:tc>
                <a:tc>
                  <a:txBody>
                    <a:bodyPr/>
                    <a:lstStyle/>
                    <a:p>
                      <a:pPr algn="ctr"/>
                      <a:r>
                        <a:rPr lang="sl-SI" sz="1200" b="0" dirty="0" smtClean="0">
                          <a:solidFill>
                            <a:schemeClr val="tx1"/>
                          </a:solidFill>
                          <a:latin typeface="+mn-lt"/>
                          <a:cs typeface="Calibri" panose="020F0502020204030204" pitchFamily="34" charset="0"/>
                        </a:rPr>
                        <a:t>8. 1. 2024</a:t>
                      </a:r>
                    </a:p>
                    <a:p>
                      <a:pPr algn="ctr"/>
                      <a:r>
                        <a:rPr lang="sl-SI" sz="1200" b="0" dirty="0" smtClean="0">
                          <a:solidFill>
                            <a:schemeClr val="tx1"/>
                          </a:solidFill>
                          <a:latin typeface="+mn-lt"/>
                          <a:cs typeface="Calibri" panose="020F0502020204030204" pitchFamily="34" charset="0"/>
                        </a:rPr>
                        <a:t>12. 1. 2024</a:t>
                      </a:r>
                      <a:endParaRPr lang="sl-SI" sz="1200" b="0" dirty="0">
                        <a:solidFill>
                          <a:schemeClr val="tx1"/>
                        </a:solidFill>
                        <a:latin typeface="+mn-lt"/>
                        <a:cs typeface="Calibri" panose="020F0502020204030204" pitchFamily="34" charset="0"/>
                      </a:endParaRPr>
                    </a:p>
                  </a:txBody>
                  <a:tcPr/>
                </a:tc>
                <a:extLst>
                  <a:ext uri="{0D108BD9-81ED-4DB2-BD59-A6C34878D82A}">
                    <a16:rowId xmlns:a16="http://schemas.microsoft.com/office/drawing/2014/main" val="195042959"/>
                  </a:ext>
                </a:extLst>
              </a:tr>
              <a:tr h="40428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baseline="0" dirty="0" smtClean="0">
                          <a:solidFill>
                            <a:schemeClr val="tx1"/>
                          </a:solidFill>
                          <a:latin typeface="+mn-lt"/>
                          <a:cs typeface="Calibri" panose="020F0502020204030204" pitchFamily="34" charset="0"/>
                        </a:rPr>
                        <a:t>6. r</a:t>
                      </a:r>
                    </a:p>
                  </a:txBody>
                  <a:tcPr/>
                </a:tc>
                <a:tc>
                  <a:txBody>
                    <a:bodyPr/>
                    <a:lstStyle/>
                    <a:p>
                      <a:pPr algn="ctr"/>
                      <a:r>
                        <a:rPr lang="sl-SI" sz="1200" b="0" dirty="0" smtClean="0">
                          <a:solidFill>
                            <a:schemeClr val="tx1"/>
                          </a:solidFill>
                          <a:latin typeface="+mn-lt"/>
                          <a:cs typeface="Calibri" panose="020F0502020204030204" pitchFamily="34" charset="0"/>
                        </a:rPr>
                        <a:t>CŠOD Kavka – Športna šola v</a:t>
                      </a:r>
                      <a:r>
                        <a:rPr lang="sl-SI" sz="1200" b="0" baseline="0" dirty="0" smtClean="0">
                          <a:solidFill>
                            <a:schemeClr val="tx1"/>
                          </a:solidFill>
                          <a:latin typeface="+mn-lt"/>
                          <a:cs typeface="Calibri" panose="020F0502020204030204" pitchFamily="34" charset="0"/>
                        </a:rPr>
                        <a:t> naravi</a:t>
                      </a:r>
                      <a:endParaRPr lang="sl-SI" sz="1200" b="0" dirty="0">
                        <a:solidFill>
                          <a:schemeClr val="tx1"/>
                        </a:solidFill>
                        <a:latin typeface="+mn-lt"/>
                        <a:cs typeface="Calibri" panose="020F0502020204030204" pitchFamily="34" charset="0"/>
                      </a:endParaRPr>
                    </a:p>
                  </a:txBody>
                  <a:tcPr/>
                </a:tc>
                <a:tc>
                  <a:txBody>
                    <a:bodyPr/>
                    <a:lstStyle/>
                    <a:p>
                      <a:pPr algn="ctr"/>
                      <a:r>
                        <a:rPr lang="sl-SI" sz="1200" b="0" dirty="0" smtClean="0">
                          <a:solidFill>
                            <a:schemeClr val="tx1"/>
                          </a:solidFill>
                          <a:latin typeface="+mn-lt"/>
                          <a:cs typeface="Calibri" panose="020F0502020204030204" pitchFamily="34" charset="0"/>
                        </a:rPr>
                        <a:t>15. 1. 2024</a:t>
                      </a:r>
                    </a:p>
                    <a:p>
                      <a:pPr algn="ctr"/>
                      <a:r>
                        <a:rPr lang="sl-SI" sz="1200" b="0" dirty="0" smtClean="0">
                          <a:solidFill>
                            <a:schemeClr val="tx1"/>
                          </a:solidFill>
                          <a:latin typeface="+mn-lt"/>
                          <a:cs typeface="Calibri" panose="020F0502020204030204" pitchFamily="34" charset="0"/>
                        </a:rPr>
                        <a:t>19. 1. 2024</a:t>
                      </a:r>
                      <a:endParaRPr lang="sl-SI" sz="1200" b="0" dirty="0">
                        <a:solidFill>
                          <a:schemeClr val="tx1"/>
                        </a:solidFill>
                        <a:latin typeface="+mn-lt"/>
                        <a:cs typeface="Calibri" panose="020F0502020204030204" pitchFamily="34" charset="0"/>
                      </a:endParaRPr>
                    </a:p>
                  </a:txBody>
                  <a:tcPr/>
                </a:tc>
                <a:extLst>
                  <a:ext uri="{0D108BD9-81ED-4DB2-BD59-A6C34878D82A}">
                    <a16:rowId xmlns:a16="http://schemas.microsoft.com/office/drawing/2014/main" val="10003"/>
                  </a:ext>
                </a:extLst>
              </a:tr>
              <a:tr h="448287">
                <a:tc>
                  <a:txBody>
                    <a:bodyPr/>
                    <a:lstStyle/>
                    <a:p>
                      <a:pPr algn="ctr"/>
                      <a:r>
                        <a:rPr lang="sl-SI" sz="1200" b="0" dirty="0" smtClean="0">
                          <a:solidFill>
                            <a:schemeClr val="tx1"/>
                          </a:solidFill>
                          <a:latin typeface="+mn-lt"/>
                        </a:rPr>
                        <a:t>7. r</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CŠOD Škorpijon – Jahalna šola v naravi</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4. 12. 2023</a:t>
                      </a:r>
                    </a:p>
                    <a:p>
                      <a:pPr algn="ctr"/>
                      <a:r>
                        <a:rPr lang="sl-SI" sz="1200" b="0" dirty="0" smtClean="0">
                          <a:solidFill>
                            <a:schemeClr val="tx1"/>
                          </a:solidFill>
                          <a:latin typeface="+mn-lt"/>
                        </a:rPr>
                        <a:t>8.</a:t>
                      </a:r>
                      <a:r>
                        <a:rPr lang="sl-SI" sz="1200" b="0" baseline="0" dirty="0" smtClean="0">
                          <a:solidFill>
                            <a:schemeClr val="tx1"/>
                          </a:solidFill>
                          <a:latin typeface="+mn-lt"/>
                        </a:rPr>
                        <a:t> 12. 2023</a:t>
                      </a:r>
                      <a:endParaRPr lang="sl-SI" sz="1200" b="0" dirty="0">
                        <a:solidFill>
                          <a:schemeClr val="tx1"/>
                        </a:solidFill>
                        <a:latin typeface="+mn-lt"/>
                      </a:endParaRPr>
                    </a:p>
                  </a:txBody>
                  <a:tcPr/>
                </a:tc>
                <a:extLst>
                  <a:ext uri="{0D108BD9-81ED-4DB2-BD59-A6C34878D82A}">
                    <a16:rowId xmlns:a16="http://schemas.microsoft.com/office/drawing/2014/main" val="3321439769"/>
                  </a:ext>
                </a:extLst>
              </a:tr>
              <a:tr h="448287">
                <a:tc>
                  <a:txBody>
                    <a:bodyPr/>
                    <a:lstStyle/>
                    <a:p>
                      <a:pPr algn="ctr"/>
                      <a:r>
                        <a:rPr lang="sl-SI" sz="1200" b="0" dirty="0" smtClean="0">
                          <a:solidFill>
                            <a:schemeClr val="tx1"/>
                          </a:solidFill>
                          <a:latin typeface="+mn-lt"/>
                        </a:rPr>
                        <a:t>7. r</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CŠOD Škorpijon – Jahalna šola v naravi</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11. 12. 2023</a:t>
                      </a:r>
                    </a:p>
                    <a:p>
                      <a:pPr algn="ctr"/>
                      <a:r>
                        <a:rPr lang="sl-SI" sz="1200" b="0" dirty="0" smtClean="0">
                          <a:solidFill>
                            <a:schemeClr val="tx1"/>
                          </a:solidFill>
                          <a:latin typeface="+mn-lt"/>
                        </a:rPr>
                        <a:t>15.</a:t>
                      </a:r>
                      <a:r>
                        <a:rPr lang="sl-SI" sz="1200" b="0" baseline="0" dirty="0" smtClean="0">
                          <a:solidFill>
                            <a:schemeClr val="tx1"/>
                          </a:solidFill>
                          <a:latin typeface="+mn-lt"/>
                        </a:rPr>
                        <a:t> 12. 2023</a:t>
                      </a:r>
                      <a:endParaRPr lang="sl-SI" sz="1200" b="0" dirty="0">
                        <a:solidFill>
                          <a:schemeClr val="tx1"/>
                        </a:solidFill>
                        <a:latin typeface="+mn-lt"/>
                      </a:endParaRPr>
                    </a:p>
                  </a:txBody>
                  <a:tcPr/>
                </a:tc>
                <a:extLst>
                  <a:ext uri="{0D108BD9-81ED-4DB2-BD59-A6C34878D82A}">
                    <a16:rowId xmlns:a16="http://schemas.microsoft.com/office/drawing/2014/main" val="1254702211"/>
                  </a:ext>
                </a:extLst>
              </a:tr>
              <a:tr h="448287">
                <a:tc>
                  <a:txBody>
                    <a:bodyPr/>
                    <a:lstStyle/>
                    <a:p>
                      <a:pPr algn="ctr"/>
                      <a:r>
                        <a:rPr lang="sl-SI" sz="1200" b="0" dirty="0" smtClean="0">
                          <a:solidFill>
                            <a:schemeClr val="tx1"/>
                          </a:solidFill>
                          <a:latin typeface="+mn-lt"/>
                        </a:rPr>
                        <a:t>7. r</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CŠOD Škorpijon – Jahalna šola v naravi</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18. 12. 2023</a:t>
                      </a:r>
                    </a:p>
                    <a:p>
                      <a:pPr algn="ctr"/>
                      <a:r>
                        <a:rPr lang="sl-SI" sz="1200" b="0" baseline="0" dirty="0" smtClean="0">
                          <a:solidFill>
                            <a:schemeClr val="tx1"/>
                          </a:solidFill>
                          <a:latin typeface="+mn-lt"/>
                        </a:rPr>
                        <a:t>22. 12. 2023</a:t>
                      </a:r>
                      <a:endParaRPr lang="sl-SI" sz="1200" b="0" dirty="0">
                        <a:solidFill>
                          <a:schemeClr val="tx1"/>
                        </a:solidFill>
                        <a:latin typeface="+mn-lt"/>
                      </a:endParaRPr>
                    </a:p>
                  </a:txBody>
                  <a:tcPr/>
                </a:tc>
                <a:extLst>
                  <a:ext uri="{0D108BD9-81ED-4DB2-BD59-A6C34878D82A}">
                    <a16:rowId xmlns:a16="http://schemas.microsoft.com/office/drawing/2014/main" val="126326390"/>
                  </a:ext>
                </a:extLst>
              </a:tr>
              <a:tr h="401621">
                <a:tc>
                  <a:txBody>
                    <a:bodyPr/>
                    <a:lstStyle/>
                    <a:p>
                      <a:pPr algn="ctr"/>
                      <a:r>
                        <a:rPr lang="sl-SI" sz="1200" b="0" dirty="0" smtClean="0">
                          <a:solidFill>
                            <a:schemeClr val="tx1"/>
                          </a:solidFill>
                          <a:latin typeface="+mn-lt"/>
                        </a:rPr>
                        <a:t>8.</a:t>
                      </a:r>
                      <a:r>
                        <a:rPr lang="sl-SI" sz="1200" b="0" baseline="0" dirty="0" smtClean="0">
                          <a:solidFill>
                            <a:schemeClr val="tx1"/>
                          </a:solidFill>
                          <a:latin typeface="+mn-lt"/>
                        </a:rPr>
                        <a:t> r</a:t>
                      </a:r>
                      <a:endParaRPr lang="sl-SI" sz="1200" b="0" dirty="0">
                        <a:solidFill>
                          <a:schemeClr val="tx1"/>
                        </a:solidFill>
                        <a:latin typeface="+mn-lt"/>
                      </a:endParaRPr>
                    </a:p>
                  </a:txBody>
                  <a:tcPr/>
                </a:tc>
                <a:tc>
                  <a:txBody>
                    <a:bodyPr/>
                    <a:lstStyle/>
                    <a:p>
                      <a:pPr algn="ctr"/>
                      <a:r>
                        <a:rPr lang="sl-SI" sz="1200" dirty="0" smtClean="0">
                          <a:solidFill>
                            <a:schemeClr val="tx1"/>
                          </a:solidFill>
                          <a:latin typeface="+mn-lt"/>
                        </a:rPr>
                        <a:t>CŠOD Peca</a:t>
                      </a:r>
                      <a:r>
                        <a:rPr lang="sl-SI" sz="1200" baseline="0" dirty="0" smtClean="0">
                          <a:solidFill>
                            <a:schemeClr val="tx1"/>
                          </a:solidFill>
                          <a:latin typeface="+mn-lt"/>
                        </a:rPr>
                        <a:t> – Naravoslovna šola v naravi</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20. 11. 2023</a:t>
                      </a:r>
                    </a:p>
                    <a:p>
                      <a:pPr algn="ctr"/>
                      <a:r>
                        <a:rPr lang="sl-SI" sz="1200" dirty="0" smtClean="0">
                          <a:solidFill>
                            <a:schemeClr val="tx1"/>
                          </a:solidFill>
                          <a:latin typeface="+mn-lt"/>
                        </a:rPr>
                        <a:t>24. 11. 2023</a:t>
                      </a:r>
                      <a:endParaRPr lang="sl-SI" sz="1200" dirty="0">
                        <a:solidFill>
                          <a:schemeClr val="tx1"/>
                        </a:solidFill>
                        <a:latin typeface="+mn-lt"/>
                      </a:endParaRPr>
                    </a:p>
                  </a:txBody>
                  <a:tcPr/>
                </a:tc>
                <a:extLst>
                  <a:ext uri="{0D108BD9-81ED-4DB2-BD59-A6C34878D82A}">
                    <a16:rowId xmlns:a16="http://schemas.microsoft.com/office/drawing/2014/main" val="10006"/>
                  </a:ext>
                </a:extLst>
              </a:tr>
              <a:tr h="401621">
                <a:tc>
                  <a:txBody>
                    <a:bodyPr/>
                    <a:lstStyle/>
                    <a:p>
                      <a:pPr algn="ctr"/>
                      <a:r>
                        <a:rPr lang="sl-SI" sz="1200" b="0" dirty="0" smtClean="0">
                          <a:solidFill>
                            <a:schemeClr val="tx1"/>
                          </a:solidFill>
                          <a:latin typeface="+mn-lt"/>
                        </a:rPr>
                        <a:t>8.</a:t>
                      </a:r>
                      <a:r>
                        <a:rPr lang="sl-SI" sz="1200" b="0" baseline="0" dirty="0" smtClean="0">
                          <a:solidFill>
                            <a:schemeClr val="tx1"/>
                          </a:solidFill>
                          <a:latin typeface="+mn-lt"/>
                        </a:rPr>
                        <a:t> r</a:t>
                      </a:r>
                      <a:endParaRPr lang="sl-SI" sz="1200" b="0" dirty="0">
                        <a:solidFill>
                          <a:schemeClr val="tx1"/>
                        </a:solidFill>
                        <a:latin typeface="+mn-lt"/>
                      </a:endParaRPr>
                    </a:p>
                  </a:txBody>
                  <a:tcPr/>
                </a:tc>
                <a:tc>
                  <a:txBody>
                    <a:bodyPr/>
                    <a:lstStyle/>
                    <a:p>
                      <a:pPr algn="ctr"/>
                      <a:r>
                        <a:rPr lang="sl-SI" sz="1200" dirty="0" smtClean="0">
                          <a:solidFill>
                            <a:schemeClr val="tx1"/>
                          </a:solidFill>
                          <a:latin typeface="+mn-lt"/>
                        </a:rPr>
                        <a:t>CŠOD Peca</a:t>
                      </a:r>
                      <a:r>
                        <a:rPr lang="sl-SI" sz="1200" baseline="0" dirty="0" smtClean="0">
                          <a:solidFill>
                            <a:schemeClr val="tx1"/>
                          </a:solidFill>
                          <a:latin typeface="+mn-lt"/>
                        </a:rPr>
                        <a:t> – Naravoslovna šola v naravi</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27. 11. 2023</a:t>
                      </a:r>
                    </a:p>
                    <a:p>
                      <a:pPr algn="ctr"/>
                      <a:r>
                        <a:rPr lang="sl-SI" sz="1200" dirty="0" smtClean="0">
                          <a:solidFill>
                            <a:schemeClr val="tx1"/>
                          </a:solidFill>
                          <a:latin typeface="+mn-lt"/>
                        </a:rPr>
                        <a:t>1.</a:t>
                      </a:r>
                      <a:r>
                        <a:rPr lang="sl-SI" sz="1200" baseline="0" dirty="0" smtClean="0">
                          <a:solidFill>
                            <a:schemeClr val="tx1"/>
                          </a:solidFill>
                          <a:latin typeface="+mn-lt"/>
                        </a:rPr>
                        <a:t> </a:t>
                      </a:r>
                      <a:r>
                        <a:rPr lang="sl-SI" sz="1200" dirty="0" smtClean="0">
                          <a:solidFill>
                            <a:schemeClr val="tx1"/>
                          </a:solidFill>
                          <a:latin typeface="+mn-lt"/>
                        </a:rPr>
                        <a:t> 12. 2024</a:t>
                      </a:r>
                      <a:endParaRPr lang="sl-SI" sz="1200" dirty="0">
                        <a:solidFill>
                          <a:schemeClr val="tx1"/>
                        </a:solidFill>
                        <a:latin typeface="+mn-lt"/>
                      </a:endParaRPr>
                    </a:p>
                  </a:txBody>
                  <a:tcPr/>
                </a:tc>
                <a:extLst>
                  <a:ext uri="{0D108BD9-81ED-4DB2-BD59-A6C34878D82A}">
                    <a16:rowId xmlns:a16="http://schemas.microsoft.com/office/drawing/2014/main" val="480277555"/>
                  </a:ext>
                </a:extLst>
              </a:tr>
              <a:tr h="401621">
                <a:tc>
                  <a:txBody>
                    <a:bodyPr/>
                    <a:lstStyle/>
                    <a:p>
                      <a:pPr algn="ctr"/>
                      <a:r>
                        <a:rPr lang="sl-SI" sz="1200" b="0" dirty="0" smtClean="0">
                          <a:solidFill>
                            <a:schemeClr val="tx1"/>
                          </a:solidFill>
                          <a:latin typeface="+mn-lt"/>
                        </a:rPr>
                        <a:t>9. r</a:t>
                      </a:r>
                      <a:endParaRPr lang="sl-SI" sz="1200" b="0" dirty="0">
                        <a:solidFill>
                          <a:schemeClr val="tx1"/>
                        </a:solidFill>
                        <a:latin typeface="+mn-lt"/>
                      </a:endParaRPr>
                    </a:p>
                  </a:txBody>
                  <a:tcPr/>
                </a:tc>
                <a:tc>
                  <a:txBody>
                    <a:bodyPr/>
                    <a:lstStyle/>
                    <a:p>
                      <a:pPr algn="ctr"/>
                      <a:r>
                        <a:rPr lang="sl-SI" sz="1200" dirty="0" smtClean="0">
                          <a:solidFill>
                            <a:schemeClr val="tx1"/>
                          </a:solidFill>
                          <a:latin typeface="+mn-lt"/>
                        </a:rPr>
                        <a:t>CŠOD Kavka – Prva</a:t>
                      </a:r>
                      <a:r>
                        <a:rPr lang="sl-SI" sz="1200" baseline="0" dirty="0" smtClean="0">
                          <a:solidFill>
                            <a:schemeClr val="tx1"/>
                          </a:solidFill>
                          <a:latin typeface="+mn-lt"/>
                        </a:rPr>
                        <a:t> svetovna vojna in življenje vojaka </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22. 1. 2024</a:t>
                      </a:r>
                    </a:p>
                    <a:p>
                      <a:pPr algn="ctr"/>
                      <a:r>
                        <a:rPr lang="sl-SI" sz="1200" dirty="0" smtClean="0">
                          <a:solidFill>
                            <a:schemeClr val="tx1"/>
                          </a:solidFill>
                          <a:latin typeface="+mn-lt"/>
                        </a:rPr>
                        <a:t>26. 1. 2024</a:t>
                      </a:r>
                      <a:endParaRPr lang="sl-SI" sz="1200" dirty="0">
                        <a:solidFill>
                          <a:schemeClr val="tx1"/>
                        </a:solidFill>
                        <a:latin typeface="+mn-lt"/>
                      </a:endParaRPr>
                    </a:p>
                  </a:txBody>
                  <a:tcPr/>
                </a:tc>
                <a:extLst>
                  <a:ext uri="{0D108BD9-81ED-4DB2-BD59-A6C34878D82A}">
                    <a16:rowId xmlns:a16="http://schemas.microsoft.com/office/drawing/2014/main" val="2092602878"/>
                  </a:ext>
                </a:extLst>
              </a:tr>
              <a:tr h="401621">
                <a:tc>
                  <a:txBody>
                    <a:bodyPr/>
                    <a:lstStyle/>
                    <a:p>
                      <a:pPr algn="ctr"/>
                      <a:r>
                        <a:rPr lang="sl-SI" sz="1200" b="0" dirty="0" smtClean="0">
                          <a:solidFill>
                            <a:schemeClr val="tx1"/>
                          </a:solidFill>
                          <a:latin typeface="+mn-lt"/>
                        </a:rPr>
                        <a:t>9. r</a:t>
                      </a:r>
                      <a:endParaRPr lang="sl-SI" sz="1200" b="0" dirty="0">
                        <a:solidFill>
                          <a:schemeClr val="tx1"/>
                        </a:solidFill>
                        <a:latin typeface="+mn-lt"/>
                      </a:endParaRPr>
                    </a:p>
                  </a:txBody>
                  <a:tcPr/>
                </a:tc>
                <a:tc>
                  <a:txBody>
                    <a:bodyPr/>
                    <a:lstStyle/>
                    <a:p>
                      <a:pPr algn="ctr"/>
                      <a:r>
                        <a:rPr lang="sl-SI" sz="1200" dirty="0" smtClean="0">
                          <a:solidFill>
                            <a:schemeClr val="tx1"/>
                          </a:solidFill>
                          <a:latin typeface="+mn-lt"/>
                        </a:rPr>
                        <a:t>CŠOD Kavka – Prva</a:t>
                      </a:r>
                      <a:r>
                        <a:rPr lang="sl-SI" sz="1200" baseline="0" dirty="0" smtClean="0">
                          <a:solidFill>
                            <a:schemeClr val="tx1"/>
                          </a:solidFill>
                          <a:latin typeface="+mn-lt"/>
                        </a:rPr>
                        <a:t> svetovna vojna in življenje vojaka </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29. 1. 2024</a:t>
                      </a:r>
                    </a:p>
                    <a:p>
                      <a:pPr algn="ctr"/>
                      <a:r>
                        <a:rPr lang="sl-SI" sz="1200" dirty="0" smtClean="0">
                          <a:solidFill>
                            <a:schemeClr val="tx1"/>
                          </a:solidFill>
                          <a:latin typeface="+mn-lt"/>
                        </a:rPr>
                        <a:t>2. 2. 2024</a:t>
                      </a:r>
                      <a:endParaRPr lang="sl-SI" sz="1200" dirty="0">
                        <a:solidFill>
                          <a:schemeClr val="tx1"/>
                        </a:solidFill>
                        <a:latin typeface="+mn-lt"/>
                      </a:endParaRPr>
                    </a:p>
                  </a:txBody>
                  <a:tcPr/>
                </a:tc>
                <a:extLst>
                  <a:ext uri="{0D108BD9-81ED-4DB2-BD59-A6C34878D82A}">
                    <a16:rowId xmlns:a16="http://schemas.microsoft.com/office/drawing/2014/main" val="1157527096"/>
                  </a:ext>
                </a:extLst>
              </a:tr>
            </a:tbl>
          </a:graphicData>
        </a:graphic>
      </p:graphicFrame>
    </p:spTree>
    <p:extLst>
      <p:ext uri="{BB962C8B-B14F-4D97-AF65-F5344CB8AC3E}">
        <p14:creationId xmlns:p14="http://schemas.microsoft.com/office/powerpoint/2010/main" val="2492445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628650" y="9093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35</a:t>
            </a:fld>
            <a:endParaRPr lang="sl-SI"/>
          </a:p>
        </p:txBody>
      </p:sp>
      <p:sp>
        <p:nvSpPr>
          <p:cNvPr id="6" name="Naslov 1"/>
          <p:cNvSpPr txBox="1">
            <a:spLocks/>
          </p:cNvSpPr>
          <p:nvPr/>
        </p:nvSpPr>
        <p:spPr>
          <a:xfrm>
            <a:off x="637778" y="66904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CŠOD – enodnevni programi</a:t>
            </a:r>
            <a:endParaRPr lang="sl-SI" sz="1600" b="1" dirty="0">
              <a:solidFill>
                <a:srgbClr val="002060"/>
              </a:solidFill>
              <a:latin typeface="+mn-lt"/>
            </a:endParaRPr>
          </a:p>
        </p:txBody>
      </p:sp>
      <p:graphicFrame>
        <p:nvGraphicFramePr>
          <p:cNvPr id="9" name="Tabela 8"/>
          <p:cNvGraphicFramePr>
            <a:graphicFrameLocks noGrp="1"/>
          </p:cNvGraphicFramePr>
          <p:nvPr>
            <p:extLst>
              <p:ext uri="{D42A27DB-BD31-4B8C-83A1-F6EECF244321}">
                <p14:modId xmlns:p14="http://schemas.microsoft.com/office/powerpoint/2010/main" val="1860109268"/>
              </p:ext>
            </p:extLst>
          </p:nvPr>
        </p:nvGraphicFramePr>
        <p:xfrm>
          <a:off x="755576" y="1262827"/>
          <a:ext cx="7541670" cy="4455461"/>
        </p:xfrm>
        <a:graphic>
          <a:graphicData uri="http://schemas.openxmlformats.org/drawingml/2006/table">
            <a:tbl>
              <a:tblPr firstRow="1" bandRow="1">
                <a:tableStyleId>{5C22544A-7EE6-4342-B048-85BDC9FD1C3A}</a:tableStyleId>
              </a:tblPr>
              <a:tblGrid>
                <a:gridCol w="1957606">
                  <a:extLst>
                    <a:ext uri="{9D8B030D-6E8A-4147-A177-3AD203B41FA5}">
                      <a16:colId xmlns:a16="http://schemas.microsoft.com/office/drawing/2014/main" val="20000"/>
                    </a:ext>
                  </a:extLst>
                </a:gridCol>
                <a:gridCol w="3944970">
                  <a:extLst>
                    <a:ext uri="{9D8B030D-6E8A-4147-A177-3AD203B41FA5}">
                      <a16:colId xmlns:a16="http://schemas.microsoft.com/office/drawing/2014/main" val="20001"/>
                    </a:ext>
                  </a:extLst>
                </a:gridCol>
                <a:gridCol w="1639094">
                  <a:extLst>
                    <a:ext uri="{9D8B030D-6E8A-4147-A177-3AD203B41FA5}">
                      <a16:colId xmlns:a16="http://schemas.microsoft.com/office/drawing/2014/main" val="20002"/>
                    </a:ext>
                  </a:extLst>
                </a:gridCol>
              </a:tblGrid>
              <a:tr h="401621">
                <a:tc>
                  <a:txBody>
                    <a:bodyPr/>
                    <a:lstStyle/>
                    <a:p>
                      <a:pPr algn="ctr"/>
                      <a:r>
                        <a:rPr lang="sl-SI" sz="1400" dirty="0" smtClean="0"/>
                        <a:t>RAZRED</a:t>
                      </a:r>
                      <a:endParaRPr lang="sl-SI" sz="1400" dirty="0">
                        <a:latin typeface="Calibri" panose="020F0502020204030204" pitchFamily="34" charset="0"/>
                      </a:endParaRPr>
                    </a:p>
                  </a:txBody>
                  <a:tcPr/>
                </a:tc>
                <a:tc>
                  <a:txBody>
                    <a:bodyPr/>
                    <a:lstStyle/>
                    <a:p>
                      <a:pPr algn="ctr"/>
                      <a:r>
                        <a:rPr lang="sl-SI" sz="1400" dirty="0" smtClean="0"/>
                        <a:t>VSEBINA, KRAJ</a:t>
                      </a:r>
                      <a:endParaRPr lang="sl-SI" sz="1400" dirty="0">
                        <a:latin typeface="Calibri" panose="020F0502020204030204" pitchFamily="34" charset="0"/>
                      </a:endParaRPr>
                    </a:p>
                  </a:txBody>
                  <a:tcPr/>
                </a:tc>
                <a:tc>
                  <a:txBody>
                    <a:bodyPr/>
                    <a:lstStyle/>
                    <a:p>
                      <a:pPr algn="ctr"/>
                      <a:r>
                        <a:rPr lang="sl-SI" sz="1400" baseline="0" dirty="0" smtClean="0"/>
                        <a:t>DATUM</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401621">
                <a:tc>
                  <a:txBody>
                    <a:bodyPr/>
                    <a:lstStyle/>
                    <a:p>
                      <a:pPr algn="ctr"/>
                      <a:r>
                        <a:rPr lang="sl-SI" sz="1400" dirty="0" smtClean="0">
                          <a:solidFill>
                            <a:schemeClr val="tx1"/>
                          </a:solidFill>
                          <a:latin typeface="+mn-lt"/>
                        </a:rPr>
                        <a:t>6. r </a:t>
                      </a:r>
                      <a:endParaRPr lang="sl-SI" sz="14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aseline="0" dirty="0" smtClean="0">
                          <a:solidFill>
                            <a:schemeClr val="tx1"/>
                          </a:solidFill>
                          <a:latin typeface="+mn-lt"/>
                        </a:rPr>
                        <a:t>Izdelava herbarija in spoznavanje dreves - </a:t>
                      </a:r>
                      <a:endParaRPr lang="sl-SI" sz="1400" dirty="0" smtClean="0">
                        <a:solidFill>
                          <a:schemeClr val="tx1"/>
                        </a:solidFill>
                        <a:latin typeface="+mn-lt"/>
                      </a:endParaRPr>
                    </a:p>
                    <a:p>
                      <a:pPr algn="ctr"/>
                      <a:r>
                        <a:rPr lang="sl-SI" sz="1400" dirty="0" smtClean="0">
                          <a:solidFill>
                            <a:schemeClr val="tx1"/>
                          </a:solidFill>
                          <a:latin typeface="+mn-lt"/>
                        </a:rPr>
                        <a:t>Arboretum Volčji potok</a:t>
                      </a:r>
                      <a:r>
                        <a:rPr lang="sl-SI" sz="1400" baseline="0" dirty="0" smtClean="0">
                          <a:solidFill>
                            <a:schemeClr val="tx1"/>
                          </a:solidFill>
                          <a:latin typeface="+mn-lt"/>
                        </a:rPr>
                        <a:t> </a:t>
                      </a:r>
                      <a:endParaRPr lang="sl-SI" sz="1400" dirty="0">
                        <a:solidFill>
                          <a:schemeClr val="tx1"/>
                        </a:solidFill>
                        <a:latin typeface="+mn-lt"/>
                      </a:endParaRPr>
                    </a:p>
                  </a:txBody>
                  <a:tcPr/>
                </a:tc>
                <a:tc>
                  <a:txBody>
                    <a:bodyPr/>
                    <a:lstStyle/>
                    <a:p>
                      <a:pPr algn="ctr"/>
                      <a:r>
                        <a:rPr lang="sl-SI" sz="1400" dirty="0" smtClean="0">
                          <a:solidFill>
                            <a:schemeClr val="tx1"/>
                          </a:solidFill>
                          <a:latin typeface="+mn-lt"/>
                        </a:rPr>
                        <a:t>17. 10. 2023</a:t>
                      </a:r>
                    </a:p>
                    <a:p>
                      <a:pPr algn="ctr"/>
                      <a:r>
                        <a:rPr lang="sl-SI" sz="1400" dirty="0" smtClean="0">
                          <a:solidFill>
                            <a:schemeClr val="tx1"/>
                          </a:solidFill>
                          <a:latin typeface="+mn-lt"/>
                        </a:rPr>
                        <a:t>18. 10. 2023</a:t>
                      </a:r>
                      <a:endParaRPr lang="sl-SI" sz="1400" dirty="0">
                        <a:solidFill>
                          <a:schemeClr val="tx1"/>
                        </a:solidFill>
                        <a:latin typeface="+mn-lt"/>
                      </a:endParaRPr>
                    </a:p>
                  </a:txBody>
                  <a:tcPr/>
                </a:tc>
                <a:extLst>
                  <a:ext uri="{0D108BD9-81ED-4DB2-BD59-A6C34878D82A}">
                    <a16:rowId xmlns:a16="http://schemas.microsoft.com/office/drawing/2014/main" val="10003"/>
                  </a:ext>
                </a:extLst>
              </a:tr>
              <a:tr h="4016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7. r</a:t>
                      </a:r>
                      <a:endParaRPr lang="sl-SI" sz="1400" b="0" dirty="0" smtClean="0">
                        <a:solidFill>
                          <a:schemeClr val="tx1"/>
                        </a:solidFill>
                        <a:latin typeface="+mn-lt"/>
                      </a:endParaRPr>
                    </a:p>
                    <a:p>
                      <a:pPr algn="ctr"/>
                      <a:endParaRPr lang="sl-SI" sz="1400" b="1" dirty="0">
                        <a:solidFill>
                          <a:schemeClr val="tx1"/>
                        </a:solidFill>
                        <a:latin typeface="+mn-lt"/>
                      </a:endParaRPr>
                    </a:p>
                  </a:txBody>
                  <a:tcPr/>
                </a:tc>
                <a:tc>
                  <a:txBody>
                    <a:bodyPr/>
                    <a:lstStyle/>
                    <a:p>
                      <a:pPr algn="ctr"/>
                      <a:r>
                        <a:rPr lang="sl-SI" sz="1400" dirty="0" smtClean="0">
                          <a:solidFill>
                            <a:schemeClr val="tx1"/>
                          </a:solidFill>
                          <a:latin typeface="+mn-lt"/>
                        </a:rPr>
                        <a:t>Kraški rob</a:t>
                      </a:r>
                      <a:endParaRPr lang="sl-SI" sz="1400" dirty="0">
                        <a:solidFill>
                          <a:schemeClr val="tx1"/>
                        </a:solidFill>
                        <a:latin typeface="+mn-lt"/>
                      </a:endParaRPr>
                    </a:p>
                  </a:txBody>
                  <a:tcPr/>
                </a:tc>
                <a:tc>
                  <a:txBody>
                    <a:bodyPr/>
                    <a:lstStyle/>
                    <a:p>
                      <a:pPr algn="ctr"/>
                      <a:r>
                        <a:rPr lang="sl-SI" sz="1400" dirty="0" smtClean="0">
                          <a:solidFill>
                            <a:schemeClr val="tx1"/>
                          </a:solidFill>
                          <a:latin typeface="+mn-lt"/>
                        </a:rPr>
                        <a:t>2. 2. 2024</a:t>
                      </a:r>
                    </a:p>
                    <a:p>
                      <a:pPr algn="ctr"/>
                      <a:r>
                        <a:rPr lang="sl-SI" sz="1400" dirty="0" smtClean="0">
                          <a:solidFill>
                            <a:schemeClr val="tx1"/>
                          </a:solidFill>
                          <a:latin typeface="+mn-lt"/>
                        </a:rPr>
                        <a:t>5. 2. 2024</a:t>
                      </a:r>
                      <a:endParaRPr lang="sl-SI" sz="1400" dirty="0">
                        <a:solidFill>
                          <a:schemeClr val="tx1"/>
                        </a:solidFill>
                        <a:latin typeface="+mn-lt"/>
                      </a:endParaRPr>
                    </a:p>
                  </a:txBody>
                  <a:tcPr/>
                </a:tc>
                <a:extLst>
                  <a:ext uri="{0D108BD9-81ED-4DB2-BD59-A6C34878D82A}">
                    <a16:rowId xmlns:a16="http://schemas.microsoft.com/office/drawing/2014/main" val="2598110037"/>
                  </a:ext>
                </a:extLst>
              </a:tr>
              <a:tr h="401621">
                <a:tc>
                  <a:txBody>
                    <a:bodyPr/>
                    <a:lstStyle/>
                    <a:p>
                      <a:pPr algn="ctr"/>
                      <a:r>
                        <a:rPr lang="sl-SI" sz="1400" b="0" dirty="0" smtClean="0">
                          <a:solidFill>
                            <a:schemeClr val="tx1"/>
                          </a:solidFill>
                          <a:latin typeface="+mn-lt"/>
                        </a:rPr>
                        <a:t>7. r</a:t>
                      </a:r>
                      <a:endParaRPr lang="sl-SI" sz="1400" b="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400" dirty="0" smtClean="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Načini transporta – Luka Koper</a:t>
                      </a:r>
                      <a:endParaRPr lang="sl-SI" sz="1400" b="0" dirty="0" smtClean="0">
                        <a:solidFill>
                          <a:schemeClr val="tx1"/>
                        </a:solidFill>
                        <a:latin typeface="+mn-lt"/>
                      </a:endParaRPr>
                    </a:p>
                    <a:p>
                      <a:pPr algn="ctr"/>
                      <a:endParaRPr lang="sl-SI" sz="1400" dirty="0">
                        <a:solidFill>
                          <a:schemeClr val="tx1"/>
                        </a:solidFill>
                        <a:latin typeface="+mn-lt"/>
                      </a:endParaRPr>
                    </a:p>
                  </a:txBody>
                  <a:tcPr/>
                </a:tc>
                <a:tc>
                  <a:txBody>
                    <a:bodyPr/>
                    <a:lstStyle/>
                    <a:p>
                      <a:pPr algn="ctr"/>
                      <a:r>
                        <a:rPr lang="sl-SI" sz="1400" dirty="0" smtClean="0">
                          <a:solidFill>
                            <a:schemeClr val="tx1"/>
                          </a:solidFill>
                          <a:latin typeface="+mn-lt"/>
                        </a:rPr>
                        <a:t>6. 3. 2024</a:t>
                      </a:r>
                    </a:p>
                    <a:p>
                      <a:pPr algn="ctr"/>
                      <a:r>
                        <a:rPr lang="sl-SI" sz="1400" dirty="0" smtClean="0">
                          <a:solidFill>
                            <a:schemeClr val="tx1"/>
                          </a:solidFill>
                          <a:latin typeface="+mn-lt"/>
                        </a:rPr>
                        <a:t>7. 3. 2024</a:t>
                      </a:r>
                    </a:p>
                    <a:p>
                      <a:pPr algn="ctr"/>
                      <a:r>
                        <a:rPr lang="sl-SI" sz="1400" dirty="0" smtClean="0">
                          <a:solidFill>
                            <a:schemeClr val="tx1"/>
                          </a:solidFill>
                          <a:latin typeface="+mn-lt"/>
                        </a:rPr>
                        <a:t>12. 3. 2024</a:t>
                      </a:r>
                      <a:endParaRPr lang="sl-SI" sz="1400" dirty="0">
                        <a:solidFill>
                          <a:schemeClr val="tx1"/>
                        </a:solidFill>
                        <a:latin typeface="+mn-lt"/>
                      </a:endParaRPr>
                    </a:p>
                  </a:txBody>
                  <a:tcPr/>
                </a:tc>
                <a:extLst>
                  <a:ext uri="{0D108BD9-81ED-4DB2-BD59-A6C34878D82A}">
                    <a16:rowId xmlns:a16="http://schemas.microsoft.com/office/drawing/2014/main" val="3725758512"/>
                  </a:ext>
                </a:extLst>
              </a:tr>
              <a:tr h="401621">
                <a:tc>
                  <a:txBody>
                    <a:bodyPr/>
                    <a:lstStyle/>
                    <a:p>
                      <a:pPr algn="ctr"/>
                      <a:r>
                        <a:rPr lang="sl-SI" sz="1400" dirty="0" smtClean="0">
                          <a:solidFill>
                            <a:schemeClr val="tx1"/>
                          </a:solidFill>
                          <a:latin typeface="+mn-lt"/>
                        </a:rPr>
                        <a:t>8. r</a:t>
                      </a:r>
                      <a:r>
                        <a:rPr lang="sl-SI" sz="1400" baseline="0" dirty="0" smtClean="0">
                          <a:solidFill>
                            <a:schemeClr val="tx1"/>
                          </a:solidFill>
                          <a:latin typeface="+mn-lt"/>
                        </a:rPr>
                        <a:t> </a:t>
                      </a:r>
                      <a:endParaRPr lang="sl-SI" sz="1400" b="0" dirty="0">
                        <a:solidFill>
                          <a:schemeClr val="tx1"/>
                        </a:solidFill>
                        <a:latin typeface="+mn-lt"/>
                      </a:endParaRPr>
                    </a:p>
                  </a:txBody>
                  <a:tcPr/>
                </a:tc>
                <a:tc>
                  <a:txBody>
                    <a:bodyPr/>
                    <a:lstStyle/>
                    <a:p>
                      <a:pPr algn="ctr"/>
                      <a:r>
                        <a:rPr lang="sl-SI" sz="1400" dirty="0" smtClean="0">
                          <a:solidFill>
                            <a:schemeClr val="tx1"/>
                          </a:solidFill>
                          <a:latin typeface="+mn-lt"/>
                        </a:rPr>
                        <a:t>Naravoslovni dan – Krajinski park Rakov Škocjan</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23. 10. 2023</a:t>
                      </a:r>
                    </a:p>
                    <a:p>
                      <a:pPr algn="ctr"/>
                      <a:r>
                        <a:rPr lang="sl-SI" sz="1400" b="0" dirty="0" smtClean="0">
                          <a:solidFill>
                            <a:schemeClr val="tx1"/>
                          </a:solidFill>
                          <a:latin typeface="+mn-lt"/>
                        </a:rPr>
                        <a:t>24. 10. 2023</a:t>
                      </a:r>
                    </a:p>
                    <a:p>
                      <a:pPr algn="ctr"/>
                      <a:endParaRPr lang="sl-SI" sz="1400" b="0" dirty="0">
                        <a:solidFill>
                          <a:schemeClr val="tx1"/>
                        </a:solidFill>
                        <a:latin typeface="+mn-lt"/>
                      </a:endParaRPr>
                    </a:p>
                  </a:txBody>
                  <a:tcPr/>
                </a:tc>
                <a:extLst>
                  <a:ext uri="{0D108BD9-81ED-4DB2-BD59-A6C34878D82A}">
                    <a16:rowId xmlns:a16="http://schemas.microsoft.com/office/drawing/2014/main" val="542385231"/>
                  </a:ext>
                </a:extLst>
              </a:tr>
              <a:tr h="448287">
                <a:tc>
                  <a:txBody>
                    <a:bodyPr/>
                    <a:lstStyle/>
                    <a:p>
                      <a:pPr algn="ctr"/>
                      <a:r>
                        <a:rPr lang="sl-SI" sz="1400" b="0" dirty="0" smtClean="0">
                          <a:solidFill>
                            <a:schemeClr val="tx1"/>
                          </a:solidFill>
                          <a:latin typeface="+mn-lt"/>
                        </a:rPr>
                        <a:t>8. r</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Muzej</a:t>
                      </a:r>
                      <a:r>
                        <a:rPr lang="sl-SI" sz="1400" b="0" baseline="0" dirty="0" smtClean="0">
                          <a:solidFill>
                            <a:schemeClr val="tx1"/>
                          </a:solidFill>
                          <a:latin typeface="+mn-lt"/>
                        </a:rPr>
                        <a:t> pošte in telekomunikacij – Polhov Gradec</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26. 2. 2024</a:t>
                      </a:r>
                    </a:p>
                    <a:p>
                      <a:pPr algn="ctr"/>
                      <a:r>
                        <a:rPr lang="sl-SI" sz="1400" b="0" dirty="0" smtClean="0">
                          <a:solidFill>
                            <a:schemeClr val="tx1"/>
                          </a:solidFill>
                          <a:latin typeface="+mn-lt"/>
                        </a:rPr>
                        <a:t>27. 2. 2024</a:t>
                      </a:r>
                      <a:endParaRPr lang="sl-SI" sz="1400" b="0" dirty="0">
                        <a:solidFill>
                          <a:schemeClr val="tx1"/>
                        </a:solidFill>
                        <a:latin typeface="+mn-lt"/>
                      </a:endParaRPr>
                    </a:p>
                  </a:txBody>
                  <a:tcPr/>
                </a:tc>
                <a:extLst>
                  <a:ext uri="{0D108BD9-81ED-4DB2-BD59-A6C34878D82A}">
                    <a16:rowId xmlns:a16="http://schemas.microsoft.com/office/drawing/2014/main" val="1254702211"/>
                  </a:ext>
                </a:extLst>
              </a:tr>
              <a:tr h="448287">
                <a:tc>
                  <a:txBody>
                    <a:bodyPr/>
                    <a:lstStyle/>
                    <a:p>
                      <a:pPr algn="ctr"/>
                      <a:r>
                        <a:rPr lang="sl-SI" sz="1400" dirty="0" smtClean="0">
                          <a:solidFill>
                            <a:schemeClr val="tx1"/>
                          </a:solidFill>
                          <a:latin typeface="+mn-lt"/>
                        </a:rPr>
                        <a:t>8. r</a:t>
                      </a:r>
                      <a:r>
                        <a:rPr lang="sl-SI" sz="1400" baseline="0" dirty="0" smtClean="0">
                          <a:solidFill>
                            <a:schemeClr val="tx1"/>
                          </a:solidFill>
                          <a:latin typeface="+mn-lt"/>
                        </a:rPr>
                        <a:t> </a:t>
                      </a:r>
                      <a:endParaRPr lang="sl-SI" sz="1400" b="0" dirty="0">
                        <a:solidFill>
                          <a:schemeClr val="tx1"/>
                        </a:solidFill>
                        <a:latin typeface="+mn-lt"/>
                      </a:endParaRPr>
                    </a:p>
                  </a:txBody>
                  <a:tcPr/>
                </a:tc>
                <a:tc>
                  <a:txBody>
                    <a:bodyPr/>
                    <a:lstStyle/>
                    <a:p>
                      <a:pPr algn="ctr"/>
                      <a:r>
                        <a:rPr lang="sl-SI" sz="1400" dirty="0" smtClean="0">
                          <a:solidFill>
                            <a:schemeClr val="tx1"/>
                          </a:solidFill>
                          <a:latin typeface="+mn-lt"/>
                        </a:rPr>
                        <a:t>Naravoslovni dan – Krajinski park Rakov Škocjan</a:t>
                      </a:r>
                      <a:endParaRPr lang="sl-SI" sz="1400" b="0" dirty="0">
                        <a:solidFill>
                          <a:schemeClr val="tx1"/>
                        </a:solidFill>
                        <a:latin typeface="+mn-lt"/>
                      </a:endParaRPr>
                    </a:p>
                  </a:txBody>
                  <a:tcPr/>
                </a:tc>
                <a:tc>
                  <a:txBody>
                    <a:bodyPr/>
                    <a:lstStyle/>
                    <a:p>
                      <a:pPr algn="ctr"/>
                      <a:r>
                        <a:rPr lang="sl-SI" sz="1400" dirty="0" smtClean="0">
                          <a:solidFill>
                            <a:schemeClr val="tx1"/>
                          </a:solidFill>
                          <a:latin typeface="+mn-lt"/>
                        </a:rPr>
                        <a:t>27. 3. 2023</a:t>
                      </a:r>
                    </a:p>
                    <a:p>
                      <a:pPr algn="ctr"/>
                      <a:r>
                        <a:rPr lang="sl-SI" sz="1400" b="0" dirty="0" smtClean="0">
                          <a:solidFill>
                            <a:schemeClr val="tx1"/>
                          </a:solidFill>
                          <a:latin typeface="+mn-lt"/>
                        </a:rPr>
                        <a:t>28. 3. 2023</a:t>
                      </a:r>
                      <a:endParaRPr lang="sl-SI" sz="1400" b="0" dirty="0">
                        <a:solidFill>
                          <a:schemeClr val="tx1"/>
                        </a:solidFill>
                        <a:latin typeface="+mn-lt"/>
                      </a:endParaRPr>
                    </a:p>
                  </a:txBody>
                  <a:tcPr/>
                </a:tc>
                <a:extLst>
                  <a:ext uri="{0D108BD9-81ED-4DB2-BD59-A6C34878D82A}">
                    <a16:rowId xmlns:a16="http://schemas.microsoft.com/office/drawing/2014/main" val="126326390"/>
                  </a:ext>
                </a:extLst>
              </a:tr>
              <a:tr h="401621">
                <a:tc>
                  <a:txBody>
                    <a:bodyPr/>
                    <a:lstStyle/>
                    <a:p>
                      <a:pPr algn="ctr"/>
                      <a:r>
                        <a:rPr lang="sl-SI" sz="1400" dirty="0" smtClean="0">
                          <a:solidFill>
                            <a:schemeClr val="tx1"/>
                          </a:solidFill>
                          <a:latin typeface="+mn-lt"/>
                        </a:rPr>
                        <a:t>9. r</a:t>
                      </a:r>
                      <a:endParaRPr lang="sl-SI" sz="1400" b="1" dirty="0">
                        <a:solidFill>
                          <a:schemeClr val="tx1"/>
                        </a:solidFill>
                        <a:latin typeface="+mn-lt"/>
                      </a:endParaRPr>
                    </a:p>
                  </a:txBody>
                  <a:tcPr/>
                </a:tc>
                <a:tc>
                  <a:txBody>
                    <a:bodyPr/>
                    <a:lstStyle/>
                    <a:p>
                      <a:pPr algn="ctr"/>
                      <a:r>
                        <a:rPr lang="sl-SI" sz="1400" dirty="0" smtClean="0">
                          <a:solidFill>
                            <a:schemeClr val="tx1"/>
                          </a:solidFill>
                          <a:latin typeface="+mn-lt"/>
                        </a:rPr>
                        <a:t>Jama Dimnice in voda skozi Kras</a:t>
                      </a:r>
                      <a:endParaRPr lang="sl-SI" sz="1400" dirty="0">
                        <a:solidFill>
                          <a:schemeClr val="tx1"/>
                        </a:solidFill>
                        <a:latin typeface="+mn-lt"/>
                      </a:endParaRPr>
                    </a:p>
                  </a:txBody>
                  <a:tcPr/>
                </a:tc>
                <a:tc>
                  <a:txBody>
                    <a:bodyPr/>
                    <a:lstStyle/>
                    <a:p>
                      <a:pPr algn="ctr"/>
                      <a:r>
                        <a:rPr lang="sl-SI" sz="1400" dirty="0" smtClean="0">
                          <a:solidFill>
                            <a:schemeClr val="tx1"/>
                          </a:solidFill>
                          <a:latin typeface="+mn-lt"/>
                        </a:rPr>
                        <a:t>28. 2. 2024</a:t>
                      </a:r>
                    </a:p>
                    <a:p>
                      <a:pPr algn="ctr"/>
                      <a:r>
                        <a:rPr lang="sl-SI" sz="1400" dirty="0" smtClean="0">
                          <a:solidFill>
                            <a:schemeClr val="tx1"/>
                          </a:solidFill>
                          <a:latin typeface="+mn-lt"/>
                        </a:rPr>
                        <a:t>29. 2. 2024</a:t>
                      </a:r>
                      <a:endParaRPr lang="sl-SI" sz="1400" dirty="0">
                        <a:solidFill>
                          <a:schemeClr val="tx1"/>
                        </a:solidFill>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66926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36</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947191693"/>
              </p:ext>
            </p:extLst>
          </p:nvPr>
        </p:nvGraphicFramePr>
        <p:xfrm>
          <a:off x="836987" y="1186532"/>
          <a:ext cx="7541670" cy="5045440"/>
        </p:xfrm>
        <a:graphic>
          <a:graphicData uri="http://schemas.openxmlformats.org/drawingml/2006/table">
            <a:tbl>
              <a:tblPr firstRow="1" bandRow="1">
                <a:tableStyleId>{5C22544A-7EE6-4342-B048-85BDC9FD1C3A}</a:tableStyleId>
              </a:tblPr>
              <a:tblGrid>
                <a:gridCol w="2438869">
                  <a:extLst>
                    <a:ext uri="{9D8B030D-6E8A-4147-A177-3AD203B41FA5}">
                      <a16:colId xmlns:a16="http://schemas.microsoft.com/office/drawing/2014/main" val="20000"/>
                    </a:ext>
                  </a:extLst>
                </a:gridCol>
                <a:gridCol w="2942562">
                  <a:extLst>
                    <a:ext uri="{9D8B030D-6E8A-4147-A177-3AD203B41FA5}">
                      <a16:colId xmlns:a16="http://schemas.microsoft.com/office/drawing/2014/main" val="20001"/>
                    </a:ext>
                  </a:extLst>
                </a:gridCol>
                <a:gridCol w="2160239">
                  <a:extLst>
                    <a:ext uri="{9D8B030D-6E8A-4147-A177-3AD203B41FA5}">
                      <a16:colId xmlns:a16="http://schemas.microsoft.com/office/drawing/2014/main" val="20002"/>
                    </a:ext>
                  </a:extLst>
                </a:gridCol>
              </a:tblGrid>
              <a:tr h="306909">
                <a:tc>
                  <a:txBody>
                    <a:bodyPr/>
                    <a:lstStyle/>
                    <a:p>
                      <a:pPr algn="ctr"/>
                      <a:r>
                        <a:rPr lang="sl-SI" sz="1300" dirty="0" smtClean="0"/>
                        <a:t>RAZRED / IZBIRNI</a:t>
                      </a:r>
                      <a:r>
                        <a:rPr lang="sl-SI" sz="1300" baseline="0" dirty="0" smtClean="0"/>
                        <a:t> PREDMET</a:t>
                      </a:r>
                      <a:endParaRPr lang="sl-SI" sz="1300" dirty="0">
                        <a:latin typeface="Calibri" panose="020F0502020204030204" pitchFamily="34" charset="0"/>
                      </a:endParaRPr>
                    </a:p>
                  </a:txBody>
                  <a:tcPr/>
                </a:tc>
                <a:tc>
                  <a:txBody>
                    <a:bodyPr/>
                    <a:lstStyle/>
                    <a:p>
                      <a:pPr algn="ctr"/>
                      <a:r>
                        <a:rPr lang="sl-SI" sz="1300" dirty="0" smtClean="0"/>
                        <a:t>RELACIJA</a:t>
                      </a:r>
                      <a:endParaRPr lang="sl-SI" sz="1300" dirty="0">
                        <a:latin typeface="Calibri" panose="020F0502020204030204" pitchFamily="34" charset="0"/>
                      </a:endParaRPr>
                    </a:p>
                  </a:txBody>
                  <a:tcPr/>
                </a:tc>
                <a:tc>
                  <a:txBody>
                    <a:bodyPr/>
                    <a:lstStyle/>
                    <a:p>
                      <a:pPr algn="ctr"/>
                      <a:r>
                        <a:rPr lang="sl-SI" sz="1300" baseline="0" dirty="0" smtClean="0"/>
                        <a:t>DATUM</a:t>
                      </a:r>
                      <a:endParaRPr lang="sl-SI" sz="1300" dirty="0">
                        <a:latin typeface="Calibri" panose="020F0502020204030204" pitchFamily="34" charset="0"/>
                      </a:endParaRPr>
                    </a:p>
                  </a:txBody>
                  <a:tcPr/>
                </a:tc>
                <a:extLst>
                  <a:ext uri="{0D108BD9-81ED-4DB2-BD59-A6C34878D82A}">
                    <a16:rowId xmlns:a16="http://schemas.microsoft.com/office/drawing/2014/main" val="10000"/>
                  </a:ext>
                </a:extLst>
              </a:tr>
              <a:tr h="293059">
                <a:tc>
                  <a:txBody>
                    <a:bodyPr/>
                    <a:lstStyle/>
                    <a:p>
                      <a:pPr algn="ctr"/>
                      <a:r>
                        <a:rPr lang="sl-SI" sz="1200" b="0" dirty="0" smtClean="0">
                          <a:solidFill>
                            <a:schemeClr val="tx1"/>
                          </a:solidFill>
                          <a:latin typeface="Calibri" panose="020F0502020204030204" pitchFamily="34" charset="0"/>
                        </a:rPr>
                        <a:t>7. a,</a:t>
                      </a:r>
                      <a:r>
                        <a:rPr lang="sl-SI" sz="1200" b="0" baseline="0" dirty="0" smtClean="0">
                          <a:solidFill>
                            <a:schemeClr val="tx1"/>
                          </a:solidFill>
                          <a:latin typeface="Calibri" panose="020F0502020204030204" pitchFamily="34" charset="0"/>
                        </a:rPr>
                        <a:t> b, c, d</a:t>
                      </a:r>
                    </a:p>
                    <a:p>
                      <a:pPr algn="ctr"/>
                      <a:r>
                        <a:rPr lang="sl-SI" sz="1200" b="0" baseline="0" dirty="0" smtClean="0">
                          <a:solidFill>
                            <a:schemeClr val="tx1"/>
                          </a:solidFill>
                          <a:latin typeface="Calibri" panose="020F0502020204030204" pitchFamily="34" charset="0"/>
                        </a:rPr>
                        <a:t>7. d, e</a:t>
                      </a:r>
                      <a:endParaRPr lang="sl-SI" sz="1200" b="0" dirty="0">
                        <a:solidFill>
                          <a:schemeClr val="tx1"/>
                        </a:solidFill>
                        <a:latin typeface="Calibri" panose="020F0502020204030204" pitchFamily="34" charset="0"/>
                      </a:endParaRPr>
                    </a:p>
                  </a:txBody>
                  <a:tcPr/>
                </a:tc>
                <a:tc>
                  <a:txBody>
                    <a:bodyPr/>
                    <a:lstStyle/>
                    <a:p>
                      <a:pPr algn="ctr"/>
                      <a:r>
                        <a:rPr lang="sl-SI" sz="1200" b="0" dirty="0" smtClean="0">
                          <a:solidFill>
                            <a:schemeClr val="tx1"/>
                          </a:solidFill>
                          <a:latin typeface="Calibri" panose="020F0502020204030204" pitchFamily="34" charset="0"/>
                        </a:rPr>
                        <a:t>Stiški rokopisi</a:t>
                      </a:r>
                      <a:r>
                        <a:rPr lang="sl-SI" sz="1200" b="0" baseline="0" dirty="0" smtClean="0">
                          <a:solidFill>
                            <a:schemeClr val="tx1"/>
                          </a:solidFill>
                          <a:latin typeface="Calibri" panose="020F0502020204030204" pitchFamily="34" charset="0"/>
                        </a:rPr>
                        <a:t> in grad Bogenšperk</a:t>
                      </a:r>
                      <a:endParaRPr lang="sl-SI" sz="1200" b="0" dirty="0" smtClean="0">
                        <a:solidFill>
                          <a:schemeClr val="tx1"/>
                        </a:solidFill>
                        <a:latin typeface="Calibri" panose="020F0502020204030204" pitchFamily="34" charset="0"/>
                      </a:endParaRPr>
                    </a:p>
                  </a:txBody>
                  <a:tcPr/>
                </a:tc>
                <a:tc>
                  <a:txBody>
                    <a:bodyPr/>
                    <a:lstStyle/>
                    <a:p>
                      <a:pPr algn="ctr"/>
                      <a:r>
                        <a:rPr lang="sl-SI" sz="1200" b="0" dirty="0" smtClean="0">
                          <a:solidFill>
                            <a:schemeClr val="tx1"/>
                          </a:solidFill>
                          <a:latin typeface="+mn-lt"/>
                        </a:rPr>
                        <a:t>5. 6. 2024</a:t>
                      </a:r>
                    </a:p>
                    <a:p>
                      <a:pPr algn="ctr"/>
                      <a:r>
                        <a:rPr lang="sl-SI" sz="1200" b="0" dirty="0" smtClean="0">
                          <a:solidFill>
                            <a:schemeClr val="tx1"/>
                          </a:solidFill>
                          <a:latin typeface="+mn-lt"/>
                        </a:rPr>
                        <a:t>6. 6. 2024</a:t>
                      </a:r>
                    </a:p>
                  </a:txBody>
                  <a:tcPr/>
                </a:tc>
                <a:extLst>
                  <a:ext uri="{0D108BD9-81ED-4DB2-BD59-A6C34878D82A}">
                    <a16:rowId xmlns:a16="http://schemas.microsoft.com/office/drawing/2014/main" val="2357021052"/>
                  </a:ext>
                </a:extLst>
              </a:tr>
              <a:tr h="293059">
                <a:tc>
                  <a:txBody>
                    <a:bodyPr/>
                    <a:lstStyle/>
                    <a:p>
                      <a:pPr algn="ctr"/>
                      <a:r>
                        <a:rPr lang="sl-SI" sz="1200" b="0" dirty="0" smtClean="0">
                          <a:solidFill>
                            <a:schemeClr val="tx1"/>
                          </a:solidFill>
                        </a:rPr>
                        <a:t>9. r</a:t>
                      </a:r>
                      <a:endParaRPr lang="sl-SI" sz="1200" b="0" dirty="0">
                        <a:solidFill>
                          <a:schemeClr val="tx1"/>
                        </a:solidFill>
                        <a:latin typeface="Calibri" panose="020F0502020204030204" pitchFamily="34" charset="0"/>
                      </a:endParaRPr>
                    </a:p>
                  </a:txBody>
                  <a:tcPr/>
                </a:tc>
                <a:tc>
                  <a:txBody>
                    <a:bodyPr/>
                    <a:lstStyle/>
                    <a:p>
                      <a:pPr algn="ctr"/>
                      <a:r>
                        <a:rPr lang="sl-SI" sz="1200" b="0" dirty="0" smtClean="0">
                          <a:solidFill>
                            <a:schemeClr val="tx1"/>
                          </a:solidFill>
                        </a:rPr>
                        <a:t>Zagreb</a:t>
                      </a:r>
                      <a:endParaRPr lang="sl-SI" sz="1200" b="0" dirty="0" smtClean="0">
                        <a:solidFill>
                          <a:schemeClr val="tx1"/>
                        </a:solidFill>
                        <a:latin typeface="Calibri" panose="020F0502020204030204" pitchFamily="34" charset="0"/>
                      </a:endParaRPr>
                    </a:p>
                  </a:txBody>
                  <a:tcPr/>
                </a:tc>
                <a:tc>
                  <a:txBody>
                    <a:bodyPr/>
                    <a:lstStyle/>
                    <a:p>
                      <a:pPr algn="ctr"/>
                      <a:r>
                        <a:rPr lang="sl-SI" sz="1200" b="0" dirty="0" smtClean="0">
                          <a:solidFill>
                            <a:schemeClr val="tx1"/>
                          </a:solidFill>
                        </a:rPr>
                        <a:t>14. 5. 2024</a:t>
                      </a:r>
                    </a:p>
                    <a:p>
                      <a:pPr algn="ctr"/>
                      <a:r>
                        <a:rPr lang="sl-SI" sz="1200" b="0" dirty="0" smtClean="0">
                          <a:solidFill>
                            <a:schemeClr val="tx1"/>
                          </a:solidFill>
                          <a:latin typeface="+mn-lt"/>
                        </a:rPr>
                        <a:t>15</a:t>
                      </a:r>
                      <a:r>
                        <a:rPr lang="sl-SI" sz="1200" b="0" baseline="0" dirty="0" smtClean="0">
                          <a:solidFill>
                            <a:schemeClr val="tx1"/>
                          </a:solidFill>
                          <a:latin typeface="+mn-lt"/>
                        </a:rPr>
                        <a:t> 5. 2024</a:t>
                      </a:r>
                      <a:endParaRPr lang="sl-SI" sz="1200" b="0" dirty="0" smtClean="0">
                        <a:solidFill>
                          <a:schemeClr val="tx1"/>
                        </a:solidFill>
                        <a:latin typeface="+mn-lt"/>
                      </a:endParaRPr>
                    </a:p>
                  </a:txBody>
                  <a:tcPr/>
                </a:tc>
                <a:extLst>
                  <a:ext uri="{0D108BD9-81ED-4DB2-BD59-A6C34878D82A}">
                    <a16:rowId xmlns:a16="http://schemas.microsoft.com/office/drawing/2014/main" val="941699454"/>
                  </a:ext>
                </a:extLst>
              </a:tr>
              <a:tr h="534400">
                <a:tc>
                  <a:txBody>
                    <a:bodyPr/>
                    <a:lstStyle/>
                    <a:p>
                      <a:pPr algn="ctr"/>
                      <a:r>
                        <a:rPr lang="sl-SI" sz="1200" dirty="0" smtClean="0">
                          <a:solidFill>
                            <a:schemeClr val="tx1"/>
                          </a:solidFill>
                          <a:latin typeface="+mn-lt"/>
                        </a:rPr>
                        <a:t>IZBIRNI</a:t>
                      </a:r>
                      <a:r>
                        <a:rPr lang="sl-SI" sz="1200" baseline="0" dirty="0" smtClean="0">
                          <a:solidFill>
                            <a:schemeClr val="tx1"/>
                          </a:solidFill>
                          <a:latin typeface="+mn-lt"/>
                        </a:rPr>
                        <a:t> PREDMET </a:t>
                      </a:r>
                    </a:p>
                    <a:p>
                      <a:pPr algn="ctr"/>
                      <a:r>
                        <a:rPr lang="sl-SI" sz="1200" baseline="0" dirty="0" smtClean="0">
                          <a:solidFill>
                            <a:schemeClr val="tx1"/>
                          </a:solidFill>
                          <a:latin typeface="+mn-lt"/>
                        </a:rPr>
                        <a:t>LIKOVNO SNOVANJE 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Plečnikova hiša</a:t>
                      </a:r>
                      <a:r>
                        <a:rPr lang="sl-SI" sz="1200" baseline="0" dirty="0" smtClean="0">
                          <a:solidFill>
                            <a:schemeClr val="tx1"/>
                          </a:solidFill>
                          <a:latin typeface="+mn-lt"/>
                        </a:rPr>
                        <a:t> in Plečnikova Ljubljana,</a:t>
                      </a:r>
                      <a:endParaRPr lang="sl-SI" sz="1200" dirty="0" smtClean="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Kinodvor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2023/2024</a:t>
                      </a:r>
                    </a:p>
                  </a:txBody>
                  <a:tcPr/>
                </a:tc>
                <a:extLst>
                  <a:ext uri="{0D108BD9-81ED-4DB2-BD59-A6C34878D82A}">
                    <a16:rowId xmlns:a16="http://schemas.microsoft.com/office/drawing/2014/main" val="2588457333"/>
                  </a:ext>
                </a:extLst>
              </a:tr>
              <a:tr h="534400">
                <a:tc>
                  <a:txBody>
                    <a:bodyPr/>
                    <a:lstStyle/>
                    <a:p>
                      <a:pPr algn="ctr"/>
                      <a:r>
                        <a:rPr lang="sl-SI" sz="1200" dirty="0" smtClean="0">
                          <a:solidFill>
                            <a:schemeClr val="tx1"/>
                          </a:solidFill>
                          <a:latin typeface="+mn-lt"/>
                        </a:rPr>
                        <a:t>IZBIRNI</a:t>
                      </a:r>
                      <a:r>
                        <a:rPr lang="sl-SI" sz="1200" baseline="0" dirty="0" smtClean="0">
                          <a:solidFill>
                            <a:schemeClr val="tx1"/>
                          </a:solidFill>
                          <a:latin typeface="+mn-lt"/>
                        </a:rPr>
                        <a:t> PREDMET </a:t>
                      </a:r>
                    </a:p>
                    <a:p>
                      <a:pPr algn="ctr"/>
                      <a:r>
                        <a:rPr lang="sl-SI" sz="1200" baseline="0" dirty="0" smtClean="0">
                          <a:solidFill>
                            <a:schemeClr val="tx1"/>
                          </a:solidFill>
                          <a:latin typeface="+mn-lt"/>
                        </a:rPr>
                        <a:t>LIKOVNO SNOVANJE 2</a:t>
                      </a:r>
                    </a:p>
                    <a:p>
                      <a:pPr algn="ctr"/>
                      <a:endParaRPr lang="sl-SI" sz="1200" baseline="0" dirty="0" smtClean="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Narodna galerija, arhitektura Ljubljane in Kinodvor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2023/2024</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latin typeface="+mn-lt"/>
                      </a:endParaRPr>
                    </a:p>
                  </a:txBody>
                  <a:tcPr/>
                </a:tc>
                <a:extLst>
                  <a:ext uri="{0D108BD9-81ED-4DB2-BD59-A6C34878D82A}">
                    <a16:rowId xmlns:a16="http://schemas.microsoft.com/office/drawing/2014/main" val="3314645679"/>
                  </a:ext>
                </a:extLst>
              </a:tr>
              <a:tr h="534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IZBIRNI</a:t>
                      </a:r>
                      <a:r>
                        <a:rPr lang="sl-SI" sz="1200" b="0" baseline="0" dirty="0" smtClean="0">
                          <a:solidFill>
                            <a:schemeClr val="tx1"/>
                          </a:solidFill>
                          <a:latin typeface="+mn-lt"/>
                        </a:rPr>
                        <a:t> PREDMET</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baseline="0" dirty="0" smtClean="0">
                          <a:solidFill>
                            <a:schemeClr val="tx1"/>
                          </a:solidFill>
                          <a:latin typeface="+mn-lt"/>
                        </a:rPr>
                        <a:t>ŠPORT ZA ZDRAVJE</a:t>
                      </a:r>
                      <a:endParaRPr lang="sl-SI" sz="1200" b="0" dirty="0" smtClean="0">
                        <a:solidFill>
                          <a:schemeClr val="tx1"/>
                        </a:solidFill>
                        <a:latin typeface="+mn-lt"/>
                      </a:endParaRP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l-SI" sz="1200" baseline="0" dirty="0" smtClean="0">
                          <a:solidFill>
                            <a:schemeClr val="tx1"/>
                          </a:solidFill>
                          <a:latin typeface="+mn-lt"/>
                        </a:rPr>
                        <a:t>Lipica (konjeniška predstava, ogled Lipice, ABC igre golfa)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200" baseline="0" dirty="0" smtClean="0">
                        <a:solidFill>
                          <a:schemeClr val="tx1"/>
                        </a:solidFill>
                        <a:latin typeface="+mn-lt"/>
                      </a:endParaRP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l-SI" sz="1200" baseline="0" dirty="0" smtClean="0">
                          <a:solidFill>
                            <a:schemeClr val="tx1"/>
                          </a:solidFill>
                          <a:latin typeface="+mn-lt"/>
                        </a:rPr>
                        <a:t>Postojnska jama (jamski treking)</a:t>
                      </a:r>
                    </a:p>
                  </a:txBody>
                  <a:tcPr/>
                </a:tc>
                <a:tc>
                  <a:txBody>
                    <a:bodyPr/>
                    <a:lstStyle/>
                    <a:p>
                      <a:pPr algn="ctr"/>
                      <a:r>
                        <a:rPr lang="sl-SI" sz="1200" dirty="0" smtClean="0">
                          <a:solidFill>
                            <a:schemeClr val="tx1"/>
                          </a:solidFill>
                          <a:latin typeface="+mn-lt"/>
                        </a:rPr>
                        <a:t>september, oktober 2023 /</a:t>
                      </a:r>
                    </a:p>
                    <a:p>
                      <a:pPr algn="ctr"/>
                      <a:r>
                        <a:rPr lang="sl-SI" sz="1200" dirty="0" smtClean="0">
                          <a:solidFill>
                            <a:schemeClr val="tx1"/>
                          </a:solidFill>
                          <a:latin typeface="+mn-lt"/>
                        </a:rPr>
                        <a:t>maj 2024</a:t>
                      </a:r>
                    </a:p>
                    <a:p>
                      <a:pPr algn="ctr"/>
                      <a:endParaRPr lang="sl-SI" sz="1200" dirty="0" smtClean="0">
                        <a:solidFill>
                          <a:schemeClr val="tx1"/>
                        </a:solidFill>
                        <a:latin typeface="+mn-lt"/>
                      </a:endParaRPr>
                    </a:p>
                    <a:p>
                      <a:pPr algn="ctr"/>
                      <a:r>
                        <a:rPr lang="sl-SI" sz="1200" dirty="0" smtClean="0">
                          <a:solidFill>
                            <a:schemeClr val="tx1"/>
                          </a:solidFill>
                          <a:latin typeface="+mn-lt"/>
                        </a:rPr>
                        <a:t>december 2023 / marec 2024</a:t>
                      </a:r>
                    </a:p>
                    <a:p>
                      <a:pPr algn="ctr"/>
                      <a:endParaRPr lang="sl-SI" sz="1200" dirty="0">
                        <a:solidFill>
                          <a:schemeClr val="tx1"/>
                        </a:solidFill>
                        <a:latin typeface="+mn-lt"/>
                      </a:endParaRPr>
                    </a:p>
                  </a:txBody>
                  <a:tcPr/>
                </a:tc>
                <a:extLst>
                  <a:ext uri="{0D108BD9-81ED-4DB2-BD59-A6C34878D82A}">
                    <a16:rowId xmlns:a16="http://schemas.microsoft.com/office/drawing/2014/main" val="10007"/>
                  </a:ext>
                </a:extLst>
              </a:tr>
              <a:tr h="542618">
                <a:tc>
                  <a:txBody>
                    <a:bodyPr/>
                    <a:lstStyle/>
                    <a:p>
                      <a:pPr algn="ctr"/>
                      <a:r>
                        <a:rPr lang="sl-SI" sz="1200" dirty="0" smtClean="0"/>
                        <a:t>IZBIRNI PREDMET</a:t>
                      </a:r>
                    </a:p>
                    <a:p>
                      <a:pPr algn="ctr"/>
                      <a:r>
                        <a:rPr lang="sl-SI" sz="1200" dirty="0" smtClean="0"/>
                        <a:t>ODKRIVAMO PRETEKLOST</a:t>
                      </a:r>
                      <a:r>
                        <a:rPr lang="sl-SI" sz="1200" baseline="0" dirty="0" smtClean="0"/>
                        <a:t> MOJEGA KRAJA – 8. r</a:t>
                      </a:r>
                      <a:endParaRPr lang="sl-SI" sz="1200" dirty="0"/>
                    </a:p>
                  </a:txBody>
                  <a:tcPr/>
                </a:tc>
                <a:tc>
                  <a:txBody>
                    <a:bodyPr/>
                    <a:lstStyle/>
                    <a:p>
                      <a:pPr marL="0" indent="0" algn="ctr">
                        <a:buFont typeface="Wingdings" panose="05000000000000000000" pitchFamily="2" charset="2"/>
                        <a:buNone/>
                      </a:pPr>
                      <a:r>
                        <a:rPr lang="sl-SI" sz="1200" dirty="0" smtClean="0"/>
                        <a:t>Predjamski grad, kozolec toplar</a:t>
                      </a:r>
                      <a:endParaRPr lang="sl-SI" sz="1200" dirty="0"/>
                    </a:p>
                  </a:txBody>
                  <a:tcPr/>
                </a:tc>
                <a:tc>
                  <a:txBody>
                    <a:bodyPr/>
                    <a:lstStyle/>
                    <a:p>
                      <a:pPr algn="ctr"/>
                      <a:r>
                        <a:rPr lang="sl-SI" sz="1200" dirty="0" smtClean="0"/>
                        <a:t>januar 2024</a:t>
                      </a:r>
                      <a:endParaRPr lang="sl-SI" sz="1200" dirty="0"/>
                    </a:p>
                  </a:txBody>
                  <a:tcPr/>
                </a:tc>
                <a:extLst>
                  <a:ext uri="{0D108BD9-81ED-4DB2-BD59-A6C34878D82A}">
                    <a16:rowId xmlns:a16="http://schemas.microsoft.com/office/drawing/2014/main" val="10008"/>
                  </a:ext>
                </a:extLst>
              </a:tr>
              <a:tr h="542618">
                <a:tc>
                  <a:txBody>
                    <a:bodyPr/>
                    <a:lstStyle/>
                    <a:p>
                      <a:pPr algn="ctr"/>
                      <a:r>
                        <a:rPr lang="sl-SI" sz="1200" dirty="0" smtClean="0"/>
                        <a:t>IZBIRNI PREDMET</a:t>
                      </a:r>
                    </a:p>
                    <a:p>
                      <a:pPr algn="ctr"/>
                      <a:r>
                        <a:rPr lang="sl-SI" sz="1200" dirty="0" smtClean="0"/>
                        <a:t>TURISTIČNA VZGOJA – 7., 8., 9. R</a:t>
                      </a:r>
                      <a:endParaRPr lang="sl-SI" sz="1200" dirty="0"/>
                    </a:p>
                  </a:txBody>
                  <a:tcPr/>
                </a:tc>
                <a:tc>
                  <a:txBody>
                    <a:bodyPr/>
                    <a:lstStyle/>
                    <a:p>
                      <a:pPr marL="171450" indent="-171450" algn="ctr">
                        <a:buFont typeface="Wingdings" panose="05000000000000000000" pitchFamily="2" charset="2"/>
                        <a:buChar char="Ø"/>
                      </a:pPr>
                      <a:r>
                        <a:rPr lang="sl-SI" sz="1200" dirty="0" smtClean="0"/>
                        <a:t>Lipica</a:t>
                      </a:r>
                    </a:p>
                    <a:p>
                      <a:pPr marL="171450" indent="-171450" algn="ctr">
                        <a:buFont typeface="Wingdings" panose="05000000000000000000" pitchFamily="2" charset="2"/>
                        <a:buChar char="Ø"/>
                      </a:pPr>
                      <a:r>
                        <a:rPr lang="sl-SI" sz="1200" dirty="0" smtClean="0"/>
                        <a:t>Ljubljana</a:t>
                      </a:r>
                      <a:r>
                        <a:rPr lang="sl-SI" sz="1200" baseline="0" dirty="0" smtClean="0"/>
                        <a:t> (turistični sejem)</a:t>
                      </a:r>
                    </a:p>
                    <a:p>
                      <a:pPr marL="171450" indent="-171450" algn="ctr">
                        <a:buFont typeface="Wingdings" panose="05000000000000000000" pitchFamily="2" charset="2"/>
                        <a:buChar char="Ø"/>
                      </a:pPr>
                      <a:r>
                        <a:rPr lang="sl-SI" sz="1200" baseline="0" dirty="0" smtClean="0"/>
                        <a:t>Jamski treking</a:t>
                      </a:r>
                    </a:p>
                    <a:p>
                      <a:pPr marL="171450" indent="-171450" algn="ctr">
                        <a:buFont typeface="Wingdings" panose="05000000000000000000" pitchFamily="2" charset="2"/>
                        <a:buChar char="Ø"/>
                      </a:pPr>
                      <a:r>
                        <a:rPr lang="sl-SI" sz="1200" baseline="0" dirty="0" smtClean="0"/>
                        <a:t>Gardaland </a:t>
                      </a:r>
                      <a:endParaRPr lang="sl-SI"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2023/2024</a:t>
                      </a:r>
                    </a:p>
                    <a:p>
                      <a:pPr algn="ctr"/>
                      <a:endParaRPr lang="sl-SI" sz="1200" dirty="0"/>
                    </a:p>
                  </a:txBody>
                  <a:tcPr/>
                </a:tc>
                <a:extLst>
                  <a:ext uri="{0D108BD9-81ED-4DB2-BD59-A6C34878D82A}">
                    <a16:rowId xmlns:a16="http://schemas.microsoft.com/office/drawing/2014/main" val="2384346952"/>
                  </a:ext>
                </a:extLst>
              </a:tr>
            </a:tbl>
          </a:graphicData>
        </a:graphic>
      </p:graphicFrame>
      <p:sp>
        <p:nvSpPr>
          <p:cNvPr id="4" name="Naslov 1"/>
          <p:cNvSpPr txBox="1">
            <a:spLocks/>
          </p:cNvSpPr>
          <p:nvPr/>
        </p:nvSpPr>
        <p:spPr>
          <a:xfrm>
            <a:off x="491957" y="764704"/>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EKSKURZIJE</a:t>
            </a:r>
            <a:endParaRPr lang="sl-SI" sz="1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95357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27584" y="620688"/>
            <a:ext cx="7632848" cy="5813524"/>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a:latin typeface="+mn-lt"/>
            </a:endParaRPr>
          </a:p>
          <a:p>
            <a:pPr algn="just"/>
            <a:r>
              <a:rPr lang="sl-SI" sz="1600" b="1" dirty="0" smtClean="0">
                <a:solidFill>
                  <a:srgbClr val="002060"/>
                </a:solidFill>
                <a:latin typeface="+mn-lt"/>
              </a:rPr>
              <a:t>ŠOLSKA SVETOVALNA SLUŽBA</a:t>
            </a:r>
          </a:p>
          <a:p>
            <a:pPr algn="just"/>
            <a:endParaRPr lang="sl-SI" sz="500" b="1" u="sng" dirty="0" smtClean="0">
              <a:latin typeface="+mn-lt"/>
            </a:endParaRPr>
          </a:p>
          <a:p>
            <a:pPr algn="just"/>
            <a:r>
              <a:rPr lang="sl-SI" sz="1300" dirty="0" smtClean="0">
                <a:latin typeface="+mn-lt"/>
              </a:rPr>
              <a:t>Šolsko svetovalno službo oblikujejo pedagoginja Manca Dekleva, psihologinji Andreja Poljšak in Roberta Gvozdić ter defektologinja Mojca Simičak. Strokovne delavke sodelujejo z učitelji in vodstvom šole pri načrtovanju, spremljanju in vrednotenju razvoja šole, nudijo pomoč učencem z učnimi in vedenjskimi težavami, organizirajo in izvajajo poklicno usmerjanje, povezujejo šolo s humanitarnimi in strokovnimi organizacijami. Pedagoginja ureja tudi socialno problematiko naših učencev in nudi pomoč v smislu pravilnega vzgojnega ravnanja z učenci ter svetuje učencem in staršem. Psihologinja vodi tudi aktivnosti odkrivanja nadarjenih učencev in delo z njimi. Defektologinja in psihologinja uspešno izvajata dodatno strokovno pomoč za učence s posebnimi potrebami.</a:t>
            </a:r>
          </a:p>
          <a:p>
            <a:pPr algn="just"/>
            <a:endParaRPr lang="sl-SI" sz="1300" dirty="0">
              <a:solidFill>
                <a:srgbClr val="00B050"/>
              </a:solidFill>
              <a:latin typeface="+mn-lt"/>
            </a:endParaRPr>
          </a:p>
          <a:p>
            <a:pPr algn="just"/>
            <a:endParaRPr lang="sl-SI" sz="1600" b="1" dirty="0" smtClean="0">
              <a:solidFill>
                <a:srgbClr val="002060"/>
              </a:solidFill>
              <a:latin typeface="+mn-lt"/>
            </a:endParaRPr>
          </a:p>
          <a:p>
            <a:pPr algn="just"/>
            <a:r>
              <a:rPr lang="sl-SI" sz="1600" b="1" dirty="0" smtClean="0">
                <a:solidFill>
                  <a:srgbClr val="002060"/>
                </a:solidFill>
                <a:latin typeface="+mn-lt"/>
              </a:rPr>
              <a:t>ŠOLSKA KNJIŽNICA</a:t>
            </a:r>
          </a:p>
          <a:p>
            <a:pPr algn="just"/>
            <a:endParaRPr lang="sl-SI" sz="500" b="1" u="sng" dirty="0">
              <a:latin typeface="+mn-lt"/>
            </a:endParaRPr>
          </a:p>
          <a:p>
            <a:pPr algn="just"/>
            <a:r>
              <a:rPr lang="sl-SI" sz="1300" dirty="0" smtClean="0">
                <a:latin typeface="+mn-lt"/>
              </a:rPr>
              <a:t>Šolska  knjižnica  je  za  izposojo  odprta  </a:t>
            </a:r>
            <a:r>
              <a:rPr lang="sl-SI" sz="1300" b="1" dirty="0" smtClean="0">
                <a:solidFill>
                  <a:schemeClr val="accent2">
                    <a:lumMod val="75000"/>
                  </a:schemeClr>
                </a:solidFill>
                <a:latin typeface="+mn-lt"/>
              </a:rPr>
              <a:t>od</a:t>
            </a:r>
            <a:r>
              <a:rPr lang="sl-SI" sz="1300" dirty="0" smtClean="0">
                <a:latin typeface="+mn-lt"/>
              </a:rPr>
              <a:t> </a:t>
            </a:r>
            <a:r>
              <a:rPr lang="sl-SI" sz="1300" b="1" dirty="0" smtClean="0">
                <a:solidFill>
                  <a:schemeClr val="accent2">
                    <a:lumMod val="75000"/>
                  </a:schemeClr>
                </a:solidFill>
                <a:latin typeface="+mn-lt"/>
              </a:rPr>
              <a:t>7.30 do 8.20 ter od 11.50 do14.00 in med vsemi odmori</a:t>
            </a:r>
            <a:r>
              <a:rPr lang="sl-SI" sz="1300" dirty="0" smtClean="0">
                <a:latin typeface="+mn-lt"/>
              </a:rPr>
              <a:t>. Vodi jo šolska knjižničarka Mateja Kokošar. Vpisnine ni, prav tako zamudnine ne. Učenec, kot član šolske knjižnice, je po pravilniku o knjižničnem redu dolžan z izposojenim gradivom lepo ravnati in ga vrniti v roku 14 dni. Izposojo gradiva, razen knjig za domače branje, se lahko podaljša.. Če le-tega ne vrne do konca šolskega leta oz. vrne poškodovanega, šola zaračunava odškodnino.</a:t>
            </a:r>
          </a:p>
          <a:p>
            <a:pPr algn="just"/>
            <a:r>
              <a:rPr lang="sl-SI" sz="1300" dirty="0" smtClean="0">
                <a:latin typeface="+mn-lt"/>
              </a:rPr>
              <a:t>Šolska knjižnica je učno in informacijsko središče šole, kjer učenci preko vsebin in ciljev knjižničnih informacijskih znanj od 1. do 9. razreda spoznavajo njeno urejenost, storitve ter postanejo samostojni uporabniki knjižnice. </a:t>
            </a:r>
          </a:p>
          <a:p>
            <a:pPr algn="just"/>
            <a:r>
              <a:rPr lang="sl-SI" sz="1300" dirty="0" smtClean="0">
                <a:latin typeface="+mn-lt"/>
              </a:rPr>
              <a:t>Knjižnični fond se vsako leto bogati in obnavlja, kar nudi učencem pester izbor knjig in strokovne literature za domače branje, plakate, seminarske naloge in branje v prostem času.</a:t>
            </a:r>
          </a:p>
          <a:p>
            <a:pPr algn="just"/>
            <a:endParaRPr lang="sl-SI" sz="1300" dirty="0" smtClean="0">
              <a:latin typeface="+mn-lt"/>
            </a:endParaRPr>
          </a:p>
          <a:p>
            <a:pPr algn="just"/>
            <a:r>
              <a:rPr lang="sl-SI" sz="1300" dirty="0" smtClean="0">
                <a:solidFill>
                  <a:srgbClr val="800000"/>
                </a:solidFill>
                <a:latin typeface="+mn-lt"/>
                <a:hlinkClick r:id="rId2"/>
              </a:rPr>
              <a:t>DOBRODOŠLI PRI KNJIŽNIČARKI</a:t>
            </a:r>
            <a:r>
              <a:rPr lang="sl-SI" sz="1300" dirty="0" smtClean="0">
                <a:solidFill>
                  <a:srgbClr val="800000"/>
                </a:solidFill>
                <a:latin typeface="+mn-lt"/>
              </a:rPr>
              <a:t> </a:t>
            </a:r>
            <a:r>
              <a:rPr lang="sl-SI" sz="1300" dirty="0" smtClean="0">
                <a:latin typeface="+mn-lt"/>
              </a:rPr>
              <a:t>– spletna stran knjižnice</a:t>
            </a:r>
          </a:p>
          <a:p>
            <a:pPr algn="just"/>
            <a:endParaRPr lang="sl-SI" sz="1300" dirty="0" smtClean="0">
              <a:latin typeface="+mn-lt"/>
            </a:endParaRPr>
          </a:p>
          <a:p>
            <a:pPr algn="just"/>
            <a:endParaRPr lang="sl-SI" sz="1600" b="1" u="sng" dirty="0" smtClean="0">
              <a:latin typeface="+mn-lt"/>
            </a:endParaRPr>
          </a:p>
          <a:p>
            <a:pPr algn="just"/>
            <a:r>
              <a:rPr lang="sl-SI" sz="1600" b="1" u="sng" dirty="0" smtClean="0">
                <a:solidFill>
                  <a:srgbClr val="002060"/>
                </a:solidFill>
                <a:latin typeface="+mn-lt"/>
              </a:rPr>
              <a:t>UČBENIŠKI SKLAD – izposoja učbenikov</a:t>
            </a:r>
          </a:p>
          <a:p>
            <a:pPr algn="just"/>
            <a:endParaRPr lang="sl-SI" sz="500" b="1" u="sng" dirty="0">
              <a:latin typeface="+mn-lt"/>
            </a:endParaRPr>
          </a:p>
          <a:p>
            <a:pPr algn="just"/>
            <a:r>
              <a:rPr lang="sl-SI" sz="1300" dirty="0" smtClean="0">
                <a:latin typeface="+mn-lt"/>
              </a:rPr>
              <a:t>Prijave za izposojo učbenikov izpeljemo ob koncu šolskega leta, naročene komplete pa učenci prejmejo prvi teden v septembru. S podpisom v posamezni učbenik se učenec obveže, da bo z njim lepo ravnal, ga zavil ter ga konec šolskega leta vrnil nepoškodovanega. V nasprotnem primeru  šola po pravilniku o upravljanju šolskih skladov  zaračunava odškodnino, in sicer največ 1/3 nabavne cene  poškodovanega učbenika ter največ polovico cene izgubljenega učbenika.</a:t>
            </a:r>
          </a:p>
          <a:p>
            <a:pPr algn="just"/>
            <a:r>
              <a:rPr lang="sl-SI" sz="1300" dirty="0" smtClean="0">
                <a:latin typeface="Calibri" panose="020F0502020204030204" pitchFamily="34" charset="0"/>
              </a:rPr>
              <a:t>  </a:t>
            </a:r>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37</a:t>
            </a:fld>
            <a:endParaRPr lang="sl-SI"/>
          </a:p>
        </p:txBody>
      </p:sp>
    </p:spTree>
    <p:extLst>
      <p:ext uri="{BB962C8B-B14F-4D97-AF65-F5344CB8AC3E}">
        <p14:creationId xmlns:p14="http://schemas.microsoft.com/office/powerpoint/2010/main" val="133962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954841" y="4581128"/>
            <a:ext cx="7476598" cy="1389136"/>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rPr>
              <a:t>VARNA POT V ŠOLO</a:t>
            </a:r>
            <a:endParaRPr lang="sl-SI" sz="1600" b="1" dirty="0">
              <a:solidFill>
                <a:srgbClr val="002060"/>
              </a:solidFill>
            </a:endParaRPr>
          </a:p>
          <a:p>
            <a:pPr algn="just"/>
            <a:endParaRPr lang="sl-SI" sz="1600" dirty="0"/>
          </a:p>
          <a:p>
            <a:pPr algn="just"/>
            <a:endParaRPr lang="sl-SI" sz="300" dirty="0"/>
          </a:p>
          <a:p>
            <a:pPr algn="just"/>
            <a:r>
              <a:rPr lang="sl-SI" sz="1200" dirty="0"/>
              <a:t>Starši, svetujemo vam, da z otroki večkrat skupaj prehodite njihovo najvarnejšo pot in jih ob tem opozarjajte na nevarne dele poti, ki zahtevajo še posebno previdnost.</a:t>
            </a:r>
          </a:p>
          <a:p>
            <a:pPr algn="just"/>
            <a:r>
              <a:rPr lang="sl-SI" sz="1200" dirty="0"/>
              <a:t>Učenci 1. razreda morajo imeti na poti v šolo in domov spremstvo. Spremljevalci so lahko tudi otroci, stari najmanj deset let, če to dovolijo starši otroka.</a:t>
            </a:r>
          </a:p>
          <a:p>
            <a:pPr algn="just"/>
            <a:r>
              <a:rPr lang="sl-SI" sz="1200" dirty="0"/>
              <a:t>Učenci prvega in drugega razreda morajo obvezno nositi rumeno rutico.</a:t>
            </a:r>
          </a:p>
          <a:p>
            <a:pPr algn="ctr"/>
            <a:endParaRPr lang="sl-SI" sz="1200" dirty="0">
              <a:latin typeface="Calibri" panose="020F0502020204030204" pitchFamily="34" charset="0"/>
            </a:endParaRPr>
          </a:p>
        </p:txBody>
      </p:sp>
      <p:sp>
        <p:nvSpPr>
          <p:cNvPr id="5" name="Naslov 1"/>
          <p:cNvSpPr txBox="1">
            <a:spLocks/>
          </p:cNvSpPr>
          <p:nvPr/>
        </p:nvSpPr>
        <p:spPr>
          <a:xfrm>
            <a:off x="932765" y="764434"/>
            <a:ext cx="7476597" cy="172819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Gill Sans MT" panose="020B0502020104020203" pitchFamily="34" charset="-18"/>
              </a:rPr>
              <a:t>ZAGOTAVLJANJE VARNOSTI UČENCEV</a:t>
            </a:r>
          </a:p>
          <a:p>
            <a:pPr algn="just"/>
            <a:endParaRPr lang="sl-SI" sz="1200" dirty="0" smtClean="0">
              <a:latin typeface="Calibri" panose="020F0502020204030204" pitchFamily="34" charset="0"/>
            </a:endParaRPr>
          </a:p>
          <a:p>
            <a:pPr algn="just"/>
            <a:r>
              <a:rPr lang="sl-SI" sz="1200" dirty="0" smtClean="0"/>
              <a:t>ZOFVI (Ur. list RS št. 46/2016):</a:t>
            </a:r>
          </a:p>
          <a:p>
            <a:pPr algn="just"/>
            <a:endParaRPr lang="sl-SI" sz="1200" dirty="0" smtClean="0"/>
          </a:p>
          <a:p>
            <a:pPr algn="just"/>
            <a:r>
              <a:rPr lang="sl-SI" sz="1200" dirty="0" smtClean="0"/>
              <a:t>V vrtcih, šolah in drugih zavodih za vzgojo in izobraževanje se: “Zagotovi varno in spodbudno učno okolje, kjer je prepovedano telesno kaznovanje otrok in vsakršna druga oblika nasilja nad in med otroki in neenakopravna obravnava, ki bi temeljila na spolu, spolni usmerjenosti, socialnem in kulturnem poreklu, veroizpovedi, rasni in etnični in narodni pripadnosti ter posebnosti v telesnem in duševnem razvoju</a:t>
            </a:r>
            <a:r>
              <a:rPr lang="sl-SI" sz="1400" dirty="0" smtClean="0"/>
              <a:t>.“</a:t>
            </a:r>
            <a:endParaRPr lang="sl-SI" sz="1400" dirty="0"/>
          </a:p>
        </p:txBody>
      </p:sp>
      <p:sp>
        <p:nvSpPr>
          <p:cNvPr id="6" name="Označba mesta številke diapozitiva 5"/>
          <p:cNvSpPr>
            <a:spLocks noGrp="1"/>
          </p:cNvSpPr>
          <p:nvPr>
            <p:ph type="sldNum" sz="quarter" idx="12"/>
          </p:nvPr>
        </p:nvSpPr>
        <p:spPr/>
        <p:txBody>
          <a:bodyPr/>
          <a:lstStyle/>
          <a:p>
            <a:fld id="{C1098D97-D47F-4185-AB0A-1FBD1691CD49}" type="slidenum">
              <a:rPr lang="sl-SI" smtClean="0"/>
              <a:pPr/>
              <a:t>38</a:t>
            </a:fld>
            <a:endParaRPr lang="sl-SI"/>
          </a:p>
        </p:txBody>
      </p:sp>
      <p:sp>
        <p:nvSpPr>
          <p:cNvPr id="7" name="Naslov 1"/>
          <p:cNvSpPr txBox="1">
            <a:spLocks/>
          </p:cNvSpPr>
          <p:nvPr/>
        </p:nvSpPr>
        <p:spPr>
          <a:xfrm>
            <a:off x="932765" y="2682647"/>
            <a:ext cx="7476597" cy="1476164"/>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rPr>
              <a:t>PROMETNA VARNOST</a:t>
            </a:r>
          </a:p>
          <a:p>
            <a:pPr algn="just"/>
            <a:endParaRPr lang="sl-SI" sz="1200" dirty="0" smtClean="0"/>
          </a:p>
          <a:p>
            <a:pPr algn="just"/>
            <a:r>
              <a:rPr lang="sl-SI" sz="1200" dirty="0" smtClean="0"/>
              <a:t>Učenci 1. razreda dobijo rumene rutice. </a:t>
            </a:r>
          </a:p>
          <a:p>
            <a:pPr algn="just"/>
            <a:r>
              <a:rPr lang="sl-SI" sz="1200" dirty="0" smtClean="0"/>
              <a:t>Skupaj s policistom si ogledajo oz. prehodijo varno pot v šolo.</a:t>
            </a:r>
          </a:p>
          <a:p>
            <a:pPr algn="just"/>
            <a:endParaRPr lang="sl-SI" sz="1200" dirty="0"/>
          </a:p>
          <a:p>
            <a:pPr algn="just"/>
            <a:r>
              <a:rPr lang="sl-SI" sz="1200" dirty="0" smtClean="0"/>
              <a:t>Za učence 5. razreda organiziramo opravljanje kolesarskega izpita</a:t>
            </a:r>
            <a:r>
              <a:rPr lang="sl-SI" sz="1200" dirty="0" smtClean="0"/>
              <a:t>.</a:t>
            </a:r>
          </a:p>
          <a:p>
            <a:pPr algn="just"/>
            <a:endParaRPr lang="sl-SI" sz="1200" dirty="0" smtClean="0"/>
          </a:p>
          <a:p>
            <a:pPr algn="just"/>
            <a:r>
              <a:rPr lang="sl-SI" sz="1200" dirty="0" smtClean="0"/>
              <a:t>V šolskem </a:t>
            </a:r>
            <a:r>
              <a:rPr lang="sl-SI" sz="1200" dirty="0"/>
              <a:t>letu 2023/2024 </a:t>
            </a:r>
            <a:r>
              <a:rPr lang="sl-SI" sz="1200" dirty="0" smtClean="0"/>
              <a:t>smo se pridružili </a:t>
            </a:r>
            <a:r>
              <a:rPr lang="sl-SI" sz="1200" dirty="0"/>
              <a:t>projektu Varno na kolesu. Glavni namen projekta je spodbujanje kolesarjenja ter aktivnega preživljanja prostega časa.</a:t>
            </a:r>
            <a:endParaRPr lang="sl-SI" sz="1200" dirty="0"/>
          </a:p>
        </p:txBody>
      </p:sp>
    </p:spTree>
    <p:extLst>
      <p:ext uri="{BB962C8B-B14F-4D97-AF65-F5344CB8AC3E}">
        <p14:creationId xmlns:p14="http://schemas.microsoft.com/office/powerpoint/2010/main" val="125516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27584" y="836712"/>
            <a:ext cx="7886700" cy="5673749"/>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smtClean="0">
              <a:solidFill>
                <a:srgbClr val="002060"/>
              </a:solidFill>
              <a:latin typeface="Calibri" panose="020F0502020204030204" pitchFamily="34" charset="0"/>
            </a:endParaRPr>
          </a:p>
          <a:p>
            <a:pPr algn="just"/>
            <a:r>
              <a:rPr lang="sl-SI" sz="1600" b="1" dirty="0" smtClean="0">
                <a:solidFill>
                  <a:srgbClr val="002060"/>
                </a:solidFill>
                <a:latin typeface="+mn-lt"/>
              </a:rPr>
              <a:t>PREVOZI UČENCEV</a:t>
            </a:r>
            <a:endParaRPr lang="sl-SI" sz="1600" dirty="0" smtClean="0">
              <a:solidFill>
                <a:srgbClr val="002060"/>
              </a:solidFill>
              <a:latin typeface="+mn-lt"/>
            </a:endParaRPr>
          </a:p>
          <a:p>
            <a:pPr algn="just"/>
            <a:r>
              <a:rPr lang="sl-SI" sz="1300" dirty="0" smtClean="0">
                <a:latin typeface="+mn-lt"/>
              </a:rPr>
              <a:t>  </a:t>
            </a:r>
            <a:endParaRPr lang="sl-SI" sz="1300" dirty="0">
              <a:latin typeface="+mn-lt"/>
            </a:endParaRPr>
          </a:p>
          <a:p>
            <a:pPr algn="just"/>
            <a:r>
              <a:rPr lang="sl-SI" sz="1300" dirty="0" smtClean="0">
                <a:latin typeface="+mn-lt"/>
              </a:rPr>
              <a:t>Učenci vozači, ki prihajajo na centralno šolo iz Planine, Bukovja, Studenega ter krajev, ki sodijo k podružnicam, imajo organiziran prevoz s šolskimi avtobusi. Ure prihodov in odhodov avtobusov urejata oddelek za družbene dejavnosti Občine Postojna ter prevoznika AVRIGO Nova Gorica, PE Postojna in Frelih prevozi. Prevoz po pouku bo organiziran v vse smeri </a:t>
            </a:r>
          </a:p>
          <a:p>
            <a:pPr algn="just"/>
            <a:endParaRPr lang="sl-SI" sz="400" b="1" dirty="0" smtClean="0">
              <a:solidFill>
                <a:srgbClr val="002060"/>
              </a:solidFill>
              <a:latin typeface="+mn-lt"/>
            </a:endParaRPr>
          </a:p>
          <a:p>
            <a:pPr algn="just"/>
            <a:r>
              <a:rPr lang="sl-SI" sz="1400" b="1" dirty="0" smtClean="0">
                <a:solidFill>
                  <a:srgbClr val="002060"/>
                </a:solidFill>
                <a:latin typeface="+mn-lt"/>
                <a:hlinkClick r:id="rId2"/>
              </a:rPr>
              <a:t>Vozni red – spletna stran šole</a:t>
            </a:r>
            <a:endParaRPr lang="sl-SI" sz="1400" b="1" dirty="0" smtClean="0">
              <a:solidFill>
                <a:srgbClr val="002060"/>
              </a:solidFill>
              <a:latin typeface="+mn-lt"/>
            </a:endParaRPr>
          </a:p>
          <a:p>
            <a:pPr algn="just"/>
            <a:endParaRPr lang="sl-SI" sz="1300" dirty="0" smtClean="0">
              <a:latin typeface="+mn-lt"/>
            </a:endParaRPr>
          </a:p>
          <a:p>
            <a:pPr algn="just"/>
            <a:endParaRPr lang="sl-SI" sz="1600" dirty="0" smtClean="0">
              <a:latin typeface="+mn-lt"/>
            </a:endParaRPr>
          </a:p>
          <a:p>
            <a:pPr algn="just"/>
            <a:endParaRPr lang="sl-SI" sz="1600" dirty="0">
              <a:latin typeface="+mn-lt"/>
            </a:endParaRPr>
          </a:p>
          <a:p>
            <a:pPr algn="just"/>
            <a:endParaRPr lang="sl-SI" sz="1600" dirty="0">
              <a:latin typeface="+mn-lt"/>
            </a:endParaRPr>
          </a:p>
          <a:p>
            <a:pPr algn="just"/>
            <a:r>
              <a:rPr lang="sl-SI" sz="1600" b="1" dirty="0" smtClean="0">
                <a:solidFill>
                  <a:srgbClr val="002060"/>
                </a:solidFill>
                <a:latin typeface="+mn-lt"/>
              </a:rPr>
              <a:t>OBNAŠANJE NA AVTOBUSU / KOMBIJU</a:t>
            </a:r>
          </a:p>
          <a:p>
            <a:pPr algn="just"/>
            <a:endParaRPr lang="sl-SI" sz="400" dirty="0">
              <a:latin typeface="+mn-lt"/>
            </a:endParaRPr>
          </a:p>
          <a:p>
            <a:pPr algn="just"/>
            <a:r>
              <a:rPr lang="sl-SI" sz="1300" dirty="0" smtClean="0">
                <a:latin typeface="+mn-lt"/>
              </a:rPr>
              <a:t>Vstopamo in izstopamo drug za drugim in se ne prerivamo. Pozdravimo voznika. Med vožnjo sedimo, ne kričimo, ne smetimo in ne uničujemo inventarja v vozilu. OBVEZNA je uporaba varnostnih pasov. Učitelji spremljevalci skrbijo za varnost tako, da so razporejeni po avtobusu.</a:t>
            </a:r>
          </a:p>
          <a:p>
            <a:pPr marL="285750" indent="-285750" algn="just">
              <a:buFontTx/>
              <a:buChar char="-"/>
            </a:pPr>
            <a:endParaRPr lang="sl-SI" sz="1300" dirty="0" smtClean="0">
              <a:latin typeface="+mn-lt"/>
            </a:endParaRPr>
          </a:p>
          <a:p>
            <a:pPr marL="285750" indent="-285750" algn="just">
              <a:buFontTx/>
              <a:buChar char="-"/>
            </a:pPr>
            <a:endParaRPr lang="sl-SI" sz="1300" dirty="0">
              <a:latin typeface="+mn-lt"/>
            </a:endParaRPr>
          </a:p>
          <a:p>
            <a:pPr algn="just"/>
            <a:endParaRPr lang="sl-SI" sz="1300" dirty="0" smtClean="0">
              <a:latin typeface="+mn-lt"/>
            </a:endParaRPr>
          </a:p>
          <a:p>
            <a:pPr algn="just"/>
            <a:endParaRPr lang="sl-SI" sz="1300" dirty="0">
              <a:latin typeface="+mn-lt"/>
            </a:endParaRPr>
          </a:p>
          <a:p>
            <a:pPr algn="just"/>
            <a:endParaRPr lang="sl-SI" sz="1300" dirty="0" smtClean="0">
              <a:latin typeface="+mn-lt"/>
            </a:endParaRPr>
          </a:p>
          <a:p>
            <a:pPr algn="just"/>
            <a:r>
              <a:rPr lang="sl-SI" sz="1600" b="1" dirty="0" smtClean="0">
                <a:solidFill>
                  <a:srgbClr val="002060"/>
                </a:solidFill>
                <a:latin typeface="+mn-lt"/>
              </a:rPr>
              <a:t>NEZGODNO ZAVAROVANJE UČENCEV</a:t>
            </a:r>
            <a:endParaRPr lang="sl-SI" sz="1600" b="1" dirty="0">
              <a:solidFill>
                <a:srgbClr val="002060"/>
              </a:solidFill>
              <a:latin typeface="+mn-lt"/>
            </a:endParaRPr>
          </a:p>
          <a:p>
            <a:pPr algn="just"/>
            <a:endParaRPr lang="sl-SI" sz="400" dirty="0">
              <a:latin typeface="+mn-lt"/>
            </a:endParaRPr>
          </a:p>
          <a:p>
            <a:pPr algn="just"/>
            <a:r>
              <a:rPr lang="sl-SI" sz="1300" dirty="0" smtClean="0">
                <a:latin typeface="+mn-lt"/>
              </a:rPr>
              <a:t>Na začetku šolskega leta dobite ponudbe raznih zavarovalnic za nezgodno zavarovanje otrok. Dobro se seznanite z njihovimi programi in se odločite za tistega, ki vam najbolje ustreza.</a:t>
            </a:r>
            <a:endParaRPr lang="sl-SI" sz="1300" dirty="0">
              <a:latin typeface="+mn-lt"/>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pic>
        <p:nvPicPr>
          <p:cNvPr id="1028" name="Picture 4" descr="http://arhiv.osflv.si/2013/images/datoteke/slike/bu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2204864"/>
            <a:ext cx="1728192" cy="955656"/>
          </a:xfrm>
          <a:prstGeom prst="rect">
            <a:avLst/>
          </a:prstGeom>
          <a:noFill/>
          <a:extLst>
            <a:ext uri="{909E8E84-426E-40DD-AFC4-6F175D3DCCD1}">
              <a14:hiddenFill xmlns:a14="http://schemas.microsoft.com/office/drawing/2010/main">
                <a:solidFill>
                  <a:srgbClr val="FFFFFF"/>
                </a:solidFill>
              </a14:hiddenFill>
            </a:ext>
          </a:extLst>
        </p:spPr>
      </p:pic>
      <p:sp>
        <p:nvSpPr>
          <p:cNvPr id="3" name="Označba mesta številke diapozitiva 2"/>
          <p:cNvSpPr>
            <a:spLocks noGrp="1"/>
          </p:cNvSpPr>
          <p:nvPr>
            <p:ph type="sldNum" sz="quarter" idx="12"/>
          </p:nvPr>
        </p:nvSpPr>
        <p:spPr/>
        <p:txBody>
          <a:bodyPr/>
          <a:lstStyle/>
          <a:p>
            <a:fld id="{C1098D97-D47F-4185-AB0A-1FBD1691CD49}" type="slidenum">
              <a:rPr lang="sl-SI" smtClean="0"/>
              <a:pPr/>
              <a:t>39</a:t>
            </a:fld>
            <a:endParaRPr lang="sl-SI"/>
          </a:p>
        </p:txBody>
      </p:sp>
    </p:spTree>
    <p:extLst>
      <p:ext uri="{BB962C8B-B14F-4D97-AF65-F5344CB8AC3E}">
        <p14:creationId xmlns:p14="http://schemas.microsoft.com/office/powerpoint/2010/main" val="7242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idx="1"/>
            <p:extLst>
              <p:ext uri="{D42A27DB-BD31-4B8C-83A1-F6EECF244321}">
                <p14:modId xmlns:p14="http://schemas.microsoft.com/office/powerpoint/2010/main" val="2535498606"/>
              </p:ext>
            </p:extLst>
          </p:nvPr>
        </p:nvGraphicFramePr>
        <p:xfrm>
          <a:off x="947169" y="752668"/>
          <a:ext cx="3672408" cy="5642036"/>
        </p:xfrm>
        <a:graphic>
          <a:graphicData uri="http://schemas.openxmlformats.org/drawingml/2006/table">
            <a:tbl>
              <a:tblPr firstRow="1" bandRow="1">
                <a:tableStyleId>{B301B821-A1FF-4177-AEE7-76D212191A09}</a:tableStyleId>
              </a:tblPr>
              <a:tblGrid>
                <a:gridCol w="3672408">
                  <a:extLst>
                    <a:ext uri="{9D8B030D-6E8A-4147-A177-3AD203B41FA5}">
                      <a16:colId xmlns:a16="http://schemas.microsoft.com/office/drawing/2014/main" val="20000"/>
                    </a:ext>
                  </a:extLst>
                </a:gridCol>
              </a:tblGrid>
              <a:tr h="3696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600" dirty="0" smtClean="0"/>
                        <a:t>V S E B I N A</a:t>
                      </a:r>
                      <a:endParaRPr lang="sl-SI" sz="1600" dirty="0" smtClean="0">
                        <a:solidFill>
                          <a:srgbClr val="002060"/>
                        </a:solidFill>
                        <a:latin typeface="+mn-lt"/>
                      </a:endParaRPr>
                    </a:p>
                  </a:txBody>
                  <a:tcPr/>
                </a:tc>
                <a:extLst>
                  <a:ext uri="{0D108BD9-81ED-4DB2-BD59-A6C34878D82A}">
                    <a16:rowId xmlns:a16="http://schemas.microsoft.com/office/drawing/2014/main" val="10000"/>
                  </a:ext>
                </a:extLst>
              </a:tr>
              <a:tr h="1186039">
                <a:tc>
                  <a:txBody>
                    <a:bodyPr/>
                    <a:lstStyle/>
                    <a:p>
                      <a:pPr algn="l"/>
                      <a:endParaRPr lang="sl-SI" sz="1200" dirty="0"/>
                    </a:p>
                  </a:txBody>
                  <a:tcPr/>
                </a:tc>
                <a:extLst>
                  <a:ext uri="{0D108BD9-81ED-4DB2-BD59-A6C34878D82A}">
                    <a16:rowId xmlns:a16="http://schemas.microsoft.com/office/drawing/2014/main" val="10001"/>
                  </a:ext>
                </a:extLst>
              </a:tr>
              <a:tr h="30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5 - Osnovni podatki o šoli                                                                                                                                                                        </a:t>
                      </a:r>
                    </a:p>
                  </a:txBody>
                  <a:tcPr/>
                </a:tc>
                <a:extLst>
                  <a:ext uri="{0D108BD9-81ED-4DB2-BD59-A6C34878D82A}">
                    <a16:rowId xmlns:a16="http://schemas.microsoft.com/office/drawing/2014/main" val="10006"/>
                  </a:ext>
                </a:extLst>
              </a:tr>
              <a:tr h="302430">
                <a:tc>
                  <a:txBody>
                    <a:bodyPr/>
                    <a:lstStyle/>
                    <a:p>
                      <a:pPr algn="l"/>
                      <a:r>
                        <a:rPr lang="sl-SI" sz="1200" dirty="0" smtClean="0"/>
                        <a:t>7 - Predstavitev šole                                                                                                                                                                                  </a:t>
                      </a:r>
                      <a:endParaRPr lang="sl-SI" sz="1200" dirty="0"/>
                    </a:p>
                  </a:txBody>
                  <a:tcPr/>
                </a:tc>
                <a:extLst>
                  <a:ext uri="{0D108BD9-81ED-4DB2-BD59-A6C34878D82A}">
                    <a16:rowId xmlns:a16="http://schemas.microsoft.com/office/drawing/2014/main" val="10007"/>
                  </a:ext>
                </a:extLst>
              </a:tr>
              <a:tr h="302430">
                <a:tc>
                  <a:txBody>
                    <a:bodyPr/>
                    <a:lstStyle/>
                    <a:p>
                      <a:pPr algn="l"/>
                      <a:r>
                        <a:rPr lang="sl-SI" sz="1200" dirty="0" smtClean="0"/>
                        <a:t>11 - Šolski</a:t>
                      </a:r>
                      <a:r>
                        <a:rPr lang="sl-SI" sz="1200" baseline="0" dirty="0" smtClean="0"/>
                        <a:t> koledar                                                                                                                                                                                      </a:t>
                      </a:r>
                      <a:endParaRPr lang="sl-SI" sz="1200" dirty="0"/>
                    </a:p>
                  </a:txBody>
                  <a:tcPr/>
                </a:tc>
                <a:extLst>
                  <a:ext uri="{0D108BD9-81ED-4DB2-BD59-A6C34878D82A}">
                    <a16:rowId xmlns:a16="http://schemas.microsoft.com/office/drawing/2014/main" val="10008"/>
                  </a:ext>
                </a:extLst>
              </a:tr>
              <a:tr h="302430">
                <a:tc>
                  <a:txBody>
                    <a:bodyPr/>
                    <a:lstStyle/>
                    <a:p>
                      <a:pPr algn="l"/>
                      <a:r>
                        <a:rPr lang="sl-SI" sz="1200" dirty="0" smtClean="0"/>
                        <a:t>12 - Pouk                                                                                                                                                                                                     </a:t>
                      </a:r>
                      <a:endParaRPr lang="sl-SI" sz="1200" dirty="0"/>
                    </a:p>
                  </a:txBody>
                  <a:tcPr/>
                </a:tc>
                <a:extLst>
                  <a:ext uri="{0D108BD9-81ED-4DB2-BD59-A6C34878D82A}">
                    <a16:rowId xmlns:a16="http://schemas.microsoft.com/office/drawing/2014/main" val="10013"/>
                  </a:ext>
                </a:extLst>
              </a:tr>
              <a:tr h="302430">
                <a:tc>
                  <a:txBody>
                    <a:bodyPr/>
                    <a:lstStyle/>
                    <a:p>
                      <a:pPr algn="l"/>
                      <a:r>
                        <a:rPr lang="sl-SI" sz="1200" dirty="0" smtClean="0"/>
                        <a:t>15 - Organizacija dela – razredništvo                                                                                                                                           </a:t>
                      </a:r>
                      <a:r>
                        <a:rPr lang="sl-SI" sz="1200" baseline="0" dirty="0" smtClean="0"/>
                        <a:t>           </a:t>
                      </a:r>
                      <a:r>
                        <a:rPr lang="sl-SI" sz="1200" dirty="0" smtClean="0"/>
                        <a:t>                                                </a:t>
                      </a:r>
                      <a:endParaRPr lang="sl-SI" sz="1200" dirty="0"/>
                    </a:p>
                  </a:txBody>
                  <a:tcPr/>
                </a:tc>
                <a:extLst>
                  <a:ext uri="{0D108BD9-81ED-4DB2-BD59-A6C34878D82A}">
                    <a16:rowId xmlns:a16="http://schemas.microsoft.com/office/drawing/2014/main" val="10014"/>
                  </a:ext>
                </a:extLst>
              </a:tr>
              <a:tr h="30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21 - Izbirni in neobvezni izbirni predmeti                                                                                                                                               </a:t>
                      </a:r>
                    </a:p>
                  </a:txBody>
                  <a:tcPr/>
                </a:tc>
                <a:extLst>
                  <a:ext uri="{0D108BD9-81ED-4DB2-BD59-A6C34878D82A}">
                    <a16:rowId xmlns:a16="http://schemas.microsoft.com/office/drawing/2014/main" val="10015"/>
                  </a:ext>
                </a:extLst>
              </a:tr>
              <a:tr h="30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23 - Dodatni in dopolnilni pouk, IUP, DSP                                                                                                                                              </a:t>
                      </a:r>
                    </a:p>
                  </a:txBody>
                  <a:tcPr/>
                </a:tc>
                <a:extLst>
                  <a:ext uri="{0D108BD9-81ED-4DB2-BD59-A6C34878D82A}">
                    <a16:rowId xmlns:a16="http://schemas.microsoft.com/office/drawing/2014/main" val="10009"/>
                  </a:ext>
                </a:extLst>
              </a:tr>
              <a:tr h="302430">
                <a:tc>
                  <a:txBody>
                    <a:bodyPr/>
                    <a:lstStyle/>
                    <a:p>
                      <a:pPr algn="l"/>
                      <a:r>
                        <a:rPr lang="sl-SI" sz="1200" dirty="0" smtClean="0"/>
                        <a:t>24 - Jutranje varstvo, Podaljšano bivanje, Varstvo vozačev                                                                                                                 </a:t>
                      </a:r>
                      <a:endParaRPr lang="sl-SI" sz="1200" dirty="0"/>
                    </a:p>
                  </a:txBody>
                  <a:tcPr/>
                </a:tc>
                <a:extLst>
                  <a:ext uri="{0D108BD9-81ED-4DB2-BD59-A6C34878D82A}">
                    <a16:rowId xmlns:a16="http://schemas.microsoft.com/office/drawing/2014/main" val="10010"/>
                  </a:ext>
                </a:extLst>
              </a:tr>
              <a:tr h="302430">
                <a:tc>
                  <a:txBody>
                    <a:bodyPr/>
                    <a:lstStyle/>
                    <a:p>
                      <a:pPr algn="l"/>
                      <a:r>
                        <a:rPr lang="sl-SI" sz="1200" dirty="0" smtClean="0"/>
                        <a:t>25 - Interesne dejavnosti, Nadarjeni učenci                                                                                                                                         </a:t>
                      </a:r>
                      <a:endParaRPr lang="sl-SI" sz="1200" dirty="0"/>
                    </a:p>
                  </a:txBody>
                  <a:tcPr/>
                </a:tc>
                <a:extLst>
                  <a:ext uri="{0D108BD9-81ED-4DB2-BD59-A6C34878D82A}">
                    <a16:rowId xmlns:a16="http://schemas.microsoft.com/office/drawing/2014/main" val="10016"/>
                  </a:ext>
                </a:extLst>
              </a:tr>
              <a:tr h="302430">
                <a:tc>
                  <a:txBody>
                    <a:bodyPr/>
                    <a:lstStyle/>
                    <a:p>
                      <a:pPr algn="l"/>
                      <a:r>
                        <a:rPr lang="sl-SI" sz="1200" dirty="0" smtClean="0"/>
                        <a:t>26 - Projekti, Prednostne naloge, Povezovanje šole z  </a:t>
                      </a:r>
                    </a:p>
                    <a:p>
                      <a:pPr algn="l"/>
                      <a:r>
                        <a:rPr lang="sl-SI" sz="1200" dirty="0" smtClean="0"/>
                        <a:t>        okoljem                                                                                                                          </a:t>
                      </a:r>
                      <a:endParaRPr lang="sl-SI" sz="1200" dirty="0"/>
                    </a:p>
                  </a:txBody>
                  <a:tcPr/>
                </a:tc>
                <a:extLst>
                  <a:ext uri="{0D108BD9-81ED-4DB2-BD59-A6C34878D82A}">
                    <a16:rowId xmlns:a16="http://schemas.microsoft.com/office/drawing/2014/main" val="10017"/>
                  </a:ext>
                </a:extLst>
              </a:tr>
              <a:tr h="302430">
                <a:tc>
                  <a:txBody>
                    <a:bodyPr/>
                    <a:lstStyle/>
                    <a:p>
                      <a:pPr algn="l"/>
                      <a:r>
                        <a:rPr lang="sl-SI" sz="1200" dirty="0" smtClean="0"/>
                        <a:t>27 - Skupnost učencev in šolski parlament                                                                                                                                           </a:t>
                      </a:r>
                      <a:endParaRPr lang="sl-SI" sz="1200" dirty="0"/>
                    </a:p>
                  </a:txBody>
                  <a:tcPr/>
                </a:tc>
                <a:extLst>
                  <a:ext uri="{0D108BD9-81ED-4DB2-BD59-A6C34878D82A}">
                    <a16:rowId xmlns:a16="http://schemas.microsoft.com/office/drawing/2014/main" val="10018"/>
                  </a:ext>
                </a:extLst>
              </a:tr>
              <a:tr h="302430">
                <a:tc>
                  <a:txBody>
                    <a:bodyPr/>
                    <a:lstStyle/>
                    <a:p>
                      <a:pPr algn="l"/>
                      <a:r>
                        <a:rPr lang="sl-SI" sz="1200" dirty="0" smtClean="0"/>
                        <a:t>28 - Stiki med šolo in starši                                                                                                                                                                      </a:t>
                      </a:r>
                      <a:endParaRPr lang="sl-SI" sz="1200" dirty="0"/>
                    </a:p>
                  </a:txBody>
                  <a:tcPr/>
                </a:tc>
                <a:extLst>
                  <a:ext uri="{0D108BD9-81ED-4DB2-BD59-A6C34878D82A}">
                    <a16:rowId xmlns:a16="http://schemas.microsoft.com/office/drawing/2014/main" val="10011"/>
                  </a:ext>
                </a:extLst>
              </a:tr>
              <a:tr h="302430">
                <a:tc>
                  <a:txBody>
                    <a:bodyPr/>
                    <a:lstStyle/>
                    <a:p>
                      <a:pPr algn="l"/>
                      <a:r>
                        <a:rPr lang="sl-SI" sz="1200" dirty="0" smtClean="0"/>
                        <a:t>32 - Nasveti za uspešno učenje                                                                                                                                                               </a:t>
                      </a:r>
                      <a:endParaRPr lang="sl-SI" sz="1200" dirty="0"/>
                    </a:p>
                  </a:txBody>
                  <a:tcPr/>
                </a:tc>
                <a:extLst>
                  <a:ext uri="{0D108BD9-81ED-4DB2-BD59-A6C34878D82A}">
                    <a16:rowId xmlns:a16="http://schemas.microsoft.com/office/drawing/2014/main" val="10019"/>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4</a:t>
            </a:fld>
            <a:endParaRPr lang="sl-SI"/>
          </a:p>
        </p:txBody>
      </p:sp>
      <p:graphicFrame>
        <p:nvGraphicFramePr>
          <p:cNvPr id="6" name="Označba mesta vsebine 4"/>
          <p:cNvGraphicFramePr>
            <a:graphicFrameLocks noGrp="1"/>
          </p:cNvGraphicFramePr>
          <p:nvPr>
            <p:ph idx="4294967295"/>
            <p:extLst>
              <p:ext uri="{D42A27DB-BD31-4B8C-83A1-F6EECF244321}">
                <p14:modId xmlns:p14="http://schemas.microsoft.com/office/powerpoint/2010/main" val="1749953679"/>
              </p:ext>
            </p:extLst>
          </p:nvPr>
        </p:nvGraphicFramePr>
        <p:xfrm>
          <a:off x="4860032" y="752670"/>
          <a:ext cx="3384376" cy="5623129"/>
        </p:xfrm>
        <a:graphic>
          <a:graphicData uri="http://schemas.openxmlformats.org/drawingml/2006/table">
            <a:tbl>
              <a:tblPr firstRow="1" bandRow="1">
                <a:tableStyleId>{B301B821-A1FF-4177-AEE7-76D212191A09}</a:tableStyleId>
              </a:tblPr>
              <a:tblGrid>
                <a:gridCol w="3384376">
                  <a:extLst>
                    <a:ext uri="{9D8B030D-6E8A-4147-A177-3AD203B41FA5}">
                      <a16:colId xmlns:a16="http://schemas.microsoft.com/office/drawing/2014/main" val="20000"/>
                    </a:ext>
                  </a:extLst>
                </a:gridCol>
              </a:tblGrid>
              <a:tr h="3576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sl-SI" sz="1600" dirty="0" smtClean="0">
                        <a:solidFill>
                          <a:srgbClr val="002060"/>
                        </a:solidFill>
                        <a:latin typeface="+mn-lt"/>
                      </a:endParaRPr>
                    </a:p>
                  </a:txBody>
                  <a:tcPr/>
                </a:tc>
                <a:extLst>
                  <a:ext uri="{0D108BD9-81ED-4DB2-BD59-A6C34878D82A}">
                    <a16:rowId xmlns:a16="http://schemas.microsoft.com/office/drawing/2014/main" val="10000"/>
                  </a:ext>
                </a:extLst>
              </a:tr>
              <a:tr h="572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33 - Plavalni tečaj, letna šola v naravi, CŠOD ,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       Ekskurzije                                                </a:t>
                      </a:r>
                    </a:p>
                  </a:txBody>
                  <a:tcPr/>
                </a:tc>
                <a:extLst>
                  <a:ext uri="{0D108BD9-81ED-4DB2-BD59-A6C34878D82A}">
                    <a16:rowId xmlns:a16="http://schemas.microsoft.com/office/drawing/2014/main" val="10001"/>
                  </a:ext>
                </a:extLst>
              </a:tr>
              <a:tr h="494260">
                <a:tc>
                  <a:txBody>
                    <a:bodyPr/>
                    <a:lstStyle/>
                    <a:p>
                      <a:pPr algn="l"/>
                      <a:r>
                        <a:rPr lang="sl-SI" sz="1200" dirty="0" smtClean="0"/>
                        <a:t>37 - Šolska svetovalna služba, Šolska knjižnica,</a:t>
                      </a:r>
                      <a:r>
                        <a:rPr lang="sl-SI" sz="1200" baseline="0" dirty="0" smtClean="0"/>
                        <a:t>  </a:t>
                      </a:r>
                    </a:p>
                    <a:p>
                      <a:pPr algn="l"/>
                      <a:r>
                        <a:rPr lang="sl-SI" sz="1200" baseline="0" dirty="0" smtClean="0"/>
                        <a:t>       Učbeniški sklad                                                                                                        </a:t>
                      </a:r>
                      <a:endParaRPr lang="sl-SI" sz="1200" dirty="0"/>
                    </a:p>
                  </a:txBody>
                  <a:tcPr/>
                </a:tc>
                <a:extLst>
                  <a:ext uri="{0D108BD9-81ED-4DB2-BD59-A6C34878D82A}">
                    <a16:rowId xmlns:a16="http://schemas.microsoft.com/office/drawing/2014/main" val="10002"/>
                  </a:ext>
                </a:extLst>
              </a:tr>
              <a:tr h="286005">
                <a:tc>
                  <a:txBody>
                    <a:bodyPr/>
                    <a:lstStyle/>
                    <a:p>
                      <a:pPr algn="l"/>
                      <a:r>
                        <a:rPr lang="sl-SI" sz="1200" dirty="0" smtClean="0"/>
                        <a:t>38 - Zagotavljanje varnosti učencev</a:t>
                      </a:r>
                      <a:r>
                        <a:rPr lang="sl-SI" sz="1200" baseline="0" dirty="0" smtClean="0"/>
                        <a:t>                                                          </a:t>
                      </a:r>
                      <a:r>
                        <a:rPr lang="sl-SI" sz="1200" dirty="0" smtClean="0"/>
                        <a:t>                                                                                             </a:t>
                      </a:r>
                      <a:endParaRPr lang="sl-SI" sz="1200" dirty="0"/>
                    </a:p>
                  </a:txBody>
                  <a:tcPr/>
                </a:tc>
                <a:extLst>
                  <a:ext uri="{0D108BD9-81ED-4DB2-BD59-A6C34878D82A}">
                    <a16:rowId xmlns:a16="http://schemas.microsoft.com/office/drawing/2014/main" val="10003"/>
                  </a:ext>
                </a:extLst>
              </a:tr>
              <a:tr h="292630">
                <a:tc>
                  <a:txBody>
                    <a:bodyPr/>
                    <a:lstStyle/>
                    <a:p>
                      <a:pPr algn="l"/>
                      <a:r>
                        <a:rPr lang="sl-SI" sz="1200" dirty="0" smtClean="0"/>
                        <a:t>39 </a:t>
                      </a:r>
                      <a:r>
                        <a:rPr lang="sl-SI" sz="1200" baseline="0" dirty="0" smtClean="0"/>
                        <a:t>- </a:t>
                      </a:r>
                      <a:r>
                        <a:rPr lang="sl-SI" sz="1200" dirty="0" smtClean="0"/>
                        <a:t>Prevozi učencev </a:t>
                      </a:r>
                      <a:endParaRPr lang="sl-SI" sz="1200" dirty="0"/>
                    </a:p>
                  </a:txBody>
                  <a:tcPr/>
                </a:tc>
                <a:extLst>
                  <a:ext uri="{0D108BD9-81ED-4DB2-BD59-A6C34878D82A}">
                    <a16:rowId xmlns:a16="http://schemas.microsoft.com/office/drawing/2014/main" val="10004"/>
                  </a:ext>
                </a:extLst>
              </a:tr>
              <a:tr h="292630">
                <a:tc>
                  <a:txBody>
                    <a:bodyPr/>
                    <a:lstStyle/>
                    <a:p>
                      <a:pPr algn="l"/>
                      <a:r>
                        <a:rPr lang="sl-SI" sz="1200" dirty="0" smtClean="0"/>
                        <a:t>40 - V-I dejavnosti</a:t>
                      </a:r>
                      <a:r>
                        <a:rPr lang="sl-SI" sz="1200" baseline="0" dirty="0" smtClean="0"/>
                        <a:t> povezane s hrano</a:t>
                      </a:r>
                      <a:endParaRPr lang="sl-SI" sz="1200" dirty="0"/>
                    </a:p>
                  </a:txBody>
                  <a:tcPr/>
                </a:tc>
                <a:extLst>
                  <a:ext uri="{0D108BD9-81ED-4DB2-BD59-A6C34878D82A}">
                    <a16:rowId xmlns:a16="http://schemas.microsoft.com/office/drawing/2014/main" val="10007"/>
                  </a:ext>
                </a:extLst>
              </a:tr>
              <a:tr h="344944">
                <a:tc>
                  <a:txBody>
                    <a:bodyPr/>
                    <a:lstStyle/>
                    <a:p>
                      <a:pPr algn="l"/>
                      <a:r>
                        <a:rPr lang="sl-SI" sz="1200" dirty="0" smtClean="0"/>
                        <a:t>41 - Šolska prehrana                                                                                                                                                                                  </a:t>
                      </a:r>
                      <a:endParaRPr lang="sl-SI" sz="1200" dirty="0"/>
                    </a:p>
                  </a:txBody>
                  <a:tcPr/>
                </a:tc>
                <a:extLst>
                  <a:ext uri="{0D108BD9-81ED-4DB2-BD59-A6C34878D82A}">
                    <a16:rowId xmlns:a16="http://schemas.microsoft.com/office/drawing/2014/main" val="10008"/>
                  </a:ext>
                </a:extLst>
              </a:tr>
              <a:tr h="322453">
                <a:tc>
                  <a:txBody>
                    <a:bodyPr/>
                    <a:lstStyle/>
                    <a:p>
                      <a:pPr algn="l"/>
                      <a:r>
                        <a:rPr lang="sl-SI" sz="1200" dirty="0" smtClean="0"/>
                        <a:t>42 - Preventivna</a:t>
                      </a:r>
                      <a:r>
                        <a:rPr lang="sl-SI" sz="1200" baseline="0" dirty="0" smtClean="0"/>
                        <a:t> zdravstvena varnost                                                                                                                                                                                      </a:t>
                      </a:r>
                      <a:endParaRPr lang="sl-SI" sz="1200" dirty="0"/>
                    </a:p>
                  </a:txBody>
                  <a:tcPr/>
                </a:tc>
                <a:extLst>
                  <a:ext uri="{0D108BD9-81ED-4DB2-BD59-A6C34878D82A}">
                    <a16:rowId xmlns:a16="http://schemas.microsoft.com/office/drawing/2014/main" val="10012"/>
                  </a:ext>
                </a:extLst>
              </a:tr>
              <a:tr h="353043">
                <a:tc>
                  <a:txBody>
                    <a:bodyPr/>
                    <a:lstStyle/>
                    <a:p>
                      <a:pPr algn="l"/>
                      <a:r>
                        <a:rPr lang="sl-SI" sz="1200" dirty="0" smtClean="0"/>
                        <a:t>43 - </a:t>
                      </a:r>
                      <a:r>
                        <a:rPr lang="sl-SI" sz="1200" baseline="0" dirty="0" smtClean="0"/>
                        <a:t> Preprečevanje nasilja v družini</a:t>
                      </a:r>
                      <a:r>
                        <a:rPr lang="sl-SI" sz="1200" dirty="0" smtClean="0"/>
                        <a:t>                                                                                                                                                    </a:t>
                      </a:r>
                      <a:endParaRPr lang="sl-SI" sz="1200" dirty="0"/>
                    </a:p>
                  </a:txBody>
                  <a:tcPr/>
                </a:tc>
                <a:extLst>
                  <a:ext uri="{0D108BD9-81ED-4DB2-BD59-A6C34878D82A}">
                    <a16:rowId xmlns:a16="http://schemas.microsoft.com/office/drawing/2014/main" val="10013"/>
                  </a:ext>
                </a:extLst>
              </a:tr>
              <a:tr h="471885">
                <a:tc>
                  <a:txBody>
                    <a:bodyPr/>
                    <a:lstStyle/>
                    <a:p>
                      <a:pPr algn="l"/>
                      <a:r>
                        <a:rPr lang="sl-SI" sz="1200" dirty="0" smtClean="0"/>
                        <a:t>44 - Hišni red in pravila šolskega reda  </a:t>
                      </a:r>
                    </a:p>
                    <a:p>
                      <a:pPr algn="l"/>
                      <a:r>
                        <a:rPr lang="sl-SI" sz="1200" dirty="0" smtClean="0"/>
                        <a:t>       </a:t>
                      </a:r>
                      <a:r>
                        <a:rPr lang="sl-SI" sz="1200" baseline="0" dirty="0" smtClean="0"/>
                        <a:t> </a:t>
                      </a:r>
                      <a:r>
                        <a:rPr lang="sl-SI" sz="1200" dirty="0" smtClean="0"/>
                        <a:t>Vzgojni načrt in pravila šolskega reda                                                                                                                                        </a:t>
                      </a:r>
                      <a:r>
                        <a:rPr lang="sl-SI" sz="1200" baseline="0" dirty="0" smtClean="0"/>
                        <a:t>           </a:t>
                      </a:r>
                      <a:r>
                        <a:rPr lang="sl-SI" sz="1200" dirty="0" smtClean="0"/>
                        <a:t>                                                </a:t>
                      </a:r>
                      <a:endParaRPr lang="sl-SI" sz="1200" dirty="0"/>
                    </a:p>
                  </a:txBody>
                  <a:tcPr/>
                </a:tc>
                <a:extLst>
                  <a:ext uri="{0D108BD9-81ED-4DB2-BD59-A6C34878D82A}">
                    <a16:rowId xmlns:a16="http://schemas.microsoft.com/office/drawing/2014/main" val="10014"/>
                  </a:ext>
                </a:extLst>
              </a:tr>
              <a:tr h="292630">
                <a:tc>
                  <a:txBody>
                    <a:bodyPr/>
                    <a:lstStyle/>
                    <a:p>
                      <a:pPr algn="l"/>
                      <a:r>
                        <a:rPr lang="sl-SI" sz="1200" dirty="0" smtClean="0"/>
                        <a:t>45 - Opravičila                                                                                                                                                              </a:t>
                      </a:r>
                      <a:endParaRPr lang="sl-SI" sz="1200" dirty="0"/>
                    </a:p>
                  </a:txBody>
                  <a:tcPr/>
                </a:tc>
                <a:extLst>
                  <a:ext uri="{0D108BD9-81ED-4DB2-BD59-A6C34878D82A}">
                    <a16:rowId xmlns:a16="http://schemas.microsoft.com/office/drawing/2014/main" val="10015"/>
                  </a:ext>
                </a:extLst>
              </a:tr>
              <a:tr h="292630">
                <a:tc>
                  <a:txBody>
                    <a:bodyPr/>
                    <a:lstStyle/>
                    <a:p>
                      <a:pPr algn="l"/>
                      <a:r>
                        <a:rPr lang="sl-SI" sz="1200" dirty="0" smtClean="0"/>
                        <a:t>46 -  Postopki ob zapletih in kršitvah                                                                                                                                              </a:t>
                      </a:r>
                      <a:endParaRPr lang="sl-SI" sz="1200" dirty="0"/>
                    </a:p>
                  </a:txBody>
                  <a:tcPr/>
                </a:tc>
                <a:extLst>
                  <a:ext uri="{0D108BD9-81ED-4DB2-BD59-A6C34878D82A}">
                    <a16:rowId xmlns:a16="http://schemas.microsoft.com/office/drawing/2014/main" val="10010"/>
                  </a:ext>
                </a:extLst>
              </a:tr>
              <a:tr h="382143">
                <a:tc>
                  <a:txBody>
                    <a:bodyPr/>
                    <a:lstStyle/>
                    <a:p>
                      <a:pPr algn="l"/>
                      <a:r>
                        <a:rPr lang="sl-SI" sz="1200" dirty="0" smtClean="0"/>
                        <a:t>48 -  Kako</a:t>
                      </a:r>
                      <a:r>
                        <a:rPr lang="sl-SI" sz="1200" baseline="0" dirty="0" smtClean="0"/>
                        <a:t> naj rešim problem</a:t>
                      </a:r>
                      <a:r>
                        <a:rPr lang="sl-SI" sz="1200" dirty="0" smtClean="0"/>
                        <a:t>                                                                                                                 </a:t>
                      </a:r>
                      <a:endParaRPr lang="sl-SI" sz="1200" dirty="0"/>
                    </a:p>
                  </a:txBody>
                  <a:tcPr/>
                </a:tc>
                <a:extLst>
                  <a:ext uri="{0D108BD9-81ED-4DB2-BD59-A6C34878D82A}">
                    <a16:rowId xmlns:a16="http://schemas.microsoft.com/office/drawing/2014/main" val="10016"/>
                  </a:ext>
                </a:extLst>
              </a:tr>
              <a:tr h="380440">
                <a:tc>
                  <a:txBody>
                    <a:bodyPr/>
                    <a:lstStyle/>
                    <a:p>
                      <a:pPr algn="l"/>
                      <a:r>
                        <a:rPr lang="sl-SI" sz="1200" dirty="0" smtClean="0"/>
                        <a:t>50 -  Kam po pomoč                                                                                                                                         </a:t>
                      </a:r>
                      <a:endParaRPr lang="sl-SI" sz="1200" dirty="0"/>
                    </a:p>
                  </a:txBody>
                  <a:tcPr/>
                </a:tc>
                <a:extLst>
                  <a:ext uri="{0D108BD9-81ED-4DB2-BD59-A6C34878D82A}">
                    <a16:rowId xmlns:a16="http://schemas.microsoft.com/office/drawing/2014/main" val="10017"/>
                  </a:ext>
                </a:extLst>
              </a:tr>
              <a:tr h="487719">
                <a:tc>
                  <a:txBody>
                    <a:bodyPr/>
                    <a:lstStyle/>
                    <a:p>
                      <a:pPr algn="l"/>
                      <a:r>
                        <a:rPr lang="sl-SI" sz="1200" dirty="0" smtClean="0"/>
                        <a:t>51 -  Preprečevanje okužbe  s  Covidom</a:t>
                      </a:r>
                      <a:r>
                        <a:rPr lang="sl-SI" sz="1200" baseline="0" dirty="0" smtClean="0"/>
                        <a:t> -19</a:t>
                      </a:r>
                      <a:r>
                        <a:rPr lang="sl-SI" sz="1200" dirty="0" smtClean="0"/>
                        <a:t>                                                         </a:t>
                      </a:r>
                      <a:endParaRPr lang="sl-SI" sz="1200" dirty="0"/>
                    </a:p>
                  </a:txBody>
                  <a:tcPr/>
                </a:tc>
                <a:extLst>
                  <a:ext uri="{0D108BD9-81ED-4DB2-BD59-A6C34878D82A}">
                    <a16:rowId xmlns:a16="http://schemas.microsoft.com/office/drawing/2014/main" val="10018"/>
                  </a:ext>
                </a:extLst>
              </a:tr>
            </a:tbl>
          </a:graphicData>
        </a:graphic>
      </p:graphicFrame>
      <p:pic>
        <p:nvPicPr>
          <p:cNvPr id="7" name="Slika 6"/>
          <p:cNvPicPr>
            <a:picLocks noChangeAspect="1"/>
          </p:cNvPicPr>
          <p:nvPr/>
        </p:nvPicPr>
        <p:blipFill rotWithShape="1">
          <a:blip r:embed="rId2"/>
          <a:srcRect t="36582"/>
          <a:stretch/>
        </p:blipFill>
        <p:spPr>
          <a:xfrm>
            <a:off x="1403648" y="1196752"/>
            <a:ext cx="2725093" cy="1008112"/>
          </a:xfrm>
          <a:prstGeom prst="rect">
            <a:avLst/>
          </a:prstGeom>
        </p:spPr>
      </p:pic>
    </p:spTree>
    <p:extLst>
      <p:ext uri="{BB962C8B-B14F-4D97-AF65-F5344CB8AC3E}">
        <p14:creationId xmlns:p14="http://schemas.microsoft.com/office/powerpoint/2010/main" val="356435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755576" y="426409"/>
            <a:ext cx="7886700" cy="5813524"/>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smtClean="0">
              <a:solidFill>
                <a:srgbClr val="002060"/>
              </a:solidFill>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ctr"/>
            <a:r>
              <a:rPr lang="sl-SI" sz="1600" b="1" dirty="0">
                <a:solidFill>
                  <a:srgbClr val="002060"/>
                </a:solidFill>
                <a:latin typeface="+mn-lt"/>
              </a:rPr>
              <a:t>V</a:t>
            </a:r>
            <a:r>
              <a:rPr lang="sl-SI" sz="1600" b="1" dirty="0" smtClean="0">
                <a:solidFill>
                  <a:srgbClr val="002060"/>
                </a:solidFill>
                <a:latin typeface="+mn-lt"/>
              </a:rPr>
              <a:t>ZGOJNO IZOBRAŽEVALNE DEJAVNOSTI POVEZANE S HRANO IN DEJAVNOSTMI S KATERIMI SE BO VZPODBUJALO ZDRAVO IN KULTURNO PREHRANJEVANJE </a:t>
            </a:r>
          </a:p>
          <a:p>
            <a:pPr marL="285750" indent="-285750" algn="just">
              <a:buFontTx/>
              <a:buChar char="-"/>
            </a:pPr>
            <a:endParaRPr lang="sl-SI" sz="1400" dirty="0">
              <a:solidFill>
                <a:srgbClr val="002060"/>
              </a:solidFill>
              <a:latin typeface="+mn-lt"/>
            </a:endParaRPr>
          </a:p>
          <a:p>
            <a:pPr algn="just">
              <a:spcAft>
                <a:spcPts val="0"/>
              </a:spcAft>
            </a:pPr>
            <a:endParaRPr lang="sl-SI" sz="1300" dirty="0">
              <a:latin typeface="+mn-lt"/>
              <a:ea typeface="Times New Roman" panose="02020603050405020304" pitchFamily="18" charset="0"/>
            </a:endParaRPr>
          </a:p>
          <a:p>
            <a:pPr algn="just">
              <a:spcAft>
                <a:spcPts val="0"/>
              </a:spcAft>
            </a:pPr>
            <a:r>
              <a:rPr lang="sl-SI" sz="1400" dirty="0">
                <a:latin typeface="+mn-lt"/>
                <a:ea typeface="Times New Roman" panose="02020603050405020304" pitchFamily="18" charset="0"/>
              </a:rPr>
              <a:t>Tudi v letošnjem letu smo vključeni v </a:t>
            </a:r>
            <a:r>
              <a:rPr lang="sl-SI" sz="1400" dirty="0" smtClean="0">
                <a:latin typeface="+mn-lt"/>
                <a:ea typeface="Times New Roman" panose="02020603050405020304" pitchFamily="18" charset="0"/>
              </a:rPr>
              <a:t>Šolsko shemo. </a:t>
            </a:r>
            <a:endParaRPr lang="sl-SI" sz="1300" dirty="0" smtClean="0">
              <a:latin typeface="+mn-lt"/>
            </a:endParaRPr>
          </a:p>
          <a:p>
            <a:pPr algn="just">
              <a:spcAft>
                <a:spcPts val="0"/>
              </a:spcAft>
            </a:pPr>
            <a:endParaRPr lang="sl-SI" sz="1300" dirty="0">
              <a:latin typeface="+mn-lt"/>
              <a:ea typeface="Times New Roman" panose="02020603050405020304" pitchFamily="18" charset="0"/>
            </a:endParaRPr>
          </a:p>
          <a:p>
            <a:pPr algn="just">
              <a:spcAft>
                <a:spcPts val="0"/>
              </a:spcAft>
            </a:pPr>
            <a:r>
              <a:rPr lang="sl-SI" sz="1400" dirty="0">
                <a:latin typeface="+mn-lt"/>
              </a:rPr>
              <a:t>Namen šolske sheme je povečati uživanje sadja in zelenjave </a:t>
            </a:r>
            <a:r>
              <a:rPr lang="sl-SI" sz="1400" dirty="0" smtClean="0">
                <a:latin typeface="+mn-lt"/>
              </a:rPr>
              <a:t>izvodov </a:t>
            </a:r>
            <a:r>
              <a:rPr lang="sl-SI" sz="1400" dirty="0">
                <a:latin typeface="+mn-lt"/>
              </a:rPr>
              <a:t>pri otrocih s poudarkom na lokalni pridelavi ter izboljšati prehranske navade otrok. Prehranske navade se oblikujejo v otroštvu, vzgojno-izobraževalne ustanove, kjer se izvaja ta shema, pa imajo pri tem velik pomen. Šolska shema naj bi pripomogla k ustavitvi naraščanja pojava prekomerne teže in debelosti pri otrocih, ki sta eden od večjih dejavnikov tveganja za bolezni sodobnega časa.</a:t>
            </a:r>
            <a:endParaRPr lang="sl-SI" sz="1400" dirty="0">
              <a:latin typeface="+mn-lt"/>
              <a:ea typeface="Times New Roman" panose="02020603050405020304" pitchFamily="18" charset="0"/>
            </a:endParaRPr>
          </a:p>
          <a:p>
            <a:pPr algn="just">
              <a:spcAft>
                <a:spcPts val="0"/>
              </a:spcAft>
            </a:pPr>
            <a:r>
              <a:rPr lang="sl-SI" sz="1400" dirty="0">
                <a:latin typeface="+mn-lt"/>
                <a:ea typeface="Times New Roman" panose="02020603050405020304" pitchFamily="18" charset="0"/>
              </a:rPr>
              <a:t> </a:t>
            </a:r>
          </a:p>
          <a:p>
            <a:pPr algn="just">
              <a:spcAft>
                <a:spcPts val="0"/>
              </a:spcAft>
            </a:pPr>
            <a:r>
              <a:rPr lang="sl-SI" sz="1400" dirty="0">
                <a:latin typeface="+mn-lt"/>
                <a:ea typeface="Times New Roman" panose="02020603050405020304" pitchFamily="18" charset="0"/>
              </a:rPr>
              <a:t>Šola skupaj s strokovnimi delavci šole skozi vse dejavnosti, ki jih izvaja:  redni pouk, razširjen pouk in programi šol v naravi ter </a:t>
            </a:r>
            <a:r>
              <a:rPr lang="sl-SI" sz="1400" dirty="0" smtClean="0">
                <a:latin typeface="+mn-lt"/>
                <a:ea typeface="Times New Roman" panose="02020603050405020304" pitchFamily="18" charset="0"/>
              </a:rPr>
              <a:t>drugimi </a:t>
            </a:r>
            <a:r>
              <a:rPr lang="sl-SI" sz="1400" dirty="0">
                <a:latin typeface="+mn-lt"/>
                <a:ea typeface="Times New Roman" panose="02020603050405020304" pitchFamily="18" charset="0"/>
              </a:rPr>
              <a:t>projekti spodbuja učence k </a:t>
            </a:r>
            <a:r>
              <a:rPr lang="sl-SI" sz="1400" dirty="0" smtClean="0">
                <a:latin typeface="+mn-lt"/>
                <a:ea typeface="Times New Roman" panose="02020603050405020304" pitchFamily="18" charset="0"/>
              </a:rPr>
              <a:t>zdravemu </a:t>
            </a:r>
            <a:r>
              <a:rPr lang="sl-SI" sz="1400" dirty="0">
                <a:latin typeface="+mn-lt"/>
                <a:ea typeface="Times New Roman" panose="02020603050405020304" pitchFamily="18" charset="0"/>
              </a:rPr>
              <a:t>in </a:t>
            </a:r>
            <a:r>
              <a:rPr lang="sl-SI" sz="1400" dirty="0" smtClean="0">
                <a:latin typeface="+mn-lt"/>
                <a:ea typeface="Times New Roman" panose="02020603050405020304" pitchFamily="18" charset="0"/>
              </a:rPr>
              <a:t>kulturnemu </a:t>
            </a:r>
            <a:r>
              <a:rPr lang="sl-SI" sz="1400" dirty="0">
                <a:latin typeface="+mn-lt"/>
                <a:ea typeface="Times New Roman" panose="02020603050405020304" pitchFamily="18" charset="0"/>
              </a:rPr>
              <a:t>prehranjevanju in k odnosu do hrane kot nujne dobrine. Z različnimi humanitarnimi aktivnostmi navaja učence na dobrodelnost in na perečo problematiko, ki se kaže v zdravstvenih težavah mladostnikov zaradi slabe, nezdrave prehrane in odklanjanje hrane </a:t>
            </a:r>
            <a:r>
              <a:rPr lang="sl-SI" sz="1400" dirty="0" smtClean="0">
                <a:latin typeface="+mn-lt"/>
                <a:ea typeface="Times New Roman" panose="02020603050405020304" pitchFamily="18" charset="0"/>
              </a:rPr>
              <a:t>(debelost</a:t>
            </a:r>
            <a:r>
              <a:rPr lang="sl-SI" sz="1400" dirty="0">
                <a:latin typeface="+mn-lt"/>
                <a:ea typeface="Times New Roman" panose="02020603050405020304" pitchFamily="18" charset="0"/>
              </a:rPr>
              <a:t>, podhranjenost, bulimija, anoreksija).</a:t>
            </a:r>
          </a:p>
          <a:p>
            <a:pPr algn="just">
              <a:spcAft>
                <a:spcPts val="0"/>
              </a:spcAft>
            </a:pPr>
            <a:r>
              <a:rPr lang="sl-SI" sz="1400" dirty="0">
                <a:latin typeface="+mn-lt"/>
                <a:ea typeface="Times New Roman" panose="02020603050405020304" pitchFamily="18" charset="0"/>
              </a:rPr>
              <a:t>Pomemben del pri prehranski vzgoji naših učenk in učencev  ima  tudi Šolska skupnost, ki vsaj enkrat letno skliče problemsko  konferenco povezano z zdravo prehrano, šolsko prehrano, odpadki in odnosom do hrane.  </a:t>
            </a:r>
            <a:endParaRPr lang="sl-SI" sz="1400" dirty="0" smtClean="0">
              <a:latin typeface="+mn-lt"/>
              <a:ea typeface="Times New Roman" panose="02020603050405020304" pitchFamily="18" charset="0"/>
            </a:endParaRPr>
          </a:p>
          <a:p>
            <a:pPr algn="just">
              <a:spcAft>
                <a:spcPts val="0"/>
              </a:spcAft>
            </a:pPr>
            <a:endParaRPr lang="sl-SI" sz="1400" dirty="0" smtClean="0">
              <a:latin typeface="+mn-lt"/>
              <a:ea typeface="Times New Roman" panose="02020603050405020304" pitchFamily="18" charset="0"/>
            </a:endParaRPr>
          </a:p>
          <a:p>
            <a:pPr algn="just">
              <a:spcAft>
                <a:spcPts val="0"/>
              </a:spcAft>
            </a:pPr>
            <a:r>
              <a:rPr lang="sl-SI" sz="1400" dirty="0" smtClean="0">
                <a:latin typeface="+mn-lt"/>
                <a:ea typeface="Times New Roman" panose="02020603050405020304" pitchFamily="18" charset="0"/>
              </a:rPr>
              <a:t>V </a:t>
            </a:r>
            <a:r>
              <a:rPr lang="sl-SI" sz="1400" dirty="0">
                <a:latin typeface="+mn-lt"/>
                <a:ea typeface="Times New Roman" panose="02020603050405020304" pitchFamily="18" charset="0"/>
              </a:rPr>
              <a:t>veliko pomoč pri vzgojno – izobraževalnih dejavnostih povezanih s hrano in dejavnostih, s katerimi spodbujamo zdravo in kulturno </a:t>
            </a:r>
            <a:r>
              <a:rPr lang="sl-SI" sz="1400" dirty="0" smtClean="0">
                <a:latin typeface="+mn-lt"/>
                <a:ea typeface="Times New Roman" panose="02020603050405020304" pitchFamily="18" charset="0"/>
              </a:rPr>
              <a:t>prehranjevanje sta vodja šolske prehrane in  </a:t>
            </a:r>
            <a:r>
              <a:rPr lang="sl-SI" sz="1400" dirty="0">
                <a:latin typeface="+mn-lt"/>
                <a:ea typeface="Times New Roman" panose="02020603050405020304" pitchFamily="18" charset="0"/>
              </a:rPr>
              <a:t>je svetovalka, medicinska sestra iz Šolskega dispanzerja Zdravstvenega doma Postojna.</a:t>
            </a:r>
          </a:p>
          <a:p>
            <a:pPr algn="just"/>
            <a:endParaRPr lang="sl-SI" sz="1400" dirty="0" smtClean="0">
              <a:latin typeface="+mn-lt"/>
              <a:ea typeface="Times New Roman" panose="02020603050405020304" pitchFamily="18" charset="0"/>
            </a:endParaRPr>
          </a:p>
          <a:p>
            <a:pPr algn="just"/>
            <a:r>
              <a:rPr lang="sl-SI" sz="1400" dirty="0" smtClean="0">
                <a:latin typeface="+mn-lt"/>
                <a:ea typeface="Times New Roman" panose="02020603050405020304" pitchFamily="18" charset="0"/>
              </a:rPr>
              <a:t>17. </a:t>
            </a:r>
            <a:r>
              <a:rPr lang="sl-SI" sz="1400" dirty="0">
                <a:latin typeface="+mn-lt"/>
                <a:ea typeface="Times New Roman" panose="02020603050405020304" pitchFamily="18" charset="0"/>
              </a:rPr>
              <a:t>11. </a:t>
            </a:r>
            <a:r>
              <a:rPr lang="sl-SI" sz="1400" dirty="0" smtClean="0">
                <a:latin typeface="+mn-lt"/>
                <a:ea typeface="Times New Roman" panose="02020603050405020304" pitchFamily="18" charset="0"/>
              </a:rPr>
              <a:t>2023, </a:t>
            </a:r>
            <a:r>
              <a:rPr lang="sl-SI" sz="1400" dirty="0">
                <a:latin typeface="+mn-lt"/>
                <a:ea typeface="Times New Roman" panose="02020603050405020304" pitchFamily="18" charset="0"/>
              </a:rPr>
              <a:t>bomo za vse učence </a:t>
            </a:r>
            <a:r>
              <a:rPr lang="sl-SI" sz="1400" dirty="0" smtClean="0">
                <a:latin typeface="+mn-lt"/>
                <a:ea typeface="Times New Roman" panose="02020603050405020304" pitchFamily="18" charset="0"/>
              </a:rPr>
              <a:t>izvedli </a:t>
            </a:r>
            <a:r>
              <a:rPr lang="sl-SI" sz="1400" dirty="0">
                <a:latin typeface="+mn-lt"/>
                <a:ea typeface="Times New Roman" panose="02020603050405020304" pitchFamily="18" charset="0"/>
              </a:rPr>
              <a:t>Tradicionalni slovenski zajtrk in skozi šolsko leto pri malicah in kosilih poskrbeli za uravnoteženo zdravo prehrano učencev. </a:t>
            </a:r>
          </a:p>
          <a:p>
            <a:pPr marL="285750" indent="-285750" algn="just">
              <a:buFontTx/>
              <a:buChar char="-"/>
            </a:pPr>
            <a:endParaRPr lang="sl-SI" sz="1300" dirty="0" smtClean="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40</a:t>
            </a:fld>
            <a:endParaRPr lang="sl-SI" dirty="0"/>
          </a:p>
        </p:txBody>
      </p:sp>
    </p:spTree>
    <p:extLst>
      <p:ext uri="{BB962C8B-B14F-4D97-AF65-F5344CB8AC3E}">
        <p14:creationId xmlns:p14="http://schemas.microsoft.com/office/powerpoint/2010/main" val="330517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683568" y="1065436"/>
            <a:ext cx="7886700" cy="445179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smtClean="0">
              <a:solidFill>
                <a:srgbClr val="002060"/>
              </a:solidFill>
              <a:latin typeface="Calibri" panose="020F0502020204030204" pitchFamily="34" charset="0"/>
            </a:endParaRPr>
          </a:p>
          <a:p>
            <a:pPr algn="just"/>
            <a:r>
              <a:rPr lang="sl-SI" sz="1600" b="1" dirty="0" smtClean="0">
                <a:solidFill>
                  <a:srgbClr val="002060"/>
                </a:solidFill>
                <a:latin typeface="+mn-lt"/>
              </a:rPr>
              <a:t>ŠOLSKA PREHRANA</a:t>
            </a:r>
          </a:p>
          <a:p>
            <a:pPr algn="just"/>
            <a:endParaRPr lang="sl-SI" sz="1300" dirty="0" smtClean="0">
              <a:solidFill>
                <a:srgbClr val="7A4900"/>
              </a:solidFill>
              <a:latin typeface="+mn-lt"/>
            </a:endParaRPr>
          </a:p>
          <a:p>
            <a:pPr algn="just"/>
            <a:r>
              <a:rPr lang="sl-SI" sz="1300" dirty="0" smtClean="0">
                <a:latin typeface="+mn-lt"/>
              </a:rPr>
              <a:t>  </a:t>
            </a:r>
          </a:p>
          <a:p>
            <a:pPr algn="just"/>
            <a:r>
              <a:rPr lang="sl-SI" sz="1300" dirty="0" smtClean="0">
                <a:latin typeface="+mn-lt"/>
              </a:rPr>
              <a:t>Zakon o šolski prehrani (Ur. List RS št. 3/2013) celovito ureja organizacijo šolske prehrane.</a:t>
            </a:r>
          </a:p>
          <a:p>
            <a:pPr algn="just"/>
            <a:r>
              <a:rPr lang="sl-SI" sz="1300" dirty="0" smtClean="0">
                <a:latin typeface="+mn-lt"/>
              </a:rPr>
              <a:t>Ureja tudi pravico učencev do subvencije  za prehrano.</a:t>
            </a:r>
          </a:p>
          <a:p>
            <a:pPr algn="just"/>
            <a:endParaRPr lang="sl-SI" sz="1300" dirty="0" smtClean="0">
              <a:latin typeface="+mn-lt"/>
            </a:endParaRPr>
          </a:p>
          <a:p>
            <a:pPr algn="just"/>
            <a:endParaRPr lang="sl-SI" sz="500" dirty="0" smtClean="0">
              <a:latin typeface="+mn-lt"/>
            </a:endParaRPr>
          </a:p>
          <a:p>
            <a:pPr algn="just"/>
            <a:r>
              <a:rPr lang="sl-SI" sz="1300" dirty="0" smtClean="0">
                <a:latin typeface="+mn-lt"/>
              </a:rPr>
              <a:t>MALICA  </a:t>
            </a:r>
            <a:r>
              <a:rPr lang="sl-SI" sz="1300" dirty="0" smtClean="0">
                <a:solidFill>
                  <a:srgbClr val="FF0000"/>
                </a:solidFill>
                <a:latin typeface="+mn-lt"/>
              </a:rPr>
              <a:t> </a:t>
            </a:r>
            <a:r>
              <a:rPr lang="sl-SI" sz="1300" dirty="0" smtClean="0">
                <a:latin typeface="+mn-lt"/>
              </a:rPr>
              <a:t>1,10 €             KOSILO  </a:t>
            </a:r>
            <a:r>
              <a:rPr lang="sl-SI" sz="1300" dirty="0" smtClean="0">
                <a:solidFill>
                  <a:srgbClr val="FF0000"/>
                </a:solidFill>
                <a:latin typeface="+mn-lt"/>
              </a:rPr>
              <a:t> </a:t>
            </a:r>
            <a:r>
              <a:rPr lang="sl-SI" sz="1300" dirty="0" smtClean="0">
                <a:latin typeface="+mn-lt"/>
              </a:rPr>
              <a:t>2,98</a:t>
            </a:r>
            <a:r>
              <a:rPr lang="sl-SI" sz="1300" dirty="0" smtClean="0">
                <a:solidFill>
                  <a:srgbClr val="FF0000"/>
                </a:solidFill>
                <a:latin typeface="+mn-lt"/>
              </a:rPr>
              <a:t> </a:t>
            </a:r>
            <a:r>
              <a:rPr lang="sl-SI" sz="1300" dirty="0" smtClean="0">
                <a:latin typeface="+mn-lt"/>
              </a:rPr>
              <a:t>€         popoldanska  malica  0,35 €</a:t>
            </a:r>
          </a:p>
          <a:p>
            <a:pPr algn="just"/>
            <a:endParaRPr lang="sl-SI" sz="1300" dirty="0" smtClean="0">
              <a:latin typeface="+mn-lt"/>
            </a:endParaRPr>
          </a:p>
          <a:p>
            <a:pPr algn="just"/>
            <a:endParaRPr lang="sl-SI" sz="1300" dirty="0">
              <a:latin typeface="+mn-lt"/>
            </a:endParaRPr>
          </a:p>
          <a:p>
            <a:pPr algn="just"/>
            <a:endParaRPr lang="sl-SI" sz="1300" dirty="0" smtClean="0">
              <a:latin typeface="+mn-lt"/>
            </a:endParaRPr>
          </a:p>
          <a:p>
            <a:pPr algn="just"/>
            <a:endParaRPr lang="sl-SI" sz="500" dirty="0" smtClean="0">
              <a:latin typeface="+mn-lt"/>
            </a:endParaRPr>
          </a:p>
          <a:p>
            <a:pPr algn="just"/>
            <a:r>
              <a:rPr lang="sl-SI" sz="1300" b="1" dirty="0" smtClean="0">
                <a:solidFill>
                  <a:srgbClr val="002060"/>
                </a:solidFill>
                <a:latin typeface="+mn-lt"/>
              </a:rPr>
              <a:t>PRIJAVE IN ODJAVE</a:t>
            </a:r>
          </a:p>
          <a:p>
            <a:pPr algn="just"/>
            <a:endParaRPr lang="sl-SI" sz="1300" b="1" dirty="0" smtClean="0">
              <a:solidFill>
                <a:srgbClr val="7A4900"/>
              </a:solidFill>
              <a:latin typeface="+mn-lt"/>
            </a:endParaRPr>
          </a:p>
          <a:p>
            <a:pPr algn="just"/>
            <a:r>
              <a:rPr lang="sl-SI" sz="1300" dirty="0" smtClean="0">
                <a:latin typeface="+mn-lt"/>
              </a:rPr>
              <a:t>Posamezni dnevni obrok šolske prehrane je pravočasno odjavljen, če ga starši odjavijo vsaj en delovni dan prej in sicer do 13. ure oz. do 8.00 na dan, ko otrok zboli in sicer na telefonsko št.  05 7000 310 oz. 05 7000 313  ali po elektronski pošti </a:t>
            </a:r>
            <a:r>
              <a:rPr lang="sl-SI" sz="1400" dirty="0" smtClean="0">
                <a:latin typeface="+mn-lt"/>
                <a:hlinkClick r:id="rId2"/>
              </a:rPr>
              <a:t> racunovodstvo@osagpostojna.si</a:t>
            </a:r>
            <a:r>
              <a:rPr lang="sl-SI" sz="1400" dirty="0" smtClean="0">
                <a:latin typeface="+mn-lt"/>
              </a:rPr>
              <a:t>, ali osebno v računovodstvu.</a:t>
            </a:r>
            <a:endParaRPr lang="sl-SI" sz="1300" dirty="0" smtClean="0">
              <a:latin typeface="+mn-lt"/>
            </a:endParaRPr>
          </a:p>
          <a:p>
            <a:pPr algn="just"/>
            <a:endParaRPr lang="sl-SI" sz="500" dirty="0" smtClean="0">
              <a:latin typeface="+mn-lt"/>
            </a:endParaRPr>
          </a:p>
          <a:p>
            <a:pPr algn="just"/>
            <a:r>
              <a:rPr lang="sl-SI" sz="1300" dirty="0" smtClean="0">
                <a:latin typeface="+mn-lt"/>
              </a:rPr>
              <a:t>Posamezni obrok za učenca, ki je odsoten od pouka zaradi sodelovanja pri športnih, kulturnih in drugih tekmovanjih ter srečanjih, na katerih sodeluje v imenu šole, odjavijo učitelji. </a:t>
            </a:r>
          </a:p>
          <a:p>
            <a:pPr algn="just"/>
            <a:endParaRPr lang="sl-SI" sz="500" dirty="0" smtClean="0">
              <a:latin typeface="+mn-lt"/>
            </a:endParaRPr>
          </a:p>
          <a:p>
            <a:pPr algn="just"/>
            <a:r>
              <a:rPr lang="sl-SI" sz="1300" dirty="0" smtClean="0">
                <a:latin typeface="+mn-lt"/>
              </a:rPr>
              <a:t>Starši ne podajate  vloge za pridobitev subvencionirane prehrane – upošteva se novela Zakona o uveljavljanju pravic iz javnih sredstev. </a:t>
            </a: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41</a:t>
            </a:fld>
            <a:endParaRPr lang="sl-SI" dirty="0"/>
          </a:p>
        </p:txBody>
      </p:sp>
      <p:pic>
        <p:nvPicPr>
          <p:cNvPr id="1026" name="Picture 2" descr="Lonec"/>
          <p:cNvPicPr>
            <a:picLocks noChangeAspect="1" noChangeArrowheads="1"/>
          </p:cNvPicPr>
          <p:nvPr/>
        </p:nvPicPr>
        <p:blipFill rotWithShape="1">
          <a:blip r:embed="rId3">
            <a:extLst>
              <a:ext uri="{28A0092B-C50C-407E-A947-70E740481C1C}">
                <a14:useLocalDpi xmlns:a14="http://schemas.microsoft.com/office/drawing/2010/main" val="0"/>
              </a:ext>
            </a:extLst>
          </a:blip>
          <a:srcRect l="139" r="65348"/>
          <a:stretch/>
        </p:blipFill>
        <p:spPr bwMode="auto">
          <a:xfrm>
            <a:off x="7092280" y="1340768"/>
            <a:ext cx="1008699" cy="106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9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značba mesta številke diapozitiva 5"/>
          <p:cNvSpPr>
            <a:spLocks noGrp="1"/>
          </p:cNvSpPr>
          <p:nvPr>
            <p:ph type="sldNum" sz="quarter" idx="12"/>
          </p:nvPr>
        </p:nvSpPr>
        <p:spPr/>
        <p:txBody>
          <a:bodyPr/>
          <a:lstStyle/>
          <a:p>
            <a:fld id="{C1098D97-D47F-4185-AB0A-1FBD1691CD49}" type="slidenum">
              <a:rPr lang="sl-SI" smtClean="0"/>
              <a:pPr/>
              <a:t>42</a:t>
            </a:fld>
            <a:endParaRPr lang="sl-SI"/>
          </a:p>
        </p:txBody>
      </p:sp>
      <p:sp>
        <p:nvSpPr>
          <p:cNvPr id="7" name="Naslov 1"/>
          <p:cNvSpPr txBox="1">
            <a:spLocks/>
          </p:cNvSpPr>
          <p:nvPr/>
        </p:nvSpPr>
        <p:spPr>
          <a:xfrm>
            <a:off x="899592" y="836712"/>
            <a:ext cx="7476597" cy="2376264"/>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700" b="1" dirty="0" smtClean="0">
                <a:solidFill>
                  <a:srgbClr val="002060"/>
                </a:solidFill>
                <a:latin typeface="+mn-lt"/>
              </a:rPr>
              <a:t>PREVENTIVNA ZDRAVSTVENA VARNOST</a:t>
            </a:r>
          </a:p>
          <a:p>
            <a:pPr algn="just"/>
            <a:endParaRPr lang="sl-SI" sz="1200" dirty="0" smtClean="0">
              <a:latin typeface="+mn-lt"/>
            </a:endParaRPr>
          </a:p>
          <a:p>
            <a:pPr algn="just"/>
            <a:r>
              <a:rPr lang="sl-SI" sz="1200" dirty="0" smtClean="0">
                <a:latin typeface="+mn-lt"/>
              </a:rPr>
              <a:t>V sodelovanju z Zdravstvenim domom Franca Ambrožiča Postojna se bodo že tretje leto zapored v okviru dnevov dejavnosti  izvajale vsebine </a:t>
            </a:r>
            <a:r>
              <a:rPr lang="sl-SI" sz="1200" b="1" dirty="0">
                <a:latin typeface="+mn-lt"/>
              </a:rPr>
              <a:t>V</a:t>
            </a:r>
            <a:r>
              <a:rPr lang="sl-SI" sz="1200" b="1" dirty="0" smtClean="0">
                <a:latin typeface="+mn-lt"/>
              </a:rPr>
              <a:t>zgoje za zdravje, </a:t>
            </a:r>
            <a:r>
              <a:rPr lang="sl-SI" sz="1200" dirty="0" smtClean="0">
                <a:latin typeface="+mn-lt"/>
              </a:rPr>
              <a:t>katere se razlikujejo glede na starostno skupino otrok. </a:t>
            </a:r>
          </a:p>
          <a:p>
            <a:pPr algn="just"/>
            <a:endParaRPr lang="sl-SI" sz="1200" dirty="0">
              <a:latin typeface="+mn-lt"/>
            </a:endParaRPr>
          </a:p>
          <a:p>
            <a:pPr algn="just"/>
            <a:r>
              <a:rPr lang="sl-SI" sz="1200" dirty="0" smtClean="0">
                <a:latin typeface="+mn-lt"/>
              </a:rPr>
              <a:t>Zdravstveno – vzgojne teme so sledeče: uši in higiena, zdravo gibanje, bolezni v otroštvu, gremo na morje, sladkorna bolezen, okužba s klopnim meningoencefalitisom, kajenje, alkohol, motnje hranjenja, rak, korona virus. Predviden je tudi obisk v 4. in 8. razredu na temo prve pomoči. </a:t>
            </a:r>
          </a:p>
          <a:p>
            <a:pPr algn="just"/>
            <a:endParaRPr lang="sl-SI" sz="1200" dirty="0">
              <a:latin typeface="+mn-lt"/>
            </a:endParaRPr>
          </a:p>
          <a:p>
            <a:pPr algn="just"/>
            <a:r>
              <a:rPr lang="sl-SI" sz="1200" dirty="0" smtClean="0">
                <a:latin typeface="+mn-lt"/>
              </a:rPr>
              <a:t>Preventivne zobozdravstvene dejavnosti:</a:t>
            </a:r>
          </a:p>
          <a:p>
            <a:pPr algn="just"/>
            <a:r>
              <a:rPr lang="sl-SI" sz="1200" dirty="0" smtClean="0">
                <a:latin typeface="+mn-lt"/>
              </a:rPr>
              <a:t>1. razredi – predavanje o menjalnem zobovju, pripomočkih za ustno higieno, razvadah, zdravi prehrani,</a:t>
            </a:r>
          </a:p>
          <a:p>
            <a:pPr algn="just"/>
            <a:r>
              <a:rPr lang="sl-SI" sz="1200" dirty="0" smtClean="0">
                <a:latin typeface="+mn-lt"/>
              </a:rPr>
              <a:t>2. razredi – predavanje o rednih obiskih pri zobozdravniku, poškodbah zob in prvi pomoči, zdravi prehrani</a:t>
            </a:r>
          </a:p>
          <a:p>
            <a:pPr algn="just"/>
            <a:r>
              <a:rPr lang="sl-SI" sz="1200" dirty="0" smtClean="0">
                <a:latin typeface="+mn-lt"/>
              </a:rPr>
              <a:t>3. - 5. razredi – kontrola čistosti zob 1 x mesečno, demonstracija in umivanje zob, fluorizacija zob</a:t>
            </a:r>
          </a:p>
          <a:p>
            <a:pPr algn="just"/>
            <a:r>
              <a:rPr lang="sl-SI" sz="1200" dirty="0" smtClean="0">
                <a:latin typeface="+mn-lt"/>
              </a:rPr>
              <a:t>6. - 9. razredi – predavanje o zdravi hrani in pijači, zobni nitki in ostalih zobnih pripomočkih, bolezni zob in obzobnih tkiv, pasteh   </a:t>
            </a:r>
          </a:p>
          <a:p>
            <a:pPr algn="just"/>
            <a:r>
              <a:rPr lang="sl-SI" sz="1200" dirty="0">
                <a:latin typeface="+mn-lt"/>
              </a:rPr>
              <a:t> </a:t>
            </a:r>
            <a:r>
              <a:rPr lang="sl-SI" sz="1200" dirty="0" smtClean="0">
                <a:latin typeface="+mn-lt"/>
              </a:rPr>
              <a:t>                          sodobnega sveta v povezavi z ustnim zdravjem.   </a:t>
            </a:r>
          </a:p>
          <a:p>
            <a:pPr algn="just"/>
            <a:endParaRPr lang="sl-SI" sz="1200" dirty="0" smtClean="0">
              <a:latin typeface="Calibri" panose="020F0502020204030204" pitchFamily="34" charset="0"/>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400" dirty="0">
              <a:solidFill>
                <a:schemeClr val="accent2">
                  <a:lumMod val="75000"/>
                </a:schemeClr>
              </a:solidFill>
              <a:latin typeface="Calibri" panose="020F0502020204030204" pitchFamily="34" charset="0"/>
            </a:endParaRPr>
          </a:p>
        </p:txBody>
      </p:sp>
      <p:sp>
        <p:nvSpPr>
          <p:cNvPr id="5" name="Naslov 1"/>
          <p:cNvSpPr txBox="1">
            <a:spLocks/>
          </p:cNvSpPr>
          <p:nvPr/>
        </p:nvSpPr>
        <p:spPr>
          <a:xfrm>
            <a:off x="975789" y="3501008"/>
            <a:ext cx="7488832" cy="280831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ZDRAVSTVENO in ZOBOZDRAVSTEVNO VARSTVO</a:t>
            </a:r>
          </a:p>
          <a:p>
            <a:pPr algn="just"/>
            <a:endParaRPr lang="sl-SI" sz="1200" b="1" dirty="0" smtClean="0">
              <a:solidFill>
                <a:srgbClr val="7A4900"/>
              </a:solidFill>
              <a:latin typeface="+mn-lt"/>
            </a:endParaRPr>
          </a:p>
          <a:p>
            <a:pPr algn="just"/>
            <a:r>
              <a:rPr lang="sl-SI" sz="1200" b="1" dirty="0" smtClean="0">
                <a:solidFill>
                  <a:srgbClr val="002060"/>
                </a:solidFill>
                <a:latin typeface="+mn-lt"/>
              </a:rPr>
              <a:t>Imenovana zdravnica naše šole je zdravnica</a:t>
            </a:r>
          </a:p>
          <a:p>
            <a:pPr algn="just"/>
            <a:r>
              <a:rPr lang="sl-SI" sz="1200" b="1" dirty="0" smtClean="0">
                <a:solidFill>
                  <a:srgbClr val="002060"/>
                </a:solidFill>
                <a:latin typeface="+mn-lt"/>
              </a:rPr>
              <a:t>Darja </a:t>
            </a:r>
            <a:r>
              <a:rPr lang="sl-SI" sz="1200" b="1" dirty="0">
                <a:solidFill>
                  <a:srgbClr val="002060"/>
                </a:solidFill>
                <a:latin typeface="+mn-lt"/>
              </a:rPr>
              <a:t>Modic Likar</a:t>
            </a:r>
            <a:r>
              <a:rPr lang="sl-SI" sz="1200" dirty="0">
                <a:latin typeface="+mn-lt"/>
              </a:rPr>
              <a:t>, dr. med., spec. spl. med</a:t>
            </a:r>
            <a:r>
              <a:rPr lang="sl-SI" sz="1200" dirty="0" smtClean="0">
                <a:latin typeface="+mn-lt"/>
              </a:rPr>
              <a:t>.   /    tel. 05 7000 410</a:t>
            </a:r>
          </a:p>
          <a:p>
            <a:pPr algn="just"/>
            <a:endParaRPr lang="sl-SI" sz="1200" dirty="0" smtClean="0">
              <a:latin typeface="+mn-lt"/>
            </a:endParaRPr>
          </a:p>
          <a:p>
            <a:pPr algn="just"/>
            <a:r>
              <a:rPr lang="sl-SI" sz="1200" dirty="0" smtClean="0">
                <a:latin typeface="+mn-lt"/>
              </a:rPr>
              <a:t>Za učence 1., 3., 6. in 8. razreda so organizirani sistematični zdravstveni pregledi. </a:t>
            </a:r>
          </a:p>
          <a:p>
            <a:pPr algn="just"/>
            <a:r>
              <a:rPr lang="sl-SI" sz="1200" dirty="0" smtClean="0">
                <a:latin typeface="+mn-lt"/>
              </a:rPr>
              <a:t>Za učenke 6. razreda je organizirano cepljenje – zaščita proti virusu HPV.</a:t>
            </a:r>
          </a:p>
          <a:p>
            <a:pPr algn="just"/>
            <a:endParaRPr lang="sl-SI" sz="1200" dirty="0" smtClean="0">
              <a:latin typeface="+mn-lt"/>
            </a:endParaRPr>
          </a:p>
          <a:p>
            <a:pPr algn="just"/>
            <a:endParaRPr lang="sl-SI" sz="1200" dirty="0">
              <a:latin typeface="+mn-lt"/>
            </a:endParaRPr>
          </a:p>
          <a:p>
            <a:pPr algn="just"/>
            <a:r>
              <a:rPr lang="sl-SI" sz="1200" dirty="0" smtClean="0">
                <a:latin typeface="+mn-lt"/>
              </a:rPr>
              <a:t>Prav tako omogočamo sistematične preglede zob. </a:t>
            </a:r>
          </a:p>
          <a:p>
            <a:pPr algn="just"/>
            <a:r>
              <a:rPr lang="sl-SI" sz="1200" b="1" dirty="0" smtClean="0">
                <a:solidFill>
                  <a:srgbClr val="002060"/>
                </a:solidFill>
                <a:latin typeface="+mn-lt"/>
              </a:rPr>
              <a:t>Za učence </a:t>
            </a:r>
            <a:r>
              <a:rPr lang="sl-SI" sz="1200" b="1" dirty="0" smtClean="0">
                <a:solidFill>
                  <a:srgbClr val="002060"/>
                </a:solidFill>
                <a:latin typeface="+mn-lt"/>
              </a:rPr>
              <a:t>skrbi zobozdravnik</a:t>
            </a:r>
            <a:endParaRPr lang="sl-SI" sz="1200" b="1" dirty="0" smtClean="0">
              <a:solidFill>
                <a:srgbClr val="002060"/>
              </a:solidFill>
              <a:latin typeface="+mn-lt"/>
            </a:endParaRPr>
          </a:p>
          <a:p>
            <a:pPr marL="171450" indent="-171450" algn="just">
              <a:buFont typeface="Wingdings" panose="05000000000000000000" pitchFamily="2" charset="2"/>
              <a:buChar char="Ø"/>
            </a:pPr>
            <a:r>
              <a:rPr lang="sl-SI" sz="1200" b="1" dirty="0" smtClean="0">
                <a:solidFill>
                  <a:srgbClr val="002060"/>
                </a:solidFill>
                <a:latin typeface="+mn-lt"/>
              </a:rPr>
              <a:t>Blaž Knez</a:t>
            </a:r>
            <a:r>
              <a:rPr lang="sl-SI" sz="1200" dirty="0" smtClean="0">
                <a:latin typeface="+mn-lt"/>
              </a:rPr>
              <a:t>, </a:t>
            </a:r>
            <a:r>
              <a:rPr lang="sl-SI" sz="1200" dirty="0">
                <a:latin typeface="+mn-lt"/>
              </a:rPr>
              <a:t>dr. dent. med</a:t>
            </a:r>
            <a:r>
              <a:rPr lang="sl-SI" sz="1200" dirty="0" smtClean="0">
                <a:latin typeface="+mn-lt"/>
              </a:rPr>
              <a:t>.                   /    05 726 48 25</a:t>
            </a:r>
            <a:endParaRPr lang="sl-SI" sz="1200" dirty="0">
              <a:latin typeface="+mn-lt"/>
            </a:endParaRPr>
          </a:p>
          <a:p>
            <a:pPr marL="171450" indent="-171450" algn="just">
              <a:buFont typeface="Wingdings" panose="05000000000000000000" pitchFamily="2" charset="2"/>
              <a:buChar char="Ø"/>
            </a:pPr>
            <a:endParaRPr lang="sl-SI" sz="1200" dirty="0">
              <a:latin typeface="Calibri" panose="020F0502020204030204" pitchFamily="34" charset="0"/>
            </a:endParaRPr>
          </a:p>
          <a:p>
            <a:pPr marL="171450" indent="-171450" algn="just">
              <a:buFont typeface="Wingdings" panose="05000000000000000000" pitchFamily="2" charset="2"/>
              <a:buChar char="Ø"/>
            </a:pPr>
            <a:endParaRPr lang="sl-SI" sz="1200" dirty="0" smtClean="0">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p:txBody>
      </p:sp>
    </p:spTree>
    <p:extLst>
      <p:ext uri="{BB962C8B-B14F-4D97-AF65-F5344CB8AC3E}">
        <p14:creationId xmlns:p14="http://schemas.microsoft.com/office/powerpoint/2010/main" val="2216580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755576" y="980728"/>
            <a:ext cx="7488832" cy="331236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a:solidFill>
                  <a:srgbClr val="002060"/>
                </a:solidFill>
                <a:latin typeface="+mn-lt"/>
              </a:rPr>
              <a:t>PREPREČEVANJE NASILJA V </a:t>
            </a:r>
            <a:r>
              <a:rPr lang="sl-SI" sz="1600" b="1" dirty="0" smtClean="0">
                <a:solidFill>
                  <a:srgbClr val="002060"/>
                </a:solidFill>
                <a:latin typeface="+mn-lt"/>
              </a:rPr>
              <a:t>DRUŽINI</a:t>
            </a:r>
          </a:p>
          <a:p>
            <a:pPr algn="ctr"/>
            <a:endParaRPr lang="sl-SI" sz="1600" b="1" dirty="0">
              <a:solidFill>
                <a:srgbClr val="7A4900"/>
              </a:solidFill>
              <a:latin typeface="+mn-lt"/>
            </a:endParaRPr>
          </a:p>
          <a:p>
            <a:pPr algn="just"/>
            <a:endParaRPr lang="sl-SI" sz="800" dirty="0">
              <a:latin typeface="+mn-lt"/>
            </a:endParaRPr>
          </a:p>
          <a:p>
            <a:pPr algn="just"/>
            <a:r>
              <a:rPr lang="sl-SI" sz="1200" dirty="0" smtClean="0">
                <a:latin typeface="+mn-lt"/>
              </a:rPr>
              <a:t>V skladu z določili zakona o preprečevanju nasilja v družini (Ur. list RS 16/2008) so določena pravila in postopki v vzgojno izobraževalnih zavodih pri obravnavi nasilja v družini.</a:t>
            </a:r>
          </a:p>
          <a:p>
            <a:pPr algn="just"/>
            <a:endParaRPr lang="sl-SI" sz="1200" dirty="0" smtClean="0">
              <a:latin typeface="+mn-lt"/>
            </a:endParaRPr>
          </a:p>
          <a:p>
            <a:pPr algn="just"/>
            <a:r>
              <a:rPr lang="sl-SI" sz="1200" dirty="0" smtClean="0">
                <a:latin typeface="+mn-lt"/>
              </a:rPr>
              <a:t>Nasilje je vsaka oblika fizičnega, spolnega, psihičnega ali ekonomskega nasilja. Otrok je žrtev nasilja tudi, če je prisoten pri izvajanju nasilja ali živi v okolju, kjer se nasilje izvaja.</a:t>
            </a:r>
          </a:p>
          <a:p>
            <a:pPr algn="just"/>
            <a:endParaRPr lang="sl-SI" sz="1200" dirty="0" smtClean="0">
              <a:latin typeface="+mn-lt"/>
            </a:endParaRPr>
          </a:p>
          <a:p>
            <a:pPr algn="just"/>
            <a:r>
              <a:rPr lang="sl-SI" sz="1200" dirty="0" smtClean="0">
                <a:latin typeface="+mn-lt"/>
              </a:rPr>
              <a:t>V šolah si prizadevamo za večjo senzibilnost do pojavov nasilja in za uveljavljanje ničelne tolerance do nasilja.</a:t>
            </a:r>
          </a:p>
          <a:p>
            <a:pPr algn="just"/>
            <a:endParaRPr lang="sl-SI" sz="1200" dirty="0" smtClean="0">
              <a:latin typeface="+mn-lt"/>
            </a:endParaRPr>
          </a:p>
          <a:p>
            <a:pPr algn="just"/>
            <a:r>
              <a:rPr lang="sl-SI" sz="1200" dirty="0" smtClean="0">
                <a:latin typeface="+mn-lt"/>
              </a:rPr>
              <a:t>Učitelji ali drugi strokovni delavci so dolžni o nasilju nad otrokom takoj sporočiti svetovalnemu delavcu ali vodstvu šole, ki mora ravnati v skladu s Protokolom za vzgojno izobraževalne zavode pri obravnavi nasilja v družini. </a:t>
            </a:r>
          </a:p>
          <a:p>
            <a:pPr algn="ctr"/>
            <a:endParaRPr lang="sl-SI" sz="1200" dirty="0">
              <a:latin typeface="Calibri" panose="020F0502020204030204" pitchFamily="34" charset="0"/>
            </a:endParaRPr>
          </a:p>
        </p:txBody>
      </p:sp>
      <p:sp>
        <p:nvSpPr>
          <p:cNvPr id="6" name="Označba mesta številke diapozitiva 5"/>
          <p:cNvSpPr>
            <a:spLocks noGrp="1"/>
          </p:cNvSpPr>
          <p:nvPr>
            <p:ph type="sldNum" sz="quarter" idx="12"/>
          </p:nvPr>
        </p:nvSpPr>
        <p:spPr/>
        <p:txBody>
          <a:bodyPr/>
          <a:lstStyle/>
          <a:p>
            <a:fld id="{C1098D97-D47F-4185-AB0A-1FBD1691CD49}" type="slidenum">
              <a:rPr lang="sl-SI" smtClean="0"/>
              <a:pPr/>
              <a:t>43</a:t>
            </a:fld>
            <a:endParaRPr lang="sl-SI"/>
          </a:p>
        </p:txBody>
      </p:sp>
    </p:spTree>
    <p:extLst>
      <p:ext uri="{BB962C8B-B14F-4D97-AF65-F5344CB8AC3E}">
        <p14:creationId xmlns:p14="http://schemas.microsoft.com/office/powerpoint/2010/main" val="2498131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44</a:t>
            </a:fld>
            <a:endParaRPr lang="sl-SI"/>
          </a:p>
        </p:txBody>
      </p:sp>
      <p:sp>
        <p:nvSpPr>
          <p:cNvPr id="3" name="Pravokotnik 2"/>
          <p:cNvSpPr/>
          <p:nvPr/>
        </p:nvSpPr>
        <p:spPr>
          <a:xfrm>
            <a:off x="611560" y="980728"/>
            <a:ext cx="7887376" cy="1908215"/>
          </a:xfrm>
          <a:prstGeom prst="rect">
            <a:avLst/>
          </a:prstGeom>
        </p:spPr>
        <p:txBody>
          <a:bodyPr wrap="square">
            <a:spAutoFit/>
          </a:bodyPr>
          <a:lstStyle/>
          <a:p>
            <a:pPr algn="ctr"/>
            <a:r>
              <a:rPr lang="sl-SI" b="1" dirty="0">
                <a:solidFill>
                  <a:srgbClr val="002060"/>
                </a:solidFill>
              </a:rPr>
              <a:t>HIŠNI RED IN PRAVILA ŠOLSKEGA </a:t>
            </a:r>
            <a:r>
              <a:rPr lang="sl-SI" b="1" dirty="0" smtClean="0">
                <a:solidFill>
                  <a:srgbClr val="002060"/>
                </a:solidFill>
              </a:rPr>
              <a:t>REDA</a:t>
            </a:r>
            <a:endParaRPr lang="sl-SI" b="1" dirty="0">
              <a:solidFill>
                <a:srgbClr val="002060"/>
              </a:solidFill>
            </a:endParaRPr>
          </a:p>
          <a:p>
            <a:pPr algn="ctr"/>
            <a:endParaRPr lang="sl-SI" sz="3200" dirty="0"/>
          </a:p>
          <a:p>
            <a:pPr algn="just"/>
            <a:r>
              <a:rPr lang="sl-SI" sz="1400" dirty="0"/>
              <a:t>Hišni red določa pravila, ki so jih dolžni učenci šole upoštevati. S hišnim redom je zlasti določeno njihovo zadrževanje v šolskih prostorih ter prihodi in odhodi iz </a:t>
            </a:r>
            <a:r>
              <a:rPr lang="sl-SI" sz="1400" dirty="0" smtClean="0"/>
              <a:t>šole.</a:t>
            </a:r>
          </a:p>
          <a:p>
            <a:pPr algn="just"/>
            <a:endParaRPr lang="sl-SI" sz="1400" dirty="0"/>
          </a:p>
          <a:p>
            <a:pPr algn="just"/>
            <a:endParaRPr lang="sl-SI" sz="1400" b="1" dirty="0">
              <a:solidFill>
                <a:srgbClr val="002060"/>
              </a:solidFill>
              <a:hlinkClick r:id="rId2"/>
            </a:endParaRPr>
          </a:p>
          <a:p>
            <a:pPr algn="just"/>
            <a:r>
              <a:rPr lang="sl-SI" sz="1200" b="1" dirty="0">
                <a:solidFill>
                  <a:srgbClr val="002060"/>
                </a:solidFill>
                <a:hlinkClick r:id="rId3"/>
              </a:rPr>
              <a:t>POVEZAVA NA SPLETNO STRAN </a:t>
            </a:r>
            <a:r>
              <a:rPr lang="sl-SI" sz="1200" b="1" dirty="0" smtClean="0">
                <a:solidFill>
                  <a:srgbClr val="002060"/>
                </a:solidFill>
                <a:hlinkClick r:id="rId3"/>
              </a:rPr>
              <a:t>ŠOLE</a:t>
            </a:r>
            <a:endParaRPr lang="sl-SI" sz="1200" b="1" dirty="0">
              <a:solidFill>
                <a:srgbClr val="002060"/>
              </a:solidFill>
            </a:endParaRPr>
          </a:p>
        </p:txBody>
      </p:sp>
      <p:sp>
        <p:nvSpPr>
          <p:cNvPr id="4" name="Naslov 1"/>
          <p:cNvSpPr txBox="1">
            <a:spLocks/>
          </p:cNvSpPr>
          <p:nvPr/>
        </p:nvSpPr>
        <p:spPr>
          <a:xfrm>
            <a:off x="827584" y="3645024"/>
            <a:ext cx="7272808" cy="201622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rgbClr val="002060"/>
                </a:solidFill>
                <a:latin typeface="Calibri" panose="020F0502020204030204" pitchFamily="34" charset="0"/>
              </a:rPr>
              <a:t> </a:t>
            </a:r>
            <a:r>
              <a:rPr lang="sl-SI" sz="1800" b="1" dirty="0" smtClean="0">
                <a:solidFill>
                  <a:srgbClr val="002060"/>
                </a:solidFill>
                <a:latin typeface="+mn-lt"/>
              </a:rPr>
              <a:t>VZGOJNI NAČRT IN PRAVILA ŠOLSKEGA REDA</a:t>
            </a:r>
          </a:p>
          <a:p>
            <a:pPr algn="ctr"/>
            <a:endParaRPr lang="sl-SI" sz="1600" dirty="0" smtClean="0">
              <a:latin typeface="+mn-lt"/>
              <a:hlinkClick r:id="rId2"/>
            </a:endParaRPr>
          </a:p>
          <a:p>
            <a:pPr algn="just"/>
            <a:r>
              <a:rPr lang="sl-SI" sz="1500" dirty="0"/>
              <a:t>V skladu z določili 60. d, 60. e in 60. f člena Zakona o spremembah in dopolnitvah Zakona o osnovni šoli (Ur. list RS 102/2007) Osnovna šola Antona Globočnika Postojna določa vzgojne dejavnosti in oblike vzajemnega sodelovanja učencev, učiteljev in staršev v vzgojnem načrtu in pravilih šolskega reda. </a:t>
            </a:r>
            <a:endParaRPr lang="sl-SI" sz="1500" dirty="0" smtClean="0"/>
          </a:p>
          <a:p>
            <a:pPr algn="just"/>
            <a:endParaRPr lang="sl-SI" sz="1500" b="1" dirty="0">
              <a:solidFill>
                <a:srgbClr val="002060"/>
              </a:solidFill>
              <a:latin typeface="+mn-lt"/>
              <a:hlinkClick r:id="rId2"/>
            </a:endParaRPr>
          </a:p>
          <a:p>
            <a:pPr algn="just"/>
            <a:r>
              <a:rPr lang="sl-SI" sz="1200" b="1" dirty="0" smtClean="0">
                <a:solidFill>
                  <a:srgbClr val="002060"/>
                </a:solidFill>
                <a:latin typeface="+mn-lt"/>
                <a:hlinkClick r:id="rId4"/>
              </a:rPr>
              <a:t>POVEZAVA NA SPLETNO STRAN ŠOLE</a:t>
            </a:r>
            <a:endParaRPr lang="sl-SI" sz="1200" b="1" dirty="0" smtClean="0">
              <a:solidFill>
                <a:srgbClr val="002060"/>
              </a:solidFill>
              <a:latin typeface="+mn-lt"/>
            </a:endParaRPr>
          </a:p>
          <a:p>
            <a:pPr lvl="0" algn="just">
              <a:spcBef>
                <a:spcPts val="750"/>
              </a:spcBef>
            </a:pPr>
            <a:endParaRPr lang="sl-SI" sz="1600" b="1" u="sng" dirty="0" smtClean="0">
              <a:solidFill>
                <a:srgbClr val="FF0000"/>
              </a:solidFill>
              <a:latin typeface="+mn-lt"/>
              <a:ea typeface="Times New Roman"/>
              <a:cs typeface="+mn-cs"/>
            </a:endParaRPr>
          </a:p>
          <a:p>
            <a:pPr algn="just"/>
            <a:endParaRPr lang="sl-SI" sz="13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354863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837928" y="1124744"/>
            <a:ext cx="7848872" cy="4585871"/>
          </a:xfrm>
          <a:prstGeom prst="rect">
            <a:avLst/>
          </a:prstGeom>
        </p:spPr>
        <p:txBody>
          <a:bodyPr wrap="square">
            <a:spAutoFit/>
          </a:bodyPr>
          <a:lstStyle/>
          <a:p>
            <a:pPr algn="ctr"/>
            <a:r>
              <a:rPr lang="sl-SI" sz="1600" b="1" dirty="0" smtClean="0">
                <a:solidFill>
                  <a:srgbClr val="002060"/>
                </a:solidFill>
              </a:rPr>
              <a:t>OPRAVIČILA</a:t>
            </a:r>
          </a:p>
          <a:p>
            <a:pPr algn="ctr"/>
            <a:endParaRPr lang="sl-SI" sz="1400" b="1" dirty="0" smtClean="0">
              <a:solidFill>
                <a:srgbClr val="002060"/>
              </a:solidFill>
            </a:endParaRPr>
          </a:p>
          <a:p>
            <a:pPr algn="ctr"/>
            <a:endParaRPr lang="sl-SI" sz="1400" b="1" dirty="0" smtClean="0">
              <a:solidFill>
                <a:srgbClr val="002060"/>
              </a:solidFill>
            </a:endParaRPr>
          </a:p>
          <a:p>
            <a:pPr algn="just">
              <a:lnSpc>
                <a:spcPct val="80000"/>
              </a:lnSpc>
              <a:defRPr/>
            </a:pPr>
            <a:r>
              <a:rPr lang="sl-SI" sz="1400" dirty="0"/>
              <a:t>Starši lahko opravičite odsotnost otroka osebno ali pisno, najkasneje v 5 dneh po prihodu v šolo.</a:t>
            </a:r>
          </a:p>
          <a:p>
            <a:pPr algn="just">
              <a:lnSpc>
                <a:spcPct val="80000"/>
              </a:lnSpc>
              <a:defRPr/>
            </a:pPr>
            <a:r>
              <a:rPr lang="sl-SI" sz="1400" dirty="0"/>
              <a:t>Po petih dneh izostanka je o tem treba obvestiti razredničarko, sicer  vas je  dolžna pozvati, da pojasnite </a:t>
            </a:r>
            <a:r>
              <a:rPr lang="sl-SI" sz="1400" dirty="0" smtClean="0"/>
              <a:t>vzrok izostanka</a:t>
            </a:r>
            <a:r>
              <a:rPr lang="sl-SI" sz="1400" dirty="0"/>
              <a:t>. </a:t>
            </a:r>
            <a:endParaRPr lang="sl-SI" sz="1400" dirty="0" smtClean="0"/>
          </a:p>
          <a:p>
            <a:pPr algn="just">
              <a:lnSpc>
                <a:spcPct val="80000"/>
              </a:lnSpc>
              <a:defRPr/>
            </a:pPr>
            <a:endParaRPr lang="sl-SI" sz="1400" dirty="0"/>
          </a:p>
          <a:p>
            <a:pPr algn="just">
              <a:lnSpc>
                <a:spcPct val="80000"/>
              </a:lnSpc>
              <a:defRPr/>
            </a:pPr>
            <a:r>
              <a:rPr lang="sl-SI" sz="1400" dirty="0"/>
              <a:t>Prav tako morate pisno obvestiti (zapis v beležko), če gre otrok med poukom k </a:t>
            </a:r>
            <a:r>
              <a:rPr lang="sl-SI" sz="1400" dirty="0" smtClean="0"/>
              <a:t>zdravniku, zobozdravniku - samo </a:t>
            </a:r>
            <a:r>
              <a:rPr lang="sl-SI" sz="1400" dirty="0"/>
              <a:t>evidenčni kartonček ni dovolj</a:t>
            </a:r>
            <a:r>
              <a:rPr lang="sl-SI" sz="1400" dirty="0" smtClean="0"/>
              <a:t>.</a:t>
            </a:r>
          </a:p>
          <a:p>
            <a:pPr algn="just">
              <a:lnSpc>
                <a:spcPct val="80000"/>
              </a:lnSpc>
              <a:defRPr/>
            </a:pPr>
            <a:endParaRPr lang="sl-SI" sz="1400" dirty="0" smtClean="0"/>
          </a:p>
          <a:p>
            <a:pPr algn="ctr">
              <a:lnSpc>
                <a:spcPct val="80000"/>
              </a:lnSpc>
              <a:buFontTx/>
              <a:buNone/>
              <a:defRPr/>
            </a:pPr>
            <a:endParaRPr lang="sl-SI" sz="1400" dirty="0"/>
          </a:p>
          <a:p>
            <a:pPr algn="ctr">
              <a:lnSpc>
                <a:spcPct val="80000"/>
              </a:lnSpc>
              <a:buFontTx/>
              <a:buNone/>
              <a:defRPr/>
            </a:pPr>
            <a:endParaRPr lang="sl-SI" sz="1400" b="1" u="sng" dirty="0">
              <a:solidFill>
                <a:srgbClr val="7A4900"/>
              </a:solidFill>
            </a:endParaRPr>
          </a:p>
          <a:p>
            <a:pPr algn="ctr">
              <a:lnSpc>
                <a:spcPct val="80000"/>
              </a:lnSpc>
              <a:buFontTx/>
              <a:buNone/>
              <a:defRPr/>
            </a:pPr>
            <a:endParaRPr lang="sl-SI" sz="1400" b="1" u="sng" dirty="0">
              <a:solidFill>
                <a:srgbClr val="002060"/>
              </a:solidFill>
            </a:endParaRPr>
          </a:p>
          <a:p>
            <a:pPr algn="ctr">
              <a:lnSpc>
                <a:spcPct val="80000"/>
              </a:lnSpc>
              <a:buFontTx/>
              <a:buNone/>
              <a:defRPr/>
            </a:pPr>
            <a:r>
              <a:rPr lang="sl-SI" sz="1600" b="1" u="sng" dirty="0" smtClean="0">
                <a:solidFill>
                  <a:srgbClr val="002060"/>
                </a:solidFill>
              </a:rPr>
              <a:t>Otrok </a:t>
            </a:r>
            <a:r>
              <a:rPr lang="sl-SI" sz="1600" b="1" u="sng" dirty="0">
                <a:solidFill>
                  <a:srgbClr val="002060"/>
                </a:solidFill>
              </a:rPr>
              <a:t>šole ne sme zapustiti brez pisnega dovoljenja staršev</a:t>
            </a:r>
            <a:r>
              <a:rPr lang="sl-SI" sz="1600" b="1" u="sng" dirty="0" smtClean="0">
                <a:solidFill>
                  <a:srgbClr val="002060"/>
                </a:solidFill>
              </a:rPr>
              <a:t>.</a:t>
            </a:r>
          </a:p>
          <a:p>
            <a:pPr algn="just">
              <a:lnSpc>
                <a:spcPct val="80000"/>
              </a:lnSpc>
              <a:buFontTx/>
              <a:buNone/>
              <a:defRPr/>
            </a:pPr>
            <a:endParaRPr lang="sl-SI" sz="1400" b="1" dirty="0">
              <a:solidFill>
                <a:srgbClr val="002060"/>
              </a:solidFill>
            </a:endParaRPr>
          </a:p>
          <a:p>
            <a:pPr algn="just">
              <a:lnSpc>
                <a:spcPct val="80000"/>
              </a:lnSpc>
              <a:buFontTx/>
              <a:buNone/>
              <a:defRPr/>
            </a:pPr>
            <a:endParaRPr lang="sl-SI" sz="1400" b="1" dirty="0">
              <a:solidFill>
                <a:srgbClr val="002060"/>
              </a:solidFill>
            </a:endParaRPr>
          </a:p>
          <a:p>
            <a:pPr algn="just">
              <a:lnSpc>
                <a:spcPct val="80000"/>
              </a:lnSpc>
              <a:defRPr/>
            </a:pPr>
            <a:r>
              <a:rPr lang="sl-SI" sz="1400" dirty="0"/>
              <a:t>Še vedno veljajo enaka pravila o koriščenju 5 prostih dni v času pouka. O tem morate pisno obvestiti razredničarko vsaj 3 dni prej.  </a:t>
            </a:r>
            <a:endParaRPr lang="sl-SI" sz="1400" dirty="0" smtClean="0"/>
          </a:p>
          <a:p>
            <a:pPr algn="just">
              <a:lnSpc>
                <a:spcPct val="80000"/>
              </a:lnSpc>
              <a:defRPr/>
            </a:pPr>
            <a:endParaRPr lang="sl-SI" sz="1400" dirty="0"/>
          </a:p>
          <a:p>
            <a:pPr algn="just">
              <a:lnSpc>
                <a:spcPct val="80000"/>
              </a:lnSpc>
              <a:defRPr/>
            </a:pPr>
            <a:r>
              <a:rPr lang="sl-SI" sz="1400" dirty="0" smtClean="0"/>
              <a:t>Če </a:t>
            </a:r>
            <a:r>
              <a:rPr lang="sl-SI" sz="1400" dirty="0"/>
              <a:t>pa bi koriščenje dopusta presegalo teh 5  dni, pa je treba dobiti soglasje ravnateljice. </a:t>
            </a:r>
            <a:endParaRPr lang="sl-SI" sz="1400" dirty="0" smtClean="0"/>
          </a:p>
          <a:p>
            <a:pPr algn="just">
              <a:lnSpc>
                <a:spcPct val="80000"/>
              </a:lnSpc>
              <a:defRPr/>
            </a:pPr>
            <a:endParaRPr lang="sl-SI" sz="1400" dirty="0"/>
          </a:p>
          <a:p>
            <a:pPr algn="just">
              <a:lnSpc>
                <a:spcPct val="80000"/>
              </a:lnSpc>
              <a:defRPr/>
            </a:pPr>
            <a:endParaRPr lang="sl-SI" sz="1400" dirty="0" smtClean="0">
              <a:hlinkClick r:id="rId2"/>
            </a:endParaRPr>
          </a:p>
          <a:p>
            <a:pPr algn="just">
              <a:lnSpc>
                <a:spcPct val="80000"/>
              </a:lnSpc>
              <a:defRPr/>
            </a:pPr>
            <a:endParaRPr lang="sl-SI" sz="1400" dirty="0">
              <a:hlinkClick r:id="rId2"/>
            </a:endParaRPr>
          </a:p>
          <a:p>
            <a:pPr algn="just">
              <a:lnSpc>
                <a:spcPct val="80000"/>
              </a:lnSpc>
              <a:defRPr/>
            </a:pPr>
            <a:r>
              <a:rPr lang="sl-SI" sz="1400" dirty="0" smtClean="0">
                <a:hlinkClick r:id="rId3"/>
              </a:rPr>
              <a:t>Obrazec – VLOGA STARŠEV ZA NAPOVEDANO ODSOTNOST</a:t>
            </a:r>
            <a:endParaRPr lang="sl-SI" sz="1400" dirty="0" smtClean="0"/>
          </a:p>
          <a:p>
            <a:pPr>
              <a:lnSpc>
                <a:spcPct val="80000"/>
              </a:lnSpc>
              <a:defRPr/>
            </a:pPr>
            <a:endParaRPr lang="sl-SI" sz="1400" dirty="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45</a:t>
            </a:fld>
            <a:endParaRPr lang="sl-SI"/>
          </a:p>
        </p:txBody>
      </p:sp>
    </p:spTree>
    <p:extLst>
      <p:ext uri="{BB962C8B-B14F-4D97-AF65-F5344CB8AC3E}">
        <p14:creationId xmlns:p14="http://schemas.microsoft.com/office/powerpoint/2010/main" val="1953011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številke diapozitiva 2"/>
          <p:cNvSpPr>
            <a:spLocks noGrp="1"/>
          </p:cNvSpPr>
          <p:nvPr>
            <p:ph type="sldNum" sz="quarter" idx="12"/>
          </p:nvPr>
        </p:nvSpPr>
        <p:spPr/>
        <p:txBody>
          <a:bodyPr/>
          <a:lstStyle/>
          <a:p>
            <a:fld id="{C1098D97-D47F-4185-AB0A-1FBD1691CD49}" type="slidenum">
              <a:rPr lang="sl-SI" smtClean="0"/>
              <a:pPr/>
              <a:t>46</a:t>
            </a:fld>
            <a:endParaRPr lang="sl-SI"/>
          </a:p>
        </p:txBody>
      </p:sp>
      <p:sp>
        <p:nvSpPr>
          <p:cNvPr id="2" name="Pravokotnik 1"/>
          <p:cNvSpPr/>
          <p:nvPr/>
        </p:nvSpPr>
        <p:spPr>
          <a:xfrm>
            <a:off x="611560" y="692696"/>
            <a:ext cx="3554627" cy="338554"/>
          </a:xfrm>
          <a:prstGeom prst="rect">
            <a:avLst/>
          </a:prstGeom>
        </p:spPr>
        <p:txBody>
          <a:bodyPr wrap="none">
            <a:spAutoFit/>
          </a:bodyPr>
          <a:lstStyle/>
          <a:p>
            <a:pPr algn="ctr"/>
            <a:r>
              <a:rPr lang="sl-SI" sz="1600" b="1" dirty="0">
                <a:solidFill>
                  <a:srgbClr val="002060"/>
                </a:solidFill>
                <a:latin typeface="Calibri" panose="020F0502020204030204" pitchFamily="34" charset="0"/>
              </a:rPr>
              <a:t>Postopki ob zapletih in </a:t>
            </a:r>
            <a:r>
              <a:rPr lang="sl-SI" sz="1600" b="1" dirty="0" smtClean="0">
                <a:solidFill>
                  <a:srgbClr val="002060"/>
                </a:solidFill>
                <a:latin typeface="Calibri" panose="020F0502020204030204" pitchFamily="34" charset="0"/>
              </a:rPr>
              <a:t>kršitvah – 1. del:</a:t>
            </a:r>
            <a:endParaRPr lang="sl-SI" sz="1600" dirty="0">
              <a:solidFill>
                <a:srgbClr val="002060"/>
              </a:solidFill>
            </a:endParaRPr>
          </a:p>
        </p:txBody>
      </p:sp>
      <p:graphicFrame>
        <p:nvGraphicFramePr>
          <p:cNvPr id="6" name="Diagram 5"/>
          <p:cNvGraphicFramePr/>
          <p:nvPr>
            <p:extLst>
              <p:ext uri="{D42A27DB-BD31-4B8C-83A1-F6EECF244321}">
                <p14:modId xmlns:p14="http://schemas.microsoft.com/office/powerpoint/2010/main" val="203898801"/>
              </p:ext>
            </p:extLst>
          </p:nvPr>
        </p:nvGraphicFramePr>
        <p:xfrm>
          <a:off x="755576" y="692696"/>
          <a:ext cx="7995390" cy="581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91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47</a:t>
            </a:fld>
            <a:endParaRPr lang="sl-SI"/>
          </a:p>
        </p:txBody>
      </p:sp>
      <p:graphicFrame>
        <p:nvGraphicFramePr>
          <p:cNvPr id="3" name="Diagram 2"/>
          <p:cNvGraphicFramePr/>
          <p:nvPr>
            <p:extLst>
              <p:ext uri="{D42A27DB-BD31-4B8C-83A1-F6EECF244321}">
                <p14:modId xmlns:p14="http://schemas.microsoft.com/office/powerpoint/2010/main" val="1131038533"/>
              </p:ext>
            </p:extLst>
          </p:nvPr>
        </p:nvGraphicFramePr>
        <p:xfrm>
          <a:off x="755576" y="692696"/>
          <a:ext cx="7995390" cy="581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avokotnik 3"/>
          <p:cNvSpPr/>
          <p:nvPr/>
        </p:nvSpPr>
        <p:spPr>
          <a:xfrm>
            <a:off x="927812" y="599202"/>
            <a:ext cx="3554627" cy="338554"/>
          </a:xfrm>
          <a:prstGeom prst="rect">
            <a:avLst/>
          </a:prstGeom>
        </p:spPr>
        <p:txBody>
          <a:bodyPr wrap="none">
            <a:spAutoFit/>
          </a:bodyPr>
          <a:lstStyle/>
          <a:p>
            <a:pPr algn="ctr"/>
            <a:r>
              <a:rPr lang="sl-SI" sz="1600" b="1" dirty="0">
                <a:solidFill>
                  <a:srgbClr val="002060"/>
                </a:solidFill>
                <a:latin typeface="Calibri" panose="020F0502020204030204" pitchFamily="34" charset="0"/>
              </a:rPr>
              <a:t>Postopki ob zapletih in </a:t>
            </a:r>
            <a:r>
              <a:rPr lang="sl-SI" sz="1600" b="1" dirty="0" smtClean="0">
                <a:solidFill>
                  <a:srgbClr val="002060"/>
                </a:solidFill>
                <a:latin typeface="Calibri" panose="020F0502020204030204" pitchFamily="34" charset="0"/>
              </a:rPr>
              <a:t>kršitvah – 2. del:</a:t>
            </a:r>
            <a:endParaRPr lang="sl-SI" sz="1600" dirty="0">
              <a:solidFill>
                <a:srgbClr val="002060"/>
              </a:solidFill>
            </a:endParaRPr>
          </a:p>
        </p:txBody>
      </p:sp>
    </p:spTree>
    <p:extLst>
      <p:ext uri="{BB962C8B-B14F-4D97-AF65-F5344CB8AC3E}">
        <p14:creationId xmlns:p14="http://schemas.microsoft.com/office/powerpoint/2010/main" val="62338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11560" y="764704"/>
            <a:ext cx="7886700" cy="5760640"/>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400" b="1" dirty="0" smtClean="0">
              <a:solidFill>
                <a:schemeClr val="accent2">
                  <a:lumMod val="75000"/>
                </a:schemeClr>
              </a:solidFill>
              <a:latin typeface="+mn-lt"/>
            </a:endParaRPr>
          </a:p>
          <a:p>
            <a:pPr algn="ctr"/>
            <a:r>
              <a:rPr lang="sl-SI" sz="1700" b="1" dirty="0" smtClean="0">
                <a:solidFill>
                  <a:srgbClr val="002060"/>
                </a:solidFill>
                <a:latin typeface="+mn-lt"/>
                <a:cs typeface="Calibri" panose="020F0502020204030204" pitchFamily="34" charset="0"/>
              </a:rPr>
              <a:t>Šolska svetovalna služba: KAKO NAJ REŠIM PROBLEM – 1. del</a:t>
            </a:r>
          </a:p>
          <a:p>
            <a:endParaRPr lang="sl-SI" sz="1400" dirty="0" smtClean="0">
              <a:latin typeface="+mn-lt"/>
              <a:cs typeface="Calibri" panose="020F0502020204030204" pitchFamily="34" charset="0"/>
            </a:endParaRPr>
          </a:p>
          <a:p>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Nimam s seboj naročenih pripomočkov za delo.</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Na </a:t>
            </a:r>
            <a:r>
              <a:rPr lang="sl-SI" sz="1400" dirty="0">
                <a:latin typeface="+mn-lt"/>
                <a:cs typeface="Calibri" panose="020F0502020204030204" pitchFamily="34" charset="0"/>
              </a:rPr>
              <a:t>začetku ure obvesti učitelja. Če se ti je zgodilo prvič, ne bo težav. </a:t>
            </a:r>
            <a:r>
              <a:rPr lang="sl-SI" sz="1400" dirty="0" smtClean="0">
                <a:latin typeface="+mn-lt"/>
                <a:cs typeface="Calibri" panose="020F0502020204030204" pitchFamily="34" charset="0"/>
              </a:rPr>
              <a:t>Če pozabljaš </a:t>
            </a:r>
            <a:r>
              <a:rPr lang="sl-SI" sz="1400" dirty="0">
                <a:latin typeface="+mn-lt"/>
                <a:cs typeface="Calibri" panose="020F0502020204030204" pitchFamily="34" charset="0"/>
              </a:rPr>
              <a:t>na svoje obveznosti, boš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imel </a:t>
            </a:r>
            <a:r>
              <a:rPr lang="sl-SI" sz="1400" dirty="0">
                <a:latin typeface="+mn-lt"/>
                <a:cs typeface="Calibri" panose="020F0502020204030204" pitchFamily="34" charset="0"/>
              </a:rPr>
              <a:t>težave pri delu v šoli</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Nisem napisal domače naloge.</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Če </a:t>
            </a:r>
            <a:r>
              <a:rPr lang="sl-SI" sz="1400" dirty="0">
                <a:latin typeface="+mn-lt"/>
                <a:cs typeface="Calibri" panose="020F0502020204030204" pitchFamily="34" charset="0"/>
              </a:rPr>
              <a:t>domače naloge le včasih nisi napisal, se pred pričetkom ure opraviči. </a:t>
            </a:r>
            <a:r>
              <a:rPr lang="sl-SI" sz="1400" dirty="0" smtClean="0">
                <a:latin typeface="+mn-lt"/>
                <a:cs typeface="Calibri" panose="020F0502020204030204" pitchFamily="34" charset="0"/>
              </a:rPr>
              <a:t>Pisanje domačih </a:t>
            </a:r>
            <a:r>
              <a:rPr lang="sl-SI" sz="1400" dirty="0">
                <a:latin typeface="+mn-lt"/>
                <a:cs typeface="Calibri" panose="020F0502020204030204" pitchFamily="34" charset="0"/>
              </a:rPr>
              <a:t>nalog pripomore k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razumevanju </a:t>
            </a:r>
            <a:r>
              <a:rPr lang="sl-SI" sz="1400" dirty="0">
                <a:latin typeface="+mn-lt"/>
                <a:cs typeface="Calibri" panose="020F0502020204030204" pitchFamily="34" charset="0"/>
              </a:rPr>
              <a:t>snovi, utrjevanju in pridobivanju znanja</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Ne morem telovaditi.</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Pred </a:t>
            </a:r>
            <a:r>
              <a:rPr lang="sl-SI" sz="1400" dirty="0">
                <a:latin typeface="+mn-lt"/>
                <a:cs typeface="Calibri" panose="020F0502020204030204" pitchFamily="34" charset="0"/>
              </a:rPr>
              <a:t>pričetkom ure učitelju povej za svoje težave. Če ne gre za trenutne »muhe</a:t>
            </a:r>
            <a:r>
              <a:rPr lang="sl-SI" sz="1400" dirty="0" smtClean="0">
                <a:latin typeface="+mn-lt"/>
                <a:cs typeface="Calibri" panose="020F0502020204030204" pitchFamily="34" charset="0"/>
              </a:rPr>
              <a:t>«, ti </a:t>
            </a:r>
            <a:r>
              <a:rPr lang="sl-SI" sz="1400" dirty="0">
                <a:latin typeface="+mn-lt"/>
                <a:cs typeface="Calibri" panose="020F0502020204030204" pitchFamily="34" charset="0"/>
              </a:rPr>
              <a:t>bo učitelj opravičil. </a:t>
            </a:r>
            <a:endParaRPr lang="sl-SI" sz="1400" dirty="0" smtClean="0">
              <a:latin typeface="+mn-lt"/>
              <a:cs typeface="Calibri" panose="020F0502020204030204" pitchFamily="34" charset="0"/>
            </a:endParaRPr>
          </a:p>
          <a:p>
            <a:pPr algn="just"/>
            <a:r>
              <a:rPr lang="sl-SI" sz="1400" dirty="0" smtClean="0">
                <a:latin typeface="+mn-lt"/>
                <a:cs typeface="Calibri" panose="020F0502020204030204" pitchFamily="34" charset="0"/>
              </a:rPr>
              <a:t>       Telovadiš </a:t>
            </a:r>
            <a:r>
              <a:rPr lang="sl-SI" sz="1400" dirty="0">
                <a:latin typeface="+mn-lt"/>
                <a:cs typeface="Calibri" panose="020F0502020204030204" pitchFamily="34" charset="0"/>
              </a:rPr>
              <a:t>za svoj zdrav razvoj</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Me je strah ocenjevanja znanja.</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Ocenjevanje </a:t>
            </a:r>
            <a:r>
              <a:rPr lang="sl-SI" sz="1400" dirty="0">
                <a:latin typeface="+mn-lt"/>
                <a:cs typeface="Calibri" panose="020F0502020204030204" pitchFamily="34" charset="0"/>
              </a:rPr>
              <a:t>znanja je v večini primerov napovedano, tako da ne bi smel </a:t>
            </a:r>
            <a:r>
              <a:rPr lang="sl-SI" sz="1400" dirty="0" smtClean="0">
                <a:latin typeface="+mn-lt"/>
                <a:cs typeface="Calibri" panose="020F0502020204030204" pitchFamily="34" charset="0"/>
              </a:rPr>
              <a:t>imeti težav</a:t>
            </a:r>
            <a:r>
              <a:rPr lang="sl-SI" sz="1400" dirty="0">
                <a:latin typeface="+mn-lt"/>
                <a:cs typeface="Calibri" panose="020F0502020204030204" pitchFamily="34" charset="0"/>
              </a:rPr>
              <a:t>. Zgodi se, da nisi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pripravljen </a:t>
            </a:r>
            <a:r>
              <a:rPr lang="sl-SI" sz="1400" dirty="0">
                <a:latin typeface="+mn-lt"/>
                <a:cs typeface="Calibri" panose="020F0502020204030204" pitchFamily="34" charset="0"/>
              </a:rPr>
              <a:t>za ocenjevanje. Odkrita beseda učitelju </a:t>
            </a:r>
            <a:r>
              <a:rPr lang="sl-SI" sz="1400" dirty="0" smtClean="0">
                <a:latin typeface="+mn-lt"/>
                <a:cs typeface="Calibri" panose="020F0502020204030204" pitchFamily="34" charset="0"/>
              </a:rPr>
              <a:t>pred pričetkom </a:t>
            </a:r>
            <a:r>
              <a:rPr lang="sl-SI" sz="1400" dirty="0">
                <a:latin typeface="+mn-lt"/>
                <a:cs typeface="Calibri" panose="020F0502020204030204" pitchFamily="34" charset="0"/>
              </a:rPr>
              <a:t>ure lahko reši problem. Če opaziš, da te je </a:t>
            </a:r>
            <a:endParaRPr lang="sl-SI" sz="1400" dirty="0" smtClean="0">
              <a:latin typeface="+mn-lt"/>
              <a:cs typeface="Calibri" panose="020F0502020204030204" pitchFamily="34" charset="0"/>
            </a:endParaRP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kljub </a:t>
            </a:r>
            <a:r>
              <a:rPr lang="sl-SI" sz="1400" dirty="0">
                <a:latin typeface="+mn-lt"/>
                <a:cs typeface="Calibri" panose="020F0502020204030204" pitchFamily="34" charset="0"/>
              </a:rPr>
              <a:t>dobri pripravi strah</a:t>
            </a:r>
            <a:r>
              <a:rPr lang="sl-SI" sz="1400" dirty="0" smtClean="0">
                <a:latin typeface="+mn-lt"/>
                <a:cs typeface="Calibri" panose="020F0502020204030204" pitchFamily="34" charset="0"/>
              </a:rPr>
              <a:t>, se </a:t>
            </a:r>
            <a:r>
              <a:rPr lang="sl-SI" sz="1400" dirty="0">
                <a:latin typeface="+mn-lt"/>
                <a:cs typeface="Calibri" panose="020F0502020204030204" pitchFamily="34" charset="0"/>
              </a:rPr>
              <a:t>posvetuj s šolskim svetovalnim delavcem. Ne odlašaj</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Ne razumem naloge.</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Z </a:t>
            </a:r>
            <a:r>
              <a:rPr lang="sl-SI" sz="1400" dirty="0">
                <a:latin typeface="+mn-lt"/>
                <a:cs typeface="Calibri" panose="020F0502020204030204" pitchFamily="34" charset="0"/>
              </a:rPr>
              <a:t>dvigom roke opozori učitelja, če česa ne razumeš. Vprašati ni sramota, </a:t>
            </a:r>
            <a:r>
              <a:rPr lang="sl-SI" sz="1400" dirty="0" smtClean="0">
                <a:latin typeface="+mn-lt"/>
                <a:cs typeface="Calibri" panose="020F0502020204030204" pitchFamily="34" charset="0"/>
              </a:rPr>
              <a:t>učitelji si </a:t>
            </a:r>
            <a:r>
              <a:rPr lang="sl-SI" sz="1400" dirty="0">
                <a:latin typeface="+mn-lt"/>
                <a:cs typeface="Calibri" panose="020F0502020204030204" pitchFamily="34" charset="0"/>
              </a:rPr>
              <a:t>želijo takih vprašanj</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Dobim slabo oceno.</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Zgodi </a:t>
            </a:r>
            <a:r>
              <a:rPr lang="sl-SI" sz="1400" dirty="0">
                <a:latin typeface="+mn-lt"/>
                <a:cs typeface="Calibri" panose="020F0502020204030204" pitchFamily="34" charset="0"/>
              </a:rPr>
              <a:t>se, da dobiš slabšo oceno, kot si jo pričakoval. Vsak učitelj oceno pojasni</a:t>
            </a:r>
            <a:r>
              <a:rPr lang="sl-SI" sz="1400" dirty="0" smtClean="0">
                <a:latin typeface="+mn-lt"/>
                <a:cs typeface="Calibri" panose="020F0502020204030204" pitchFamily="34" charset="0"/>
              </a:rPr>
              <a:t>, pozorno </a:t>
            </a:r>
            <a:r>
              <a:rPr lang="sl-SI" sz="1400" dirty="0">
                <a:latin typeface="+mn-lt"/>
                <a:cs typeface="Calibri" panose="020F0502020204030204" pitchFamily="34" charset="0"/>
              </a:rPr>
              <a:t>prisluhni, dobil boš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napotke </a:t>
            </a:r>
            <a:r>
              <a:rPr lang="sl-SI" sz="1400" dirty="0">
                <a:latin typeface="+mn-lt"/>
                <a:cs typeface="Calibri" panose="020F0502020204030204" pitchFamily="34" charset="0"/>
              </a:rPr>
              <a:t>za nadaljnje delo</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Se ne počutim dobro ali zbolim.</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Če </a:t>
            </a:r>
            <a:r>
              <a:rPr lang="sl-SI" sz="1400" dirty="0">
                <a:latin typeface="+mn-lt"/>
                <a:cs typeface="Calibri" panose="020F0502020204030204" pitchFamily="34" charset="0"/>
              </a:rPr>
              <a:t>ti postane slabo ali imaš kakšne druge zdravstvene težave, poišči </a:t>
            </a:r>
            <a:r>
              <a:rPr lang="sl-SI" sz="1400" dirty="0" smtClean="0">
                <a:latin typeface="+mn-lt"/>
                <a:cs typeface="Calibri" panose="020F0502020204030204" pitchFamily="34" charset="0"/>
              </a:rPr>
              <a:t>razrednika ali </a:t>
            </a:r>
            <a:r>
              <a:rPr lang="sl-SI" sz="1400" dirty="0">
                <a:latin typeface="+mn-lt"/>
                <a:cs typeface="Calibri" panose="020F0502020204030204" pitchFamily="34" charset="0"/>
              </a:rPr>
              <a:t>drugega učitelja in se z njim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pogovori</a:t>
            </a:r>
            <a:r>
              <a:rPr lang="sl-SI" sz="1400" dirty="0">
                <a:latin typeface="+mn-lt"/>
                <a:cs typeface="Calibri" panose="020F0502020204030204" pitchFamily="34" charset="0"/>
              </a:rPr>
              <a:t>. Ne odhajaj domov sam, ne da bi o </a:t>
            </a:r>
            <a:r>
              <a:rPr lang="sl-SI" sz="1400" dirty="0" smtClean="0">
                <a:latin typeface="+mn-lt"/>
                <a:cs typeface="Calibri" panose="020F0502020204030204" pitchFamily="34" charset="0"/>
              </a:rPr>
              <a:t>tem prej </a:t>
            </a:r>
            <a:r>
              <a:rPr lang="sl-SI" sz="1400" dirty="0">
                <a:latin typeface="+mn-lt"/>
                <a:cs typeface="Calibri" panose="020F0502020204030204" pitchFamily="34" charset="0"/>
              </a:rPr>
              <a:t>koga obvestil.</a:t>
            </a:r>
          </a:p>
          <a:p>
            <a:pPr lvl="0" algn="just"/>
            <a:endParaRPr lang="sl-SI" sz="1400" b="1" dirty="0" smtClean="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smtClean="0">
                <a:solidFill>
                  <a:schemeClr val="accent2">
                    <a:lumMod val="75000"/>
                  </a:schemeClr>
                </a:solidFill>
                <a:latin typeface="+mn-lt"/>
                <a:cs typeface="Calibri" panose="020F0502020204030204" pitchFamily="34" charset="0"/>
              </a:rPr>
              <a:t>Imam </a:t>
            </a:r>
            <a:r>
              <a:rPr lang="sl-SI" sz="1400" b="1" dirty="0">
                <a:solidFill>
                  <a:schemeClr val="accent2">
                    <a:lumMod val="75000"/>
                  </a:schemeClr>
                </a:solidFill>
                <a:latin typeface="+mn-lt"/>
                <a:cs typeface="Calibri" panose="020F0502020204030204" pitchFamily="34" charset="0"/>
              </a:rPr>
              <a:t>osebne težave.</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Na </a:t>
            </a:r>
            <a:r>
              <a:rPr lang="sl-SI" sz="1400" dirty="0">
                <a:latin typeface="+mn-lt"/>
                <a:cs typeface="Calibri" panose="020F0502020204030204" pitchFamily="34" charset="0"/>
              </a:rPr>
              <a:t>šoli je gotovo odrasla oseba, ki ji zaupaš. Pogovori se.</a:t>
            </a:r>
          </a:p>
          <a:p>
            <a:pPr algn="just"/>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a:p>
            <a:pPr algn="ctr"/>
            <a:endParaRPr lang="sl-SI" sz="1400" dirty="0">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48</a:t>
            </a:fld>
            <a:endParaRPr lang="sl-SI" dirty="0"/>
          </a:p>
        </p:txBody>
      </p:sp>
    </p:spTree>
    <p:extLst>
      <p:ext uri="{BB962C8B-B14F-4D97-AF65-F5344CB8AC3E}">
        <p14:creationId xmlns:p14="http://schemas.microsoft.com/office/powerpoint/2010/main" val="181132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11560" y="703948"/>
            <a:ext cx="7886700" cy="5605371"/>
          </a:xfrm>
          <a:prstGeom prst="rect">
            <a:avLst/>
          </a:prstGeom>
        </p:spPr>
        <p:txBody>
          <a:bodyPr>
            <a:normAutofit fontScale="6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2600" b="1" dirty="0" smtClean="0">
              <a:solidFill>
                <a:srgbClr val="002060"/>
              </a:solidFill>
              <a:latin typeface="+mn-lt"/>
              <a:cs typeface="Calibri" panose="020F0502020204030204" pitchFamily="34" charset="0"/>
            </a:endParaRPr>
          </a:p>
          <a:p>
            <a:pPr algn="ctr"/>
            <a:r>
              <a:rPr lang="sl-SI" sz="2600" b="1" dirty="0" smtClean="0">
                <a:solidFill>
                  <a:srgbClr val="002060"/>
                </a:solidFill>
                <a:latin typeface="+mn-lt"/>
                <a:cs typeface="Calibri" panose="020F0502020204030204" pitchFamily="34" charset="0"/>
              </a:rPr>
              <a:t>KAKO NAJ REŠIM PROBLEM – 2. del</a:t>
            </a:r>
          </a:p>
          <a:p>
            <a:pPr algn="just"/>
            <a:endParaRPr lang="sl-SI" sz="1500" b="1" dirty="0" smtClean="0">
              <a:solidFill>
                <a:srgbClr val="7A4900"/>
              </a:solidFill>
              <a:latin typeface="+mn-lt"/>
              <a:cs typeface="Calibri" panose="020F0502020204030204" pitchFamily="34" charset="0"/>
            </a:endParaRPr>
          </a:p>
          <a:p>
            <a:pPr algn="just"/>
            <a:endParaRPr lang="sl-SI" sz="1800" b="1" dirty="0" smtClean="0">
              <a:solidFill>
                <a:srgbClr val="7A4900"/>
              </a:solidFill>
              <a:latin typeface="+mn-lt"/>
              <a:cs typeface="Calibri" panose="020F0502020204030204" pitchFamily="34" charset="0"/>
            </a:endParaRPr>
          </a:p>
          <a:p>
            <a:pPr algn="just"/>
            <a:endParaRPr lang="sl-SI" sz="1800" b="1" dirty="0">
              <a:solidFill>
                <a:schemeClr val="accent2">
                  <a:lumMod val="75000"/>
                </a:schemeClr>
              </a:solidFill>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Imam težave s sošolci.</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Ljudje </a:t>
            </a:r>
            <a:r>
              <a:rPr lang="sl-SI" sz="2000" dirty="0">
                <a:latin typeface="+mn-lt"/>
                <a:cs typeface="Calibri" panose="020F0502020204030204" pitchFamily="34" charset="0"/>
              </a:rPr>
              <a:t>naj bi bili drug do drugega strpni. Včasih pride do nesporazumov. Ne </a:t>
            </a:r>
            <a:r>
              <a:rPr lang="sl-SI" sz="2000" dirty="0" smtClean="0">
                <a:latin typeface="+mn-lt"/>
                <a:cs typeface="Calibri" panose="020F0502020204030204" pitchFamily="34" charset="0"/>
              </a:rPr>
              <a:t>daj se </a:t>
            </a:r>
            <a:r>
              <a:rPr lang="sl-SI" sz="2000" dirty="0">
                <a:latin typeface="+mn-lt"/>
                <a:cs typeface="Calibri" panose="020F0502020204030204" pitchFamily="34" charset="0"/>
              </a:rPr>
              <a:t>izzvati in skušaj se </a:t>
            </a:r>
            <a:r>
              <a:rPr lang="sl-SI" sz="2000" dirty="0" smtClean="0">
                <a:latin typeface="+mn-lt"/>
                <a:cs typeface="Calibri" panose="020F0502020204030204" pitchFamily="34" charset="0"/>
              </a:rPr>
              <a:t>   </a:t>
            </a:r>
          </a:p>
          <a:p>
            <a:pPr algn="just"/>
            <a:r>
              <a:rPr lang="sl-SI" sz="2000" dirty="0">
                <a:latin typeface="+mn-lt"/>
                <a:cs typeface="Calibri" panose="020F0502020204030204" pitchFamily="34" charset="0"/>
              </a:rPr>
              <a:t> </a:t>
            </a:r>
            <a:r>
              <a:rPr lang="sl-SI" sz="2000" dirty="0" smtClean="0">
                <a:latin typeface="+mn-lt"/>
                <a:cs typeface="Calibri" panose="020F0502020204030204" pitchFamily="34" charset="0"/>
              </a:rPr>
              <a:t>      pogovoriti</a:t>
            </a:r>
            <a:r>
              <a:rPr lang="sl-SI" sz="2000" dirty="0">
                <a:latin typeface="+mn-lt"/>
                <a:cs typeface="Calibri" panose="020F0502020204030204" pitchFamily="34" charset="0"/>
              </a:rPr>
              <a:t>. Uporaba fizične sile pri reševanju problemov </a:t>
            </a:r>
            <a:r>
              <a:rPr lang="sl-SI" sz="2000" dirty="0" smtClean="0">
                <a:latin typeface="+mn-lt"/>
                <a:cs typeface="Calibri" panose="020F0502020204030204" pitchFamily="34" charset="0"/>
              </a:rPr>
              <a:t>ti bo </a:t>
            </a:r>
            <a:r>
              <a:rPr lang="sl-SI" sz="2000" dirty="0">
                <a:latin typeface="+mn-lt"/>
                <a:cs typeface="Calibri" panose="020F0502020204030204" pitchFamily="34" charset="0"/>
              </a:rPr>
              <a:t>povzročila še večje težave</a:t>
            </a:r>
            <a:r>
              <a:rPr lang="sl-SI" sz="2000" dirty="0" smtClean="0">
                <a:latin typeface="+mn-lt"/>
                <a:cs typeface="Calibri" panose="020F0502020204030204" pitchFamily="34" charset="0"/>
              </a:rPr>
              <a:t>.</a:t>
            </a:r>
          </a:p>
          <a:p>
            <a:pPr algn="just"/>
            <a:endParaRPr lang="sl-SI" sz="2000" dirty="0" smtClean="0">
              <a:latin typeface="+mn-lt"/>
              <a:cs typeface="Calibri" panose="020F0502020204030204" pitchFamily="34" charset="0"/>
            </a:endParaRPr>
          </a:p>
          <a:p>
            <a:pPr algn="just"/>
            <a:endParaRPr lang="sl-SI" sz="2000" dirty="0">
              <a:solidFill>
                <a:schemeClr val="accent2">
                  <a:lumMod val="75000"/>
                </a:schemeClr>
              </a:solidFill>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smtClean="0">
                <a:solidFill>
                  <a:schemeClr val="accent2">
                    <a:lumMod val="75000"/>
                  </a:schemeClr>
                </a:solidFill>
                <a:latin typeface="+mn-lt"/>
                <a:cs typeface="Calibri" panose="020F0502020204030204" pitchFamily="34" charset="0"/>
              </a:rPr>
              <a:t>Sošolci me </a:t>
            </a:r>
            <a:r>
              <a:rPr lang="sl-SI" sz="2000" b="1" dirty="0">
                <a:solidFill>
                  <a:schemeClr val="accent2">
                    <a:lumMod val="75000"/>
                  </a:schemeClr>
                </a:solidFill>
                <a:latin typeface="+mn-lt"/>
                <a:cs typeface="Calibri" panose="020F0502020204030204" pitchFamily="34" charset="0"/>
              </a:rPr>
              <a:t>nadlegujejo.</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Opozori </a:t>
            </a:r>
            <a:r>
              <a:rPr lang="sl-SI" sz="2000" dirty="0">
                <a:latin typeface="+mn-lt"/>
                <a:cs typeface="Calibri" panose="020F0502020204030204" pitchFamily="34" charset="0"/>
              </a:rPr>
              <a:t>jih, naj te pustijo pri miru. Če tega ne upoštevajo, pokliči </a:t>
            </a:r>
            <a:r>
              <a:rPr lang="sl-SI" sz="2000" dirty="0" smtClean="0">
                <a:latin typeface="+mn-lt"/>
                <a:cs typeface="Calibri" panose="020F0502020204030204" pitchFamily="34" charset="0"/>
              </a:rPr>
              <a:t>najbližjo odraslo </a:t>
            </a:r>
            <a:r>
              <a:rPr lang="sl-SI" sz="2000" dirty="0">
                <a:latin typeface="+mn-lt"/>
                <a:cs typeface="Calibri" panose="020F0502020204030204" pitchFamily="34" charset="0"/>
              </a:rPr>
              <a:t>osebo. Ko se sošolci ali </a:t>
            </a:r>
            <a:r>
              <a:rPr lang="sl-SI" sz="2000" dirty="0" smtClean="0">
                <a:latin typeface="+mn-lt"/>
                <a:cs typeface="Calibri" panose="020F0502020204030204" pitchFamily="34" charset="0"/>
              </a:rPr>
              <a:t>  </a:t>
            </a:r>
          </a:p>
          <a:p>
            <a:pPr algn="just"/>
            <a:r>
              <a:rPr lang="sl-SI" sz="2000" dirty="0">
                <a:latin typeface="+mn-lt"/>
                <a:cs typeface="Calibri" panose="020F0502020204030204" pitchFamily="34" charset="0"/>
              </a:rPr>
              <a:t> </a:t>
            </a:r>
            <a:r>
              <a:rPr lang="sl-SI" sz="2000" dirty="0" smtClean="0">
                <a:latin typeface="+mn-lt"/>
                <a:cs typeface="Calibri" panose="020F0502020204030204" pitchFamily="34" charset="0"/>
              </a:rPr>
              <a:t>      sovrstniki </a:t>
            </a:r>
            <a:r>
              <a:rPr lang="sl-SI" sz="2000" dirty="0">
                <a:latin typeface="+mn-lt"/>
                <a:cs typeface="Calibri" panose="020F0502020204030204" pitchFamily="34" charset="0"/>
              </a:rPr>
              <a:t>oddaljijo, poišči pomoč pri razredniku</a:t>
            </a:r>
            <a:r>
              <a:rPr lang="sl-SI" sz="2000" dirty="0" smtClean="0">
                <a:latin typeface="+mn-lt"/>
                <a:cs typeface="Calibri" panose="020F0502020204030204" pitchFamily="34" charset="0"/>
              </a:rPr>
              <a:t>, svetovalnih </a:t>
            </a:r>
            <a:r>
              <a:rPr lang="sl-SI" sz="2000" dirty="0">
                <a:latin typeface="+mn-lt"/>
                <a:cs typeface="Calibri" panose="020F0502020204030204" pitchFamily="34" charset="0"/>
              </a:rPr>
              <a:t>delavcih ali starših</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užalil sošolca, učitelja ali drugega delavca šole.</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V </a:t>
            </a:r>
            <a:r>
              <a:rPr lang="sl-SI" sz="2000" dirty="0">
                <a:latin typeface="+mn-lt"/>
                <a:cs typeface="Calibri" panose="020F0502020204030204" pitchFamily="34" charset="0"/>
              </a:rPr>
              <a:t>takem primeru je potrebno iskreno opravičilo</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Opazim nepravilno ravnanje drugih.</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Sporoči </a:t>
            </a:r>
            <a:r>
              <a:rPr lang="sl-SI" sz="2000" dirty="0">
                <a:latin typeface="+mn-lt"/>
                <a:cs typeface="Calibri" panose="020F0502020204030204" pitchFamily="34" charset="0"/>
              </a:rPr>
              <a:t>dežurnemu učitelju svoja opažanja</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Mi kdo ponuja alkohol, cigarete, mamila…</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Ko </a:t>
            </a:r>
            <a:r>
              <a:rPr lang="sl-SI" sz="2000" dirty="0">
                <a:latin typeface="+mn-lt"/>
                <a:cs typeface="Calibri" panose="020F0502020204030204" pitchFamily="34" charset="0"/>
              </a:rPr>
              <a:t>poskusiš prvič, si gospod in heroj. Kasneje boš osamljen in izobčen. </a:t>
            </a:r>
            <a:r>
              <a:rPr lang="sl-SI" sz="2000" dirty="0" smtClean="0">
                <a:latin typeface="+mn-lt"/>
                <a:cs typeface="Calibri" panose="020F0502020204030204" pitchFamily="34" charset="0"/>
              </a:rPr>
              <a:t>Poišči pomoč </a:t>
            </a:r>
            <a:r>
              <a:rPr lang="sl-SI" sz="2000" dirty="0">
                <a:latin typeface="+mn-lt"/>
                <a:cs typeface="Calibri" panose="020F0502020204030204" pitchFamily="34" charset="0"/>
              </a:rPr>
              <a:t>pri razredniku, starših </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Me izsiljujejo.</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Vsako </a:t>
            </a:r>
            <a:r>
              <a:rPr lang="sl-SI" sz="2000" dirty="0">
                <a:latin typeface="+mn-lt"/>
                <a:cs typeface="Calibri" panose="020F0502020204030204" pitchFamily="34" charset="0"/>
              </a:rPr>
              <a:t>izsiljevanje sporoči razredniku. Pogovori se s svojimi starši</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izgubil svojo lastnino, okradli so me.</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Takoj </a:t>
            </a:r>
            <a:r>
              <a:rPr lang="sl-SI" sz="2000" dirty="0">
                <a:latin typeface="+mn-lt"/>
                <a:cs typeface="Calibri" panose="020F0502020204030204" pitchFamily="34" charset="0"/>
              </a:rPr>
              <a:t>javi dežurnemu učitelju ali razredniku. Skupaj bosta našla </a:t>
            </a:r>
            <a:r>
              <a:rPr lang="sl-SI" sz="2000" dirty="0" smtClean="0">
                <a:latin typeface="+mn-lt"/>
                <a:cs typeface="Calibri" panose="020F0502020204030204" pitchFamily="34" charset="0"/>
              </a:rPr>
              <a:t>najprimernejšo rešitev.</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zamudil pouk.</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Odloži </a:t>
            </a:r>
            <a:r>
              <a:rPr lang="sl-SI" sz="2000" dirty="0">
                <a:latin typeface="+mn-lt"/>
                <a:cs typeface="Calibri" panose="020F0502020204030204" pitchFamily="34" charset="0"/>
              </a:rPr>
              <a:t>obleko in obutev v garderobo in se takoj napoti v učilnico, kjer imaš </a:t>
            </a:r>
            <a:r>
              <a:rPr lang="sl-SI" sz="2000" dirty="0" smtClean="0">
                <a:latin typeface="+mn-lt"/>
                <a:cs typeface="Calibri" panose="020F0502020204030204" pitchFamily="34" charset="0"/>
              </a:rPr>
              <a:t>tisto uro </a:t>
            </a:r>
            <a:r>
              <a:rPr lang="sl-SI" sz="2000" dirty="0">
                <a:latin typeface="+mn-lt"/>
                <a:cs typeface="Calibri" panose="020F0502020204030204" pitchFamily="34" charset="0"/>
              </a:rPr>
              <a:t>pouk. Učitelju se opraviči </a:t>
            </a:r>
            <a:r>
              <a:rPr lang="sl-SI" sz="2000" dirty="0" smtClean="0">
                <a:latin typeface="+mn-lt"/>
                <a:cs typeface="Calibri" panose="020F0502020204030204" pitchFamily="34" charset="0"/>
              </a:rPr>
              <a:t>   </a:t>
            </a:r>
          </a:p>
          <a:p>
            <a:pPr algn="just"/>
            <a:r>
              <a:rPr lang="sl-SI" sz="2000" dirty="0">
                <a:latin typeface="+mn-lt"/>
                <a:cs typeface="Calibri" panose="020F0502020204030204" pitchFamily="34" charset="0"/>
              </a:rPr>
              <a:t> </a:t>
            </a:r>
            <a:r>
              <a:rPr lang="sl-SI" sz="2000" dirty="0" smtClean="0">
                <a:latin typeface="+mn-lt"/>
                <a:cs typeface="Calibri" panose="020F0502020204030204" pitchFamily="34" charset="0"/>
              </a:rPr>
              <a:t>      za </a:t>
            </a:r>
            <a:r>
              <a:rPr lang="sl-SI" sz="2000" dirty="0">
                <a:latin typeface="+mn-lt"/>
                <a:cs typeface="Calibri" panose="020F0502020204030204" pitchFamily="34" charset="0"/>
              </a:rPr>
              <a:t>zamudo</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povzročil materialno škodo.</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Dosegljivo </a:t>
            </a:r>
            <a:r>
              <a:rPr lang="sl-SI" sz="2000" dirty="0">
                <a:latin typeface="+mn-lt"/>
                <a:cs typeface="Calibri" panose="020F0502020204030204" pitchFamily="34" charset="0"/>
              </a:rPr>
              <a:t>odraslo osebo obvesti o nastali materialni škodi. Namerno škodo </a:t>
            </a:r>
            <a:r>
              <a:rPr lang="sl-SI" sz="2000" dirty="0" smtClean="0">
                <a:latin typeface="+mn-lt"/>
                <a:cs typeface="Calibri" panose="020F0502020204030204" pitchFamily="34" charset="0"/>
              </a:rPr>
              <a:t>bodo morali </a:t>
            </a:r>
            <a:r>
              <a:rPr lang="sl-SI" sz="2000" dirty="0">
                <a:latin typeface="+mn-lt"/>
                <a:cs typeface="Calibri" panose="020F0502020204030204" pitchFamily="34" charset="0"/>
              </a:rPr>
              <a:t>poravnati starši.</a:t>
            </a:r>
          </a:p>
          <a:p>
            <a:pPr algn="just"/>
            <a:r>
              <a:rPr lang="sl-SI" sz="1800" dirty="0">
                <a:latin typeface="Calibri" panose="020F0502020204030204" pitchFamily="34" charset="0"/>
                <a:cs typeface="Calibri" panose="020F0502020204030204" pitchFamily="34" charset="0"/>
              </a:rPr>
              <a:t> </a:t>
            </a:r>
          </a:p>
          <a:p>
            <a:r>
              <a:rPr lang="sl-SI" sz="1800" dirty="0">
                <a:latin typeface="+mn-lt"/>
              </a:rPr>
              <a:t> </a:t>
            </a:r>
          </a:p>
          <a:p>
            <a:pPr algn="just"/>
            <a:endParaRPr lang="sl-SI" sz="1800" b="1" dirty="0" smtClean="0">
              <a:solidFill>
                <a:srgbClr val="7A4900"/>
              </a:solidFill>
              <a:latin typeface="Calibri" panose="020F0502020204030204" pitchFamily="34" charset="0"/>
            </a:endParaRPr>
          </a:p>
          <a:p>
            <a:endParaRPr lang="sl-SI" sz="1800" dirty="0" smtClean="0">
              <a:latin typeface="+mn-lt"/>
            </a:endParaRPr>
          </a:p>
          <a:p>
            <a:endParaRPr lang="sl-SI" sz="1300" dirty="0">
              <a:latin typeface="+mn-lt"/>
            </a:endParaRPr>
          </a:p>
          <a:p>
            <a:pPr algn="just"/>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a:p>
            <a:pPr algn="ctr"/>
            <a:endParaRPr lang="sl-SI" sz="1400" dirty="0">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49</a:t>
            </a:fld>
            <a:endParaRPr lang="sl-SI"/>
          </a:p>
        </p:txBody>
      </p:sp>
    </p:spTree>
    <p:extLst>
      <p:ext uri="{BB962C8B-B14F-4D97-AF65-F5344CB8AC3E}">
        <p14:creationId xmlns:p14="http://schemas.microsoft.com/office/powerpoint/2010/main" val="921589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099" y="75682"/>
            <a:ext cx="7886700" cy="771685"/>
          </a:xfrm>
        </p:spPr>
        <p:txBody>
          <a:bodyPr>
            <a:normAutofit fontScale="90000"/>
          </a:bodyPr>
          <a:lstStyle/>
          <a:p>
            <a:pPr algn="ctr"/>
            <a:r>
              <a:rPr lang="sl-SI" sz="2000" b="1" dirty="0" smtClean="0">
                <a:latin typeface="+mn-lt"/>
              </a:rPr>
              <a:t/>
            </a:r>
            <a:br>
              <a:rPr lang="sl-SI" sz="2000" b="1" dirty="0" smtClean="0">
                <a:latin typeface="+mn-lt"/>
              </a:rPr>
            </a:br>
            <a:r>
              <a:rPr lang="sl-SI" sz="2000" b="1" dirty="0">
                <a:latin typeface="+mn-lt"/>
              </a:rPr>
              <a:t/>
            </a:r>
            <a:br>
              <a:rPr lang="sl-SI" sz="2000" b="1" dirty="0">
                <a:latin typeface="+mn-lt"/>
              </a:rPr>
            </a:br>
            <a:r>
              <a:rPr lang="sl-SI" sz="2000" b="1" dirty="0" smtClean="0">
                <a:latin typeface="+mn-lt"/>
              </a:rPr>
              <a:t/>
            </a:r>
            <a:br>
              <a:rPr lang="sl-SI" sz="2000" b="1" dirty="0" smtClean="0">
                <a:latin typeface="+mn-lt"/>
              </a:rPr>
            </a:br>
            <a:r>
              <a:rPr lang="sl-SI" sz="2000" b="1" dirty="0">
                <a:latin typeface="+mn-lt"/>
              </a:rPr>
              <a:t/>
            </a:r>
            <a:br>
              <a:rPr lang="sl-SI" sz="2000" b="1" dirty="0">
                <a:latin typeface="+mn-lt"/>
              </a:rPr>
            </a:br>
            <a:r>
              <a:rPr lang="sl-SI" sz="2000" b="1" dirty="0" smtClean="0">
                <a:latin typeface="+mn-lt"/>
              </a:rPr>
              <a:t>OSNOVNA </a:t>
            </a:r>
            <a:r>
              <a:rPr lang="sl-SI" sz="2000" b="1" dirty="0">
                <a:latin typeface="+mn-lt"/>
              </a:rPr>
              <a:t>ŠOLA ANTONA GLOBOČNIKA POSTOJNA</a:t>
            </a:r>
            <a:br>
              <a:rPr lang="sl-SI" sz="2000" b="1" dirty="0">
                <a:latin typeface="+mn-lt"/>
              </a:rPr>
            </a:br>
            <a:r>
              <a:rPr lang="sl-SI" sz="2000" b="1" dirty="0">
                <a:latin typeface="+mn-lt"/>
              </a:rPr>
              <a:t>Cesta na Kremenco 2,    6230  Postojna</a:t>
            </a:r>
            <a:br>
              <a:rPr lang="sl-SI" sz="2000" b="1" dirty="0">
                <a:latin typeface="+mn-lt"/>
              </a:rPr>
            </a:br>
            <a:r>
              <a:rPr lang="sl-SI" sz="1300" b="1" dirty="0" smtClean="0">
                <a:latin typeface="+mn-lt"/>
                <a:hlinkClick r:id="rId3"/>
              </a:rPr>
              <a:t>os.antona-globocnika-po@guest.arnes.si</a:t>
            </a:r>
            <a:r>
              <a:rPr lang="sl-SI" sz="2000" b="1" dirty="0" smtClean="0">
                <a:latin typeface="+mn-lt"/>
              </a:rPr>
              <a:t/>
            </a:r>
            <a:br>
              <a:rPr lang="sl-SI" sz="2000" b="1" dirty="0" smtClean="0">
                <a:latin typeface="+mn-lt"/>
              </a:rPr>
            </a:br>
            <a:r>
              <a:rPr lang="sl-SI" sz="2000" b="1" dirty="0">
                <a:latin typeface="+mn-lt"/>
              </a:rPr>
              <a:t/>
            </a:r>
            <a:br>
              <a:rPr lang="sl-SI" sz="2000" b="1" dirty="0">
                <a:latin typeface="+mn-lt"/>
              </a:rPr>
            </a:br>
            <a:r>
              <a:rPr lang="sl-SI" sz="2000" b="1" dirty="0" smtClean="0">
                <a:latin typeface="+mn-lt"/>
              </a:rPr>
              <a:t/>
            </a:r>
            <a:br>
              <a:rPr lang="sl-SI" sz="2000" b="1" dirty="0" smtClean="0">
                <a:latin typeface="+mn-lt"/>
              </a:rPr>
            </a:br>
            <a:r>
              <a:rPr lang="sl-SI" sz="1300" dirty="0">
                <a:latin typeface="+mn-lt"/>
              </a:rPr>
              <a:t/>
            </a:r>
            <a:br>
              <a:rPr lang="sl-SI" sz="1300" dirty="0">
                <a:latin typeface="+mn-lt"/>
              </a:rPr>
            </a:br>
            <a:endParaRPr lang="sl-SI" sz="1300" b="1" dirty="0">
              <a:latin typeface="+mn-lt"/>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5</a:t>
            </a:fld>
            <a:endParaRPr lang="sl-SI"/>
          </a:p>
        </p:txBody>
      </p:sp>
      <p:sp>
        <p:nvSpPr>
          <p:cNvPr id="8" name="Naslov 1"/>
          <p:cNvSpPr txBox="1">
            <a:spLocks/>
          </p:cNvSpPr>
          <p:nvPr/>
        </p:nvSpPr>
        <p:spPr>
          <a:xfrm>
            <a:off x="1043608" y="945709"/>
            <a:ext cx="7886700" cy="802506"/>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tabLst>
                <a:tab pos="1976438" algn="l"/>
                <a:tab pos="2868613" algn="l"/>
                <a:tab pos="4129088" algn="l"/>
              </a:tabLst>
            </a:pPr>
            <a:endParaRPr lang="sl-SI" sz="1200" b="1" dirty="0" smtClean="0">
              <a:latin typeface="+mn-lt"/>
            </a:endParaRPr>
          </a:p>
          <a:p>
            <a:pPr algn="just">
              <a:tabLst>
                <a:tab pos="1976438" algn="l"/>
                <a:tab pos="2868613" algn="l"/>
                <a:tab pos="4129088" algn="l"/>
              </a:tabLst>
            </a:pPr>
            <a:r>
              <a:rPr lang="sl-SI" sz="1200" b="1" dirty="0" smtClean="0">
                <a:solidFill>
                  <a:schemeClr val="bg1"/>
                </a:solidFill>
                <a:latin typeface="+mn-lt"/>
              </a:rPr>
              <a:t>Ravnateljica: </a:t>
            </a:r>
            <a:r>
              <a:rPr lang="sl-SI" sz="1200" dirty="0" smtClean="0">
                <a:solidFill>
                  <a:schemeClr val="bg1"/>
                </a:solidFill>
                <a:latin typeface="+mn-lt"/>
              </a:rPr>
              <a:t>	Darija Košir		05 7000 311     </a:t>
            </a:r>
            <a:r>
              <a:rPr lang="sl-SI" sz="1200" dirty="0" smtClean="0">
                <a:solidFill>
                  <a:schemeClr val="bg1"/>
                </a:solidFill>
                <a:latin typeface="+mn-lt"/>
                <a:hlinkClick r:id="rId4"/>
              </a:rPr>
              <a:t>darija.kosir@osagpostojna.si</a:t>
            </a:r>
            <a:endParaRPr lang="sl-SI" sz="1200" dirty="0" smtClean="0">
              <a:solidFill>
                <a:schemeClr val="bg1"/>
              </a:solidFill>
              <a:latin typeface="+mn-lt"/>
            </a:endParaRPr>
          </a:p>
          <a:p>
            <a:pPr algn="just">
              <a:tabLst>
                <a:tab pos="1976438" algn="l"/>
                <a:tab pos="2868613" algn="l"/>
                <a:tab pos="4129088" algn="l"/>
              </a:tabLst>
            </a:pPr>
            <a:endParaRPr lang="sl-SI" sz="1000" dirty="0" smtClean="0">
              <a:solidFill>
                <a:schemeClr val="bg1"/>
              </a:solidFill>
              <a:latin typeface="+mn-lt"/>
            </a:endParaRPr>
          </a:p>
          <a:p>
            <a:pPr algn="just">
              <a:tabLst>
                <a:tab pos="1976438" algn="l"/>
                <a:tab pos="2868613" algn="l"/>
                <a:tab pos="4129088" algn="l"/>
              </a:tabLst>
            </a:pPr>
            <a:r>
              <a:rPr lang="sl-SI" sz="1200" b="1" dirty="0" smtClean="0">
                <a:solidFill>
                  <a:schemeClr val="bg1"/>
                </a:solidFill>
                <a:latin typeface="+mn-lt"/>
              </a:rPr>
              <a:t>Pomočnici ravnateljice:</a:t>
            </a:r>
            <a:r>
              <a:rPr lang="sl-SI" sz="1200" dirty="0" smtClean="0">
                <a:solidFill>
                  <a:schemeClr val="bg1"/>
                </a:solidFill>
                <a:latin typeface="+mn-lt"/>
              </a:rPr>
              <a:t>	Martina Sedej-Filipčič	05 7000 314</a:t>
            </a:r>
          </a:p>
          <a:p>
            <a:pPr algn="just">
              <a:tabLst>
                <a:tab pos="1976438" algn="l"/>
                <a:tab pos="2868613" algn="l"/>
                <a:tab pos="4129088" algn="l"/>
              </a:tabLst>
            </a:pPr>
            <a:r>
              <a:rPr lang="sl-SI" sz="1200" dirty="0" smtClean="0">
                <a:solidFill>
                  <a:schemeClr val="bg1"/>
                </a:solidFill>
              </a:rPr>
              <a:t>                               	</a:t>
            </a:r>
            <a:r>
              <a:rPr lang="sl-SI" sz="1200" dirty="0" smtClean="0">
                <a:solidFill>
                  <a:schemeClr val="bg1"/>
                </a:solidFill>
                <a:latin typeface="+mn-lt"/>
              </a:rPr>
              <a:t>Suzana Vidmar	                              05 7000 314</a:t>
            </a:r>
            <a:endParaRPr lang="sl-SI" sz="1200" dirty="0">
              <a:solidFill>
                <a:schemeClr val="bg1"/>
              </a:solidFill>
              <a:latin typeface="+mn-lt"/>
            </a:endParaRPr>
          </a:p>
        </p:txBody>
      </p:sp>
      <p:sp>
        <p:nvSpPr>
          <p:cNvPr id="9" name="Naslov 1"/>
          <p:cNvSpPr txBox="1">
            <a:spLocks/>
          </p:cNvSpPr>
          <p:nvPr/>
        </p:nvSpPr>
        <p:spPr>
          <a:xfrm>
            <a:off x="931721" y="1972651"/>
            <a:ext cx="7886700" cy="1793887"/>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tabLst>
                <a:tab pos="2868613" algn="l"/>
              </a:tabLst>
            </a:pPr>
            <a:r>
              <a:rPr lang="sl-SI" sz="1300" b="1" dirty="0" smtClean="0">
                <a:latin typeface="+mn-lt"/>
              </a:rPr>
              <a:t>Poslovna sekretarka</a:t>
            </a:r>
            <a:r>
              <a:rPr lang="sl-SI" sz="1300" b="1" dirty="0" smtClean="0">
                <a:latin typeface="+mn-lt"/>
              </a:rPr>
              <a:t>: </a:t>
            </a:r>
            <a:r>
              <a:rPr lang="sl-SI" sz="1300" dirty="0">
                <a:latin typeface="+mn-lt"/>
              </a:rPr>
              <a:t>Damijana </a:t>
            </a:r>
            <a:r>
              <a:rPr lang="sl-SI" sz="1300" dirty="0" smtClean="0">
                <a:latin typeface="+mn-lt"/>
              </a:rPr>
              <a:t>Repe	05 7000 300</a:t>
            </a:r>
          </a:p>
          <a:p>
            <a:pPr algn="just">
              <a:tabLst>
                <a:tab pos="2868613" algn="l"/>
              </a:tabLst>
            </a:pPr>
            <a:endParaRPr lang="sl-SI" sz="1300" dirty="0" smtClean="0">
              <a:latin typeface="+mn-lt"/>
            </a:endParaRPr>
          </a:p>
          <a:p>
            <a:pPr algn="just">
              <a:tabLst>
                <a:tab pos="2868613" algn="l"/>
              </a:tabLst>
            </a:pPr>
            <a:r>
              <a:rPr lang="sl-SI" sz="1300" b="1" dirty="0" smtClean="0">
                <a:latin typeface="+mn-lt"/>
              </a:rPr>
              <a:t>Šolska svetovalna služba:</a:t>
            </a:r>
          </a:p>
          <a:p>
            <a:pPr algn="just">
              <a:tabLst>
                <a:tab pos="2868613" algn="l"/>
              </a:tabLst>
            </a:pPr>
            <a:r>
              <a:rPr lang="sl-SI" sz="1300" dirty="0" smtClean="0">
                <a:latin typeface="+mn-lt"/>
              </a:rPr>
              <a:t>Psihologinja: Andreja Poljšak	05 7000 319</a:t>
            </a:r>
          </a:p>
          <a:p>
            <a:pPr algn="just">
              <a:tabLst>
                <a:tab pos="2868613" algn="l"/>
              </a:tabLst>
            </a:pPr>
            <a:r>
              <a:rPr lang="sl-SI" sz="1300" dirty="0">
                <a:latin typeface="+mn-lt"/>
              </a:rPr>
              <a:t> </a:t>
            </a:r>
            <a:r>
              <a:rPr lang="sl-SI" sz="1300" dirty="0" smtClean="0">
                <a:latin typeface="+mn-lt"/>
              </a:rPr>
              <a:t>                 Roberta Gvozdić	05 7000 326</a:t>
            </a:r>
          </a:p>
          <a:p>
            <a:pPr algn="just">
              <a:tabLst>
                <a:tab pos="2868613" algn="l"/>
              </a:tabLst>
            </a:pPr>
            <a:r>
              <a:rPr lang="sl-SI" sz="1300" dirty="0" smtClean="0">
                <a:latin typeface="+mn-lt"/>
              </a:rPr>
              <a:t>	     </a:t>
            </a:r>
          </a:p>
          <a:p>
            <a:pPr algn="just">
              <a:tabLst>
                <a:tab pos="2868613" algn="l"/>
              </a:tabLst>
            </a:pPr>
            <a:r>
              <a:rPr lang="sl-SI" sz="1300" dirty="0" smtClean="0">
                <a:latin typeface="+mn-lt"/>
              </a:rPr>
              <a:t>Pedagoginja: Manca   Dekleva</a:t>
            </a:r>
            <a:r>
              <a:rPr lang="sl-SI" sz="1300" dirty="0">
                <a:latin typeface="+mn-lt"/>
              </a:rPr>
              <a:t>	</a:t>
            </a:r>
            <a:r>
              <a:rPr lang="sl-SI" sz="1300" dirty="0" smtClean="0">
                <a:latin typeface="+mn-lt"/>
              </a:rPr>
              <a:t>05 7000 315 </a:t>
            </a:r>
          </a:p>
          <a:p>
            <a:pPr algn="just">
              <a:tabLst>
                <a:tab pos="2868613" algn="l"/>
              </a:tabLst>
            </a:pPr>
            <a:r>
              <a:rPr lang="sl-SI" sz="1300" dirty="0" smtClean="0">
                <a:latin typeface="+mn-lt"/>
              </a:rPr>
              <a:t>   </a:t>
            </a:r>
          </a:p>
          <a:p>
            <a:pPr algn="just">
              <a:tabLst>
                <a:tab pos="2868613" algn="l"/>
              </a:tabLst>
            </a:pPr>
            <a:r>
              <a:rPr lang="sl-SI" sz="1300" b="1" dirty="0" smtClean="0">
                <a:latin typeface="+mn-lt"/>
              </a:rPr>
              <a:t>Šolska knjižnica:</a:t>
            </a:r>
          </a:p>
          <a:p>
            <a:pPr algn="just">
              <a:tabLst>
                <a:tab pos="2868613" algn="l"/>
              </a:tabLst>
            </a:pPr>
            <a:r>
              <a:rPr lang="sl-SI" sz="1300" dirty="0" smtClean="0">
                <a:latin typeface="+mn-lt"/>
              </a:rPr>
              <a:t>Mateja Kokošar, Veronika Zabric	05 7000 317</a:t>
            </a:r>
          </a:p>
          <a:p>
            <a:pPr algn="just">
              <a:tabLst>
                <a:tab pos="2868613" algn="l"/>
              </a:tabLst>
            </a:pPr>
            <a:endParaRPr lang="sl-SI" sz="1300" dirty="0">
              <a:latin typeface="+mn-lt"/>
            </a:endParaRPr>
          </a:p>
          <a:p>
            <a:pPr algn="just">
              <a:tabLst>
                <a:tab pos="2868613" algn="l"/>
              </a:tabLst>
            </a:pPr>
            <a:r>
              <a:rPr lang="sl-SI" sz="1300" b="1" dirty="0" smtClean="0">
                <a:latin typeface="+mn-lt"/>
              </a:rPr>
              <a:t>Računalničar</a:t>
            </a:r>
            <a:r>
              <a:rPr lang="sl-SI" sz="1300" dirty="0" smtClean="0">
                <a:latin typeface="+mn-lt"/>
              </a:rPr>
              <a:t> </a:t>
            </a:r>
            <a:r>
              <a:rPr lang="sl-SI" sz="1300" b="1" dirty="0" smtClean="0">
                <a:latin typeface="+mn-lt"/>
              </a:rPr>
              <a:t>– organizator informacijskih dejavnosti: </a:t>
            </a:r>
            <a:r>
              <a:rPr lang="sl-SI" sz="1300" dirty="0" smtClean="0">
                <a:latin typeface="+mn-lt"/>
              </a:rPr>
              <a:t>Anton Perenič,  Andrej Kovač</a:t>
            </a:r>
          </a:p>
          <a:p>
            <a:pPr algn="just">
              <a:tabLst>
                <a:tab pos="2868613" algn="l"/>
              </a:tabLst>
            </a:pPr>
            <a:endParaRPr lang="sl-SI" sz="1200" dirty="0" smtClean="0">
              <a:latin typeface="+mn-lt"/>
            </a:endParaRPr>
          </a:p>
        </p:txBody>
      </p:sp>
      <p:sp>
        <p:nvSpPr>
          <p:cNvPr id="6" name="Naslov 1"/>
          <p:cNvSpPr txBox="1">
            <a:spLocks/>
          </p:cNvSpPr>
          <p:nvPr/>
        </p:nvSpPr>
        <p:spPr>
          <a:xfrm>
            <a:off x="894981" y="3714989"/>
            <a:ext cx="7886700" cy="19937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tabLst>
                <a:tab pos="2868613" algn="l"/>
              </a:tabLst>
            </a:pPr>
            <a:r>
              <a:rPr lang="sl-SI" sz="1200" b="1" dirty="0" smtClean="0">
                <a:latin typeface="+mn-lt"/>
              </a:rPr>
              <a:t>PODRUŽNICE:</a:t>
            </a:r>
          </a:p>
          <a:p>
            <a:pPr algn="just">
              <a:tabLst>
                <a:tab pos="2868613" algn="l"/>
              </a:tabLst>
            </a:pPr>
            <a:r>
              <a:rPr lang="sl-SI" sz="1200" b="1" dirty="0" smtClean="0">
                <a:latin typeface="+mn-lt"/>
              </a:rPr>
              <a:t>Podružnična šola Bukovje</a:t>
            </a:r>
            <a:r>
              <a:rPr lang="sl-SI" sz="1200" dirty="0" smtClean="0">
                <a:latin typeface="+mn-lt"/>
              </a:rPr>
              <a:t>		</a:t>
            </a:r>
          </a:p>
          <a:p>
            <a:pPr algn="just">
              <a:tabLst>
                <a:tab pos="2868613" algn="l"/>
              </a:tabLst>
            </a:pPr>
            <a:r>
              <a:rPr lang="sl-SI" sz="1200" dirty="0" smtClean="0">
                <a:latin typeface="+mn-lt"/>
              </a:rPr>
              <a:t>Bukovje 4, 6230 Postojna	vodja </a:t>
            </a:r>
            <a:r>
              <a:rPr lang="sl-SI" sz="1200" dirty="0">
                <a:latin typeface="+mn-lt"/>
              </a:rPr>
              <a:t>podružnice</a:t>
            </a:r>
            <a:r>
              <a:rPr lang="sl-SI" sz="1200" dirty="0" smtClean="0">
                <a:latin typeface="+mn-lt"/>
              </a:rPr>
              <a:t>:  Tina Primc		       040 355 501</a:t>
            </a:r>
          </a:p>
          <a:p>
            <a:pPr algn="just">
              <a:tabLst>
                <a:tab pos="2868613" algn="l"/>
              </a:tabLst>
            </a:pPr>
            <a:r>
              <a:rPr lang="sl-SI" sz="1200" dirty="0">
                <a:latin typeface="+mn-lt"/>
              </a:rPr>
              <a:t>	</a:t>
            </a:r>
            <a:endParaRPr lang="sl-SI" sz="1200" dirty="0" smtClean="0">
              <a:latin typeface="+mn-lt"/>
            </a:endParaRPr>
          </a:p>
          <a:p>
            <a:pPr algn="just">
              <a:tabLst>
                <a:tab pos="2868613" algn="l"/>
              </a:tabLst>
            </a:pPr>
            <a:r>
              <a:rPr lang="sl-SI" sz="1200" b="1" dirty="0" smtClean="0">
                <a:latin typeface="+mn-lt"/>
              </a:rPr>
              <a:t>Podružnična šola Planina</a:t>
            </a:r>
            <a:r>
              <a:rPr lang="sl-SI" sz="1200" dirty="0" smtClean="0">
                <a:latin typeface="+mn-lt"/>
              </a:rPr>
              <a:t>	</a:t>
            </a:r>
          </a:p>
          <a:p>
            <a:pPr algn="just">
              <a:tabLst>
                <a:tab pos="2868613" algn="l"/>
                <a:tab pos="5741988" algn="l"/>
              </a:tabLst>
            </a:pPr>
            <a:r>
              <a:rPr lang="sl-SI" sz="1200" dirty="0" smtClean="0">
                <a:latin typeface="+mn-lt"/>
              </a:rPr>
              <a:t>Planina 152, 6230 Postojna	vodja </a:t>
            </a:r>
            <a:r>
              <a:rPr lang="sl-SI" sz="1200" dirty="0">
                <a:latin typeface="+mn-lt"/>
              </a:rPr>
              <a:t>podružnice: </a:t>
            </a:r>
            <a:r>
              <a:rPr lang="sl-SI" sz="1200" dirty="0" smtClean="0">
                <a:latin typeface="+mn-lt"/>
              </a:rPr>
              <a:t> Martina Rebec	05 756 50 60				</a:t>
            </a:r>
          </a:p>
          <a:p>
            <a:pPr algn="just">
              <a:tabLst>
                <a:tab pos="2868613" algn="l"/>
              </a:tabLst>
            </a:pPr>
            <a:r>
              <a:rPr lang="sl-SI" sz="1200" dirty="0" smtClean="0">
                <a:latin typeface="+mn-lt"/>
              </a:rPr>
              <a:t>Podružnična šola Studeno	</a:t>
            </a:r>
            <a:r>
              <a:rPr lang="sl-SI" sz="1200" dirty="0">
                <a:latin typeface="+mn-lt"/>
              </a:rPr>
              <a:t> </a:t>
            </a:r>
            <a:r>
              <a:rPr lang="sl-SI" sz="1200" dirty="0" smtClean="0">
                <a:latin typeface="+mn-lt"/>
              </a:rPr>
              <a:t>	</a:t>
            </a:r>
          </a:p>
          <a:p>
            <a:pPr algn="just">
              <a:tabLst>
                <a:tab pos="2868613" algn="l"/>
                <a:tab pos="5741988" algn="l"/>
              </a:tabLst>
            </a:pPr>
            <a:r>
              <a:rPr lang="sl-SI" sz="1200" dirty="0" smtClean="0">
                <a:latin typeface="+mn-lt"/>
              </a:rPr>
              <a:t>Studeno 68, 6230 Postojna	vodja </a:t>
            </a:r>
            <a:r>
              <a:rPr lang="sl-SI" sz="1200" dirty="0">
                <a:latin typeface="+mn-lt"/>
              </a:rPr>
              <a:t>podružnice:  </a:t>
            </a:r>
            <a:r>
              <a:rPr lang="sl-SI" sz="1200" dirty="0" smtClean="0">
                <a:latin typeface="+mn-lt"/>
              </a:rPr>
              <a:t>Sintia Klede	030 376 700</a:t>
            </a:r>
          </a:p>
        </p:txBody>
      </p:sp>
      <p:sp>
        <p:nvSpPr>
          <p:cNvPr id="3" name="Pravokotnik 2"/>
          <p:cNvSpPr/>
          <p:nvPr/>
        </p:nvSpPr>
        <p:spPr>
          <a:xfrm>
            <a:off x="894981" y="5933148"/>
            <a:ext cx="6905495" cy="276999"/>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tabLst>
                <a:tab pos="2868613" algn="l"/>
              </a:tabLst>
            </a:pPr>
            <a:r>
              <a:rPr lang="sl-SI" sz="1200" dirty="0"/>
              <a:t>Podračun pri </a:t>
            </a:r>
            <a:r>
              <a:rPr lang="sl-SI" sz="1200" dirty="0" smtClean="0"/>
              <a:t>UJP:  01294-6030675497        Matična številka:  549 </a:t>
            </a:r>
            <a:r>
              <a:rPr lang="sl-SI" sz="1200" dirty="0"/>
              <a:t>682 </a:t>
            </a:r>
            <a:r>
              <a:rPr lang="sl-SI" sz="1200" dirty="0" smtClean="0"/>
              <a:t>9000        Davčna številka:  444 </a:t>
            </a:r>
            <a:r>
              <a:rPr lang="sl-SI" sz="1200" dirty="0"/>
              <a:t>39407  </a:t>
            </a:r>
          </a:p>
        </p:txBody>
      </p:sp>
      <p:sp>
        <p:nvSpPr>
          <p:cNvPr id="5" name="Pravokotnik 4"/>
          <p:cNvSpPr/>
          <p:nvPr/>
        </p:nvSpPr>
        <p:spPr>
          <a:xfrm>
            <a:off x="899592" y="1700808"/>
            <a:ext cx="7509771"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0" name="Raven povezovalnik 9"/>
          <p:cNvCxnSpPr/>
          <p:nvPr/>
        </p:nvCxnSpPr>
        <p:spPr>
          <a:xfrm>
            <a:off x="909099" y="1886692"/>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ven povezovalnik 10"/>
          <p:cNvCxnSpPr/>
          <p:nvPr/>
        </p:nvCxnSpPr>
        <p:spPr>
          <a:xfrm>
            <a:off x="909099" y="3616646"/>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p:cNvCxnSpPr/>
          <p:nvPr/>
        </p:nvCxnSpPr>
        <p:spPr>
          <a:xfrm>
            <a:off x="909099" y="5708711"/>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75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1043608" y="712085"/>
            <a:ext cx="7886700" cy="5256584"/>
          </a:xfrm>
          <a:prstGeom prst="rect">
            <a:avLst/>
          </a:prstGeom>
        </p:spPr>
        <p:txBody>
          <a:bodyP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400" b="1" dirty="0" smtClean="0">
              <a:solidFill>
                <a:srgbClr val="002060"/>
              </a:solidFill>
              <a:latin typeface="+mn-lt"/>
            </a:endParaRPr>
          </a:p>
          <a:p>
            <a:pPr algn="ctr"/>
            <a:r>
              <a:rPr lang="sl-SI" sz="1600" b="1" dirty="0" smtClean="0">
                <a:solidFill>
                  <a:srgbClr val="002060"/>
                </a:solidFill>
                <a:latin typeface="+mn-lt"/>
              </a:rPr>
              <a:t>KAM PO POMOČ</a:t>
            </a:r>
          </a:p>
          <a:p>
            <a:pPr algn="just"/>
            <a:endParaRPr lang="sl-SI" sz="1300" b="1" dirty="0" smtClean="0">
              <a:solidFill>
                <a:srgbClr val="7A4900"/>
              </a:solidFill>
              <a:latin typeface="+mn-lt"/>
            </a:endParaRPr>
          </a:p>
          <a:p>
            <a:pPr algn="just"/>
            <a:endParaRPr lang="sl-SI" sz="1400" b="1" dirty="0">
              <a:solidFill>
                <a:srgbClr val="7A4900"/>
              </a:solidFill>
              <a:latin typeface="+mn-lt"/>
            </a:endParaRPr>
          </a:p>
          <a:p>
            <a:r>
              <a:rPr lang="sl-SI" sz="1500" dirty="0">
                <a:latin typeface="+mn-lt"/>
              </a:rPr>
              <a:t> </a:t>
            </a:r>
          </a:p>
          <a:p>
            <a:pPr lvl="0"/>
            <a:r>
              <a:rPr lang="sl-SI" sz="1500" b="1" dirty="0">
                <a:solidFill>
                  <a:schemeClr val="accent2">
                    <a:lumMod val="75000"/>
                  </a:schemeClr>
                </a:solidFill>
                <a:latin typeface="+mn-lt"/>
                <a:cs typeface="Calibri" panose="020F0502020204030204" pitchFamily="34" charset="0"/>
              </a:rPr>
              <a:t>Šolska svetovalna služba</a:t>
            </a:r>
            <a:r>
              <a:rPr lang="sl-SI" sz="1500" b="1" dirty="0" smtClean="0">
                <a:solidFill>
                  <a:schemeClr val="accent2">
                    <a:lumMod val="75000"/>
                  </a:schemeClr>
                </a:solidFill>
                <a:latin typeface="+mn-lt"/>
                <a:cs typeface="Calibri" panose="020F0502020204030204" pitchFamily="34" charset="0"/>
              </a:rPr>
              <a:t>:</a:t>
            </a:r>
          </a:p>
          <a:p>
            <a:pPr lvl="0"/>
            <a:endParaRPr lang="sl-SI" sz="1500" dirty="0">
              <a:latin typeface="+mn-lt"/>
              <a:cs typeface="Calibri" panose="020F0502020204030204" pitchFamily="34" charset="0"/>
            </a:endParaRPr>
          </a:p>
          <a:p>
            <a:r>
              <a:rPr lang="sl-SI" sz="1500" b="1" dirty="0">
                <a:latin typeface="+mn-lt"/>
                <a:cs typeface="Calibri" panose="020F0502020204030204" pitchFamily="34" charset="0"/>
              </a:rPr>
              <a:t>	</a:t>
            </a:r>
            <a:r>
              <a:rPr lang="sl-SI" sz="1500" dirty="0">
                <a:latin typeface="+mn-lt"/>
                <a:cs typeface="Calibri" panose="020F0502020204030204" pitchFamily="34" charset="0"/>
              </a:rPr>
              <a:t>05 7000 </a:t>
            </a:r>
            <a:r>
              <a:rPr lang="sl-SI" sz="1500" dirty="0" smtClean="0">
                <a:latin typeface="+mn-lt"/>
                <a:cs typeface="Calibri" panose="020F0502020204030204" pitchFamily="34" charset="0"/>
              </a:rPr>
              <a:t>315 - </a:t>
            </a:r>
            <a:r>
              <a:rPr lang="sl-SI" sz="1500" dirty="0">
                <a:latin typeface="+mn-lt"/>
                <a:cs typeface="Calibri" panose="020F0502020204030204" pitchFamily="34" charset="0"/>
              </a:rPr>
              <a:t>p</a:t>
            </a:r>
            <a:r>
              <a:rPr lang="sl-SI" sz="1500" dirty="0" smtClean="0">
                <a:latin typeface="+mn-lt"/>
                <a:cs typeface="Calibri" panose="020F0502020204030204" pitchFamily="34" charset="0"/>
              </a:rPr>
              <a:t>edagoginja </a:t>
            </a:r>
            <a:r>
              <a:rPr lang="sl-SI" sz="1500" dirty="0">
                <a:latin typeface="+mn-lt"/>
                <a:cs typeface="Calibri" panose="020F0502020204030204" pitchFamily="34" charset="0"/>
              </a:rPr>
              <a:t>Manca </a:t>
            </a:r>
            <a:r>
              <a:rPr lang="sl-SI" sz="1500" dirty="0" smtClean="0">
                <a:latin typeface="+mn-lt"/>
                <a:cs typeface="Calibri" panose="020F0502020204030204" pitchFamily="34" charset="0"/>
              </a:rPr>
              <a:t>Dekleva</a:t>
            </a:r>
          </a:p>
          <a:p>
            <a:endParaRPr lang="sl-SI" sz="1500" dirty="0">
              <a:latin typeface="+mn-lt"/>
              <a:cs typeface="Calibri" panose="020F0502020204030204" pitchFamily="34" charset="0"/>
            </a:endParaRPr>
          </a:p>
          <a:p>
            <a:r>
              <a:rPr lang="sl-SI" sz="1500" dirty="0">
                <a:latin typeface="+mn-lt"/>
                <a:cs typeface="Calibri" panose="020F0502020204030204" pitchFamily="34" charset="0"/>
              </a:rPr>
              <a:t>	05 7000 319, </a:t>
            </a:r>
            <a:r>
              <a:rPr lang="sl-SI" sz="1500" dirty="0" smtClean="0">
                <a:latin typeface="+mn-lt"/>
                <a:cs typeface="Calibri" panose="020F0502020204030204" pitchFamily="34" charset="0"/>
              </a:rPr>
              <a:t> 040 </a:t>
            </a:r>
            <a:r>
              <a:rPr lang="sl-SI" sz="1500" dirty="0">
                <a:latin typeface="+mn-lt"/>
                <a:cs typeface="Calibri" panose="020F0502020204030204" pitchFamily="34" charset="0"/>
              </a:rPr>
              <a:t>303 </a:t>
            </a:r>
            <a:r>
              <a:rPr lang="sl-SI" sz="1500" dirty="0" smtClean="0">
                <a:latin typeface="+mn-lt"/>
                <a:cs typeface="Calibri" panose="020F0502020204030204" pitchFamily="34" charset="0"/>
              </a:rPr>
              <a:t>719 - </a:t>
            </a:r>
            <a:r>
              <a:rPr lang="sl-SI" sz="1500" dirty="0">
                <a:latin typeface="+mn-lt"/>
                <a:cs typeface="Calibri" panose="020F0502020204030204" pitchFamily="34" charset="0"/>
              </a:rPr>
              <a:t>p</a:t>
            </a:r>
            <a:r>
              <a:rPr lang="sl-SI" sz="1500" dirty="0" smtClean="0">
                <a:latin typeface="+mn-lt"/>
                <a:cs typeface="Calibri" panose="020F0502020204030204" pitchFamily="34" charset="0"/>
              </a:rPr>
              <a:t>sihologinja Andreja Polšak</a:t>
            </a:r>
          </a:p>
          <a:p>
            <a:r>
              <a:rPr lang="sl-SI" sz="1500" dirty="0">
                <a:latin typeface="+mn-lt"/>
                <a:cs typeface="Calibri" panose="020F0502020204030204" pitchFamily="34" charset="0"/>
              </a:rPr>
              <a:t> </a:t>
            </a:r>
            <a:r>
              <a:rPr lang="sl-SI" sz="1500" dirty="0" smtClean="0">
                <a:latin typeface="+mn-lt"/>
                <a:cs typeface="Calibri" panose="020F0502020204030204" pitchFamily="34" charset="0"/>
              </a:rPr>
              <a:t>                   </a:t>
            </a:r>
          </a:p>
          <a:p>
            <a:r>
              <a:rPr lang="sl-SI" sz="1500" dirty="0">
                <a:latin typeface="+mn-lt"/>
                <a:cs typeface="Calibri" panose="020F0502020204030204" pitchFamily="34" charset="0"/>
              </a:rPr>
              <a:t> </a:t>
            </a:r>
            <a:r>
              <a:rPr lang="sl-SI" sz="1500" dirty="0" smtClean="0">
                <a:latin typeface="+mn-lt"/>
                <a:cs typeface="Calibri" panose="020F0502020204030204" pitchFamily="34" charset="0"/>
              </a:rPr>
              <a:t>                05 7000 326 – psihologinja Roberta Gvozdić  </a:t>
            </a:r>
          </a:p>
          <a:p>
            <a:endParaRPr lang="sl-SI" sz="1500" dirty="0" smtClean="0">
              <a:latin typeface="+mn-lt"/>
              <a:cs typeface="Calibri" panose="020F0502020204030204" pitchFamily="34" charset="0"/>
            </a:endParaRPr>
          </a:p>
          <a:p>
            <a:endParaRPr lang="sl-SI" sz="1500" dirty="0" smtClean="0">
              <a:latin typeface="+mn-lt"/>
              <a:cs typeface="Calibri" panose="020F0502020204030204" pitchFamily="34" charset="0"/>
            </a:endParaRPr>
          </a:p>
          <a:p>
            <a:endParaRPr lang="sl-SI" sz="1500" dirty="0">
              <a:latin typeface="+mn-lt"/>
              <a:cs typeface="Calibri" panose="020F0502020204030204" pitchFamily="34" charset="0"/>
            </a:endParaRPr>
          </a:p>
          <a:p>
            <a:pPr lvl="0"/>
            <a:r>
              <a:rPr lang="sl-SI" sz="1500" b="1" dirty="0">
                <a:solidFill>
                  <a:schemeClr val="accent2">
                    <a:lumMod val="75000"/>
                  </a:schemeClr>
                </a:solidFill>
                <a:latin typeface="+mn-lt"/>
                <a:cs typeface="Calibri" panose="020F0502020204030204" pitchFamily="34" charset="0"/>
              </a:rPr>
              <a:t>Center za mentalno zdravje otrok in mladostnikov Postojna </a:t>
            </a:r>
            <a:endParaRPr lang="sl-SI" sz="1500" b="1" dirty="0" smtClean="0">
              <a:solidFill>
                <a:schemeClr val="accent2">
                  <a:lumMod val="75000"/>
                </a:schemeClr>
              </a:solidFill>
              <a:latin typeface="+mn-lt"/>
              <a:cs typeface="Calibri" panose="020F0502020204030204" pitchFamily="34" charset="0"/>
            </a:endParaRPr>
          </a:p>
          <a:p>
            <a:pPr lvl="0"/>
            <a:endParaRPr lang="sl-SI" sz="1500" dirty="0">
              <a:latin typeface="+mn-lt"/>
              <a:cs typeface="Calibri" panose="020F0502020204030204" pitchFamily="34" charset="0"/>
            </a:endParaRPr>
          </a:p>
          <a:p>
            <a:pPr lvl="0"/>
            <a:r>
              <a:rPr lang="sl-SI" sz="1500" b="1" dirty="0">
                <a:latin typeface="+mn-lt"/>
                <a:cs typeface="Calibri" panose="020F0502020204030204" pitchFamily="34" charset="0"/>
              </a:rPr>
              <a:t>116 123</a:t>
            </a:r>
            <a:r>
              <a:rPr lang="sl-SI" sz="1500" dirty="0">
                <a:latin typeface="+mn-lt"/>
                <a:cs typeface="Calibri" panose="020F0502020204030204" pitchFamily="34" charset="0"/>
              </a:rPr>
              <a:t> – </a:t>
            </a:r>
            <a:r>
              <a:rPr lang="sl-SI" sz="1500" b="1" dirty="0">
                <a:latin typeface="+mn-lt"/>
                <a:cs typeface="Calibri" panose="020F0502020204030204" pitchFamily="34" charset="0"/>
              </a:rPr>
              <a:t>Zaupni telefon Samarijan</a:t>
            </a:r>
            <a:r>
              <a:rPr lang="sl-SI" sz="1500" dirty="0">
                <a:latin typeface="+mn-lt"/>
                <a:cs typeface="Calibri" panose="020F0502020204030204" pitchFamily="34" charset="0"/>
              </a:rPr>
              <a:t> (brezplačno</a:t>
            </a:r>
            <a:r>
              <a:rPr lang="sl-SI" sz="1500" dirty="0" smtClean="0">
                <a:latin typeface="+mn-lt"/>
                <a:cs typeface="Calibri" panose="020F0502020204030204" pitchFamily="34" charset="0"/>
              </a:rPr>
              <a:t>)</a:t>
            </a:r>
          </a:p>
          <a:p>
            <a:pPr lvl="0"/>
            <a:endParaRPr lang="sl-SI" sz="1500" dirty="0">
              <a:latin typeface="+mn-lt"/>
              <a:cs typeface="Calibri" panose="020F0502020204030204" pitchFamily="34" charset="0"/>
            </a:endParaRPr>
          </a:p>
          <a:p>
            <a:pPr lvl="0"/>
            <a:r>
              <a:rPr lang="sl-SI" sz="1500" b="1" dirty="0">
                <a:latin typeface="+mn-lt"/>
                <a:cs typeface="Calibri" panose="020F0502020204030204" pitchFamily="34" charset="0"/>
              </a:rPr>
              <a:t>116 111</a:t>
            </a:r>
            <a:r>
              <a:rPr lang="sl-SI" sz="1500" dirty="0">
                <a:latin typeface="+mn-lt"/>
                <a:cs typeface="Calibri" panose="020F0502020204030204" pitchFamily="34" charset="0"/>
              </a:rPr>
              <a:t> – </a:t>
            </a:r>
            <a:r>
              <a:rPr lang="sl-SI" sz="1500" b="1" dirty="0">
                <a:latin typeface="+mn-lt"/>
                <a:cs typeface="Calibri" panose="020F0502020204030204" pitchFamily="34" charset="0"/>
              </a:rPr>
              <a:t>TOM</a:t>
            </a:r>
            <a:r>
              <a:rPr lang="sl-SI" sz="1500" dirty="0">
                <a:latin typeface="+mn-lt"/>
                <a:cs typeface="Calibri" panose="020F0502020204030204" pitchFamily="34" charset="0"/>
              </a:rPr>
              <a:t> – telefon za otroke in mladostnike, dosegljiv vsak dan med 12.00 in 20.00 ali e-pošta: </a:t>
            </a:r>
            <a:r>
              <a:rPr lang="sl-SI" sz="1500" u="sng" dirty="0">
                <a:latin typeface="+mn-lt"/>
                <a:cs typeface="Calibri" panose="020F0502020204030204" pitchFamily="34" charset="0"/>
                <a:hlinkClick r:id="rId2"/>
              </a:rPr>
              <a:t>tom@zpms.si</a:t>
            </a:r>
            <a:r>
              <a:rPr lang="sl-SI" sz="1500" dirty="0">
                <a:latin typeface="+mn-lt"/>
                <a:cs typeface="Calibri" panose="020F0502020204030204" pitchFamily="34" charset="0"/>
              </a:rPr>
              <a:t> </a:t>
            </a:r>
            <a:endParaRPr lang="sl-SI" sz="1500" dirty="0" smtClean="0">
              <a:latin typeface="+mn-lt"/>
              <a:cs typeface="Calibri" panose="020F0502020204030204" pitchFamily="34" charset="0"/>
            </a:endParaRPr>
          </a:p>
          <a:p>
            <a:pPr lvl="0"/>
            <a:endParaRPr lang="sl-SI" sz="1500" dirty="0">
              <a:latin typeface="+mn-lt"/>
              <a:cs typeface="Calibri" panose="020F0502020204030204" pitchFamily="34" charset="0"/>
            </a:endParaRPr>
          </a:p>
          <a:p>
            <a:pPr lvl="0"/>
            <a:r>
              <a:rPr lang="sl-SI" sz="1500" dirty="0" smtClean="0">
                <a:latin typeface="+mn-lt"/>
                <a:cs typeface="Calibri" panose="020F0502020204030204" pitchFamily="34" charset="0"/>
              </a:rPr>
              <a:t>Spletna </a:t>
            </a:r>
            <a:r>
              <a:rPr lang="sl-SI" sz="1500" dirty="0">
                <a:latin typeface="+mn-lt"/>
                <a:cs typeface="Calibri" panose="020F0502020204030204" pitchFamily="34" charset="0"/>
              </a:rPr>
              <a:t>stran </a:t>
            </a:r>
            <a:r>
              <a:rPr lang="sl-SI" sz="1500" b="1" u="sng" dirty="0">
                <a:latin typeface="+mn-lt"/>
                <a:cs typeface="Calibri" panose="020F0502020204030204" pitchFamily="34" charset="0"/>
                <a:hlinkClick r:id="rId3"/>
              </a:rPr>
              <a:t>To sem jaz</a:t>
            </a:r>
            <a:r>
              <a:rPr lang="sl-SI" sz="1500" dirty="0" smtClean="0">
                <a:latin typeface="+mn-lt"/>
                <a:cs typeface="Calibri" panose="020F0502020204030204" pitchFamily="34" charset="0"/>
              </a:rPr>
              <a:t>.</a:t>
            </a:r>
          </a:p>
          <a:p>
            <a:pPr lvl="0"/>
            <a:endParaRPr lang="sl-SI" sz="1500" dirty="0" smtClean="0">
              <a:latin typeface="+mn-lt"/>
              <a:cs typeface="Calibri" panose="020F0502020204030204" pitchFamily="34" charset="0"/>
            </a:endParaRPr>
          </a:p>
          <a:p>
            <a:pPr lvl="0"/>
            <a:endParaRPr lang="sl-SI" sz="1500" dirty="0" smtClean="0">
              <a:solidFill>
                <a:schemeClr val="accent2">
                  <a:lumMod val="75000"/>
                </a:schemeClr>
              </a:solidFill>
              <a:latin typeface="+mn-lt"/>
              <a:cs typeface="Calibri" panose="020F0502020204030204" pitchFamily="34" charset="0"/>
            </a:endParaRPr>
          </a:p>
          <a:p>
            <a:pPr lvl="0"/>
            <a:endParaRPr lang="sl-SI" sz="1500" dirty="0">
              <a:solidFill>
                <a:schemeClr val="accent2">
                  <a:lumMod val="75000"/>
                </a:schemeClr>
              </a:solidFill>
              <a:latin typeface="+mn-lt"/>
              <a:cs typeface="Calibri" panose="020F0502020204030204" pitchFamily="34" charset="0"/>
            </a:endParaRPr>
          </a:p>
          <a:p>
            <a:pPr lvl="0"/>
            <a:r>
              <a:rPr lang="sl-SI" sz="1500" b="1" dirty="0" smtClean="0">
                <a:solidFill>
                  <a:schemeClr val="accent2">
                    <a:lumMod val="75000"/>
                  </a:schemeClr>
                </a:solidFill>
                <a:latin typeface="+mn-lt"/>
                <a:cs typeface="Calibri" panose="020F0502020204030204" pitchFamily="34" charset="0"/>
              </a:rPr>
              <a:t>Društvo </a:t>
            </a:r>
            <a:r>
              <a:rPr lang="sl-SI" sz="1500" b="1" dirty="0">
                <a:solidFill>
                  <a:schemeClr val="accent2">
                    <a:lumMod val="75000"/>
                  </a:schemeClr>
                </a:solidFill>
                <a:latin typeface="+mn-lt"/>
                <a:cs typeface="Calibri" panose="020F0502020204030204" pitchFamily="34" charset="0"/>
              </a:rPr>
              <a:t>za nenasilno komunikacijo</a:t>
            </a:r>
            <a:r>
              <a:rPr lang="sl-SI" sz="1500" dirty="0">
                <a:latin typeface="+mn-lt"/>
                <a:cs typeface="Calibri" panose="020F0502020204030204" pitchFamily="34" charset="0"/>
              </a:rPr>
              <a:t>, dosegljivo je vsak delovnik med 8.00 in 16.00: </a:t>
            </a:r>
            <a:endParaRPr lang="sl-SI" sz="1500" dirty="0" smtClean="0">
              <a:latin typeface="+mn-lt"/>
              <a:cs typeface="Calibri" panose="020F0502020204030204" pitchFamily="34" charset="0"/>
            </a:endParaRPr>
          </a:p>
          <a:p>
            <a:pPr lvl="0"/>
            <a:endParaRPr lang="sl-SI" sz="1500" dirty="0">
              <a:latin typeface="+mn-lt"/>
              <a:cs typeface="Calibri" panose="020F0502020204030204" pitchFamily="34" charset="0"/>
            </a:endParaRPr>
          </a:p>
          <a:p>
            <a:r>
              <a:rPr lang="sl-SI" sz="1500" dirty="0">
                <a:latin typeface="+mn-lt"/>
                <a:cs typeface="Calibri" panose="020F0502020204030204" pitchFamily="34" charset="0"/>
              </a:rPr>
              <a:t>Ljubljana: </a:t>
            </a:r>
            <a:r>
              <a:rPr lang="sl-SI" sz="1500" b="1" dirty="0">
                <a:latin typeface="+mn-lt"/>
                <a:cs typeface="Calibri" panose="020F0502020204030204" pitchFamily="34" charset="0"/>
              </a:rPr>
              <a:t>01 43 44 822 </a:t>
            </a:r>
            <a:r>
              <a:rPr lang="sl-SI" sz="1500" dirty="0">
                <a:latin typeface="+mn-lt"/>
                <a:cs typeface="Calibri" panose="020F0502020204030204" pitchFamily="34" charset="0"/>
              </a:rPr>
              <a:t>in</a:t>
            </a:r>
            <a:r>
              <a:rPr lang="sl-SI" sz="1500" b="1" dirty="0">
                <a:latin typeface="+mn-lt"/>
                <a:cs typeface="Calibri" panose="020F0502020204030204" pitchFamily="34" charset="0"/>
              </a:rPr>
              <a:t> 031 770 </a:t>
            </a:r>
            <a:r>
              <a:rPr lang="sl-SI" sz="1500" b="1" dirty="0" smtClean="0">
                <a:latin typeface="+mn-lt"/>
                <a:cs typeface="Calibri" panose="020F0502020204030204" pitchFamily="34" charset="0"/>
              </a:rPr>
              <a:t>120</a:t>
            </a:r>
          </a:p>
          <a:p>
            <a:endParaRPr lang="sl-SI" sz="1500" dirty="0">
              <a:latin typeface="+mn-lt"/>
              <a:cs typeface="Calibri" panose="020F0502020204030204" pitchFamily="34" charset="0"/>
            </a:endParaRPr>
          </a:p>
          <a:p>
            <a:r>
              <a:rPr lang="sl-SI" sz="1500" dirty="0">
                <a:latin typeface="+mn-lt"/>
                <a:cs typeface="Calibri" panose="020F0502020204030204" pitchFamily="34" charset="0"/>
              </a:rPr>
              <a:t>Koper: </a:t>
            </a:r>
            <a:r>
              <a:rPr lang="sl-SI" sz="1500" b="1" dirty="0">
                <a:latin typeface="+mn-lt"/>
                <a:cs typeface="Calibri" panose="020F0502020204030204" pitchFamily="34" charset="0"/>
              </a:rPr>
              <a:t>05 63 93 170 </a:t>
            </a:r>
            <a:r>
              <a:rPr lang="sl-SI" sz="1500" dirty="0">
                <a:latin typeface="+mn-lt"/>
                <a:cs typeface="Calibri" panose="020F0502020204030204" pitchFamily="34" charset="0"/>
              </a:rPr>
              <a:t>in</a:t>
            </a:r>
            <a:r>
              <a:rPr lang="sl-SI" sz="1500" b="1" dirty="0">
                <a:latin typeface="+mn-lt"/>
                <a:cs typeface="Calibri" panose="020F0502020204030204" pitchFamily="34" charset="0"/>
              </a:rPr>
              <a:t> 031 546 098 </a:t>
            </a:r>
            <a:endParaRPr lang="sl-SI" sz="1500" b="1" dirty="0" smtClean="0">
              <a:latin typeface="+mn-lt"/>
              <a:cs typeface="Calibri" panose="020F0502020204030204" pitchFamily="34" charset="0"/>
            </a:endParaRPr>
          </a:p>
          <a:p>
            <a:endParaRPr lang="sl-SI" sz="1500" dirty="0">
              <a:latin typeface="+mn-lt"/>
              <a:cs typeface="Calibri" panose="020F0502020204030204" pitchFamily="34" charset="0"/>
            </a:endParaRPr>
          </a:p>
          <a:p>
            <a:r>
              <a:rPr lang="sl-SI" sz="1500" dirty="0">
                <a:latin typeface="+mn-lt"/>
                <a:cs typeface="Calibri" panose="020F0502020204030204" pitchFamily="34" charset="0"/>
              </a:rPr>
              <a:t>elektronska pošta: </a:t>
            </a:r>
            <a:r>
              <a:rPr lang="sl-SI" sz="1500" u="sng" dirty="0">
                <a:latin typeface="+mn-lt"/>
                <a:cs typeface="Calibri" panose="020F0502020204030204" pitchFamily="34" charset="0"/>
                <a:hlinkClick r:id="rId4"/>
              </a:rPr>
              <a:t>info@drustvo-dnk.si</a:t>
            </a:r>
            <a:r>
              <a:rPr lang="sl-SI" sz="1500" dirty="0">
                <a:latin typeface="+mn-lt"/>
                <a:cs typeface="Calibri" panose="020F0502020204030204" pitchFamily="34" charset="0"/>
              </a:rPr>
              <a:t> in </a:t>
            </a:r>
            <a:r>
              <a:rPr lang="sl-SI" sz="1500" u="sng" dirty="0">
                <a:latin typeface="+mn-lt"/>
                <a:cs typeface="Calibri" panose="020F0502020204030204" pitchFamily="34" charset="0"/>
                <a:hlinkClick r:id="rId5"/>
              </a:rPr>
              <a:t>dnk.koper@siol.net </a:t>
            </a:r>
            <a:endParaRPr lang="sl-SI" sz="1500" u="sng" dirty="0" smtClean="0">
              <a:latin typeface="+mn-lt"/>
              <a:cs typeface="Calibri" panose="020F0502020204030204" pitchFamily="34" charset="0"/>
            </a:endParaRPr>
          </a:p>
          <a:p>
            <a:endParaRPr lang="sl-SI" sz="1200" dirty="0">
              <a:latin typeface="Calibri" panose="020F0502020204030204" pitchFamily="34" charset="0"/>
              <a:cs typeface="Calibri" panose="020F0502020204030204" pitchFamily="34" charset="0"/>
            </a:endParaRPr>
          </a:p>
          <a:p>
            <a:pPr lvl="0"/>
            <a:endParaRPr lang="sl-SI" sz="1400" dirty="0">
              <a:latin typeface="+mn-lt"/>
            </a:endParaRPr>
          </a:p>
          <a:p>
            <a:r>
              <a:rPr lang="sl-SI" sz="1400" dirty="0">
                <a:latin typeface="+mn-lt"/>
              </a:rPr>
              <a:t> </a:t>
            </a:r>
          </a:p>
          <a:p>
            <a:pPr algn="just"/>
            <a:endParaRPr lang="sl-SI" sz="1600" b="1" dirty="0" smtClean="0">
              <a:solidFill>
                <a:srgbClr val="7A4900"/>
              </a:solidFill>
              <a:latin typeface="Calibri" panose="020F0502020204030204" pitchFamily="34" charset="0"/>
            </a:endParaRPr>
          </a:p>
          <a:p>
            <a:endParaRPr lang="sl-SI" sz="1300" dirty="0" smtClean="0">
              <a:latin typeface="+mn-lt"/>
            </a:endParaRPr>
          </a:p>
          <a:p>
            <a:endParaRPr lang="sl-SI" sz="1300" dirty="0">
              <a:latin typeface="+mn-lt"/>
            </a:endParaRPr>
          </a:p>
          <a:p>
            <a:pPr algn="just"/>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a:p>
            <a:pPr algn="ctr"/>
            <a:endParaRPr lang="sl-SI" sz="1400" dirty="0">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50</a:t>
            </a:fld>
            <a:endParaRPr lang="sl-SI"/>
          </a:p>
        </p:txBody>
      </p:sp>
    </p:spTree>
    <p:extLst>
      <p:ext uri="{BB962C8B-B14F-4D97-AF65-F5344CB8AC3E}">
        <p14:creationId xmlns:p14="http://schemas.microsoft.com/office/powerpoint/2010/main" val="903236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51</a:t>
            </a:fld>
            <a:endParaRPr lang="sl-SI"/>
          </a:p>
        </p:txBody>
      </p:sp>
      <p:sp>
        <p:nvSpPr>
          <p:cNvPr id="3" name="Naslov 1"/>
          <p:cNvSpPr txBox="1">
            <a:spLocks/>
          </p:cNvSpPr>
          <p:nvPr/>
        </p:nvSpPr>
        <p:spPr>
          <a:xfrm>
            <a:off x="836104" y="1268760"/>
            <a:ext cx="7543800" cy="43204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sl-SI" sz="1600" b="1" dirty="0" smtClean="0">
                <a:solidFill>
                  <a:srgbClr val="002060"/>
                </a:solidFill>
                <a:latin typeface="+mn-lt"/>
              </a:rPr>
              <a:t>PREPREČEVANJA OKUŽBE S COVID-19</a:t>
            </a:r>
            <a:endParaRPr lang="sl-SI" sz="1600" b="1" dirty="0">
              <a:solidFill>
                <a:srgbClr val="002060"/>
              </a:solidFill>
              <a:latin typeface="+mn-lt"/>
            </a:endParaRPr>
          </a:p>
        </p:txBody>
      </p:sp>
      <p:sp>
        <p:nvSpPr>
          <p:cNvPr id="4" name="Naslov 1"/>
          <p:cNvSpPr txBox="1">
            <a:spLocks/>
          </p:cNvSpPr>
          <p:nvPr/>
        </p:nvSpPr>
        <p:spPr>
          <a:xfrm>
            <a:off x="1043608" y="2276872"/>
            <a:ext cx="7128792" cy="1224136"/>
          </a:xfrm>
          <a:prstGeom prst="rect">
            <a:avLst/>
          </a:prstGeom>
        </p:spPr>
        <p:txBody>
          <a:bodyPr>
            <a:normAutofit fontScale="3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200" dirty="0" smtClean="0">
              <a:latin typeface="+mn-lt"/>
            </a:endParaRPr>
          </a:p>
          <a:p>
            <a:pPr algn="just"/>
            <a:endParaRPr lang="sl-SI" dirty="0">
              <a:latin typeface="+mn-lt"/>
            </a:endParaRPr>
          </a:p>
          <a:p>
            <a:pPr algn="just"/>
            <a:r>
              <a:rPr lang="sl-SI" sz="3000" dirty="0" smtClean="0">
                <a:latin typeface="+mn-lt"/>
              </a:rPr>
              <a:t>Z namenom skrbeti za varnost učencev in vseh zaposlenih, bo šola upoštevala priporočila in navodila MIZŠ in NIJZ. </a:t>
            </a:r>
          </a:p>
          <a:p>
            <a:pPr algn="just"/>
            <a:endParaRPr lang="sl-SI" sz="3000" dirty="0">
              <a:latin typeface="+mn-lt"/>
            </a:endParaRPr>
          </a:p>
          <a:p>
            <a:pPr algn="just"/>
            <a:r>
              <a:rPr lang="sl-SI" sz="3000" dirty="0" smtClean="0">
                <a:latin typeface="+mn-lt"/>
              </a:rPr>
              <a:t>Učenci in vsi zaposleni bomo skrbeli za redno </a:t>
            </a:r>
            <a:r>
              <a:rPr lang="sl-SI" sz="3000" dirty="0" smtClean="0">
                <a:latin typeface="+mn-lt"/>
                <a:hlinkClick r:id="rId2"/>
              </a:rPr>
              <a:t>umivanje rok</a:t>
            </a:r>
            <a:r>
              <a:rPr lang="sl-SI" sz="3000" dirty="0" smtClean="0">
                <a:latin typeface="+mn-lt"/>
              </a:rPr>
              <a:t>, </a:t>
            </a:r>
            <a:r>
              <a:rPr lang="sl-SI" sz="3000" dirty="0" smtClean="0">
                <a:latin typeface="+mn-lt"/>
                <a:hlinkClick r:id="rId3"/>
              </a:rPr>
              <a:t>higieno kašlja</a:t>
            </a:r>
            <a:r>
              <a:rPr lang="sl-SI" sz="3000" dirty="0" smtClean="0">
                <a:latin typeface="+mn-lt"/>
              </a:rPr>
              <a:t>, razkuževanje in prezračevanje prostorov.</a:t>
            </a:r>
          </a:p>
          <a:p>
            <a:pPr algn="just"/>
            <a:endParaRPr lang="sl-SI" sz="3000" dirty="0">
              <a:latin typeface="+mn-lt"/>
            </a:endParaRPr>
          </a:p>
          <a:p>
            <a:pPr algn="just"/>
            <a:endParaRPr lang="sl-SI" sz="3000" dirty="0">
              <a:latin typeface="+mn-lt"/>
            </a:endParaRPr>
          </a:p>
          <a:p>
            <a:pPr algn="just"/>
            <a:endParaRPr lang="sl-SI" sz="3000" dirty="0" smtClean="0">
              <a:latin typeface="+mn-lt"/>
            </a:endParaRPr>
          </a:p>
          <a:p>
            <a:pPr algn="just"/>
            <a:r>
              <a:rPr lang="sl-SI" sz="3000" dirty="0" smtClean="0">
                <a:latin typeface="+mn-lt"/>
              </a:rPr>
              <a:t>Starši vstopajo v šolo po predhodni najavi.</a:t>
            </a:r>
          </a:p>
          <a:p>
            <a:pPr algn="just"/>
            <a:endParaRPr lang="sl-SI" sz="3000" dirty="0" smtClean="0">
              <a:latin typeface="+mn-lt"/>
            </a:endParaRPr>
          </a:p>
        </p:txBody>
      </p:sp>
    </p:spTree>
    <p:extLst>
      <p:ext uri="{BB962C8B-B14F-4D97-AF65-F5344CB8AC3E}">
        <p14:creationId xmlns:p14="http://schemas.microsoft.com/office/powerpoint/2010/main" val="43151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52</a:t>
            </a:fld>
            <a:endParaRPr lang="sl-SI"/>
          </a:p>
        </p:txBody>
      </p:sp>
      <p:sp>
        <p:nvSpPr>
          <p:cNvPr id="6" name="Naslov 1"/>
          <p:cNvSpPr txBox="1">
            <a:spLocks/>
          </p:cNvSpPr>
          <p:nvPr/>
        </p:nvSpPr>
        <p:spPr>
          <a:xfrm>
            <a:off x="1115616" y="5517232"/>
            <a:ext cx="5040560" cy="570981"/>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l-SI" sz="1400" dirty="0" smtClean="0">
                <a:solidFill>
                  <a:srgbClr val="002060"/>
                </a:solidFill>
                <a:latin typeface="Calibri" panose="020F0502020204030204" pitchFamily="34" charset="0"/>
              </a:rPr>
              <a:t>Publikacijo je oblikovala  pomočnica ravnateljice Martina Sedej-Filipčič</a:t>
            </a:r>
          </a:p>
          <a:p>
            <a:endParaRPr lang="sl-SI" sz="1400" dirty="0">
              <a:solidFill>
                <a:srgbClr val="002060"/>
              </a:solidFill>
              <a:latin typeface="Calibri" panose="020F0502020204030204" pitchFamily="34" charset="0"/>
            </a:endParaRPr>
          </a:p>
          <a:p>
            <a:r>
              <a:rPr lang="sl-SI" sz="1400" dirty="0" smtClean="0">
                <a:solidFill>
                  <a:srgbClr val="002060"/>
                </a:solidFill>
                <a:latin typeface="Calibri" panose="020F0502020204030204" pitchFamily="34" charset="0"/>
              </a:rPr>
              <a:t>September, 2023</a:t>
            </a:r>
            <a:endParaRPr lang="sl-SI" sz="1400" dirty="0">
              <a:solidFill>
                <a:srgbClr val="002060"/>
              </a:solidFill>
              <a:latin typeface="Calibri" panose="020F0502020204030204" pitchFamily="34" charset="0"/>
            </a:endParaRPr>
          </a:p>
        </p:txBody>
      </p:sp>
      <p:pic>
        <p:nvPicPr>
          <p:cNvPr id="4" name="Picture 4" descr="Prostora za šolarje dovolj vsaj za deset let - Primorske no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696744" cy="446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006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48523" y="332656"/>
            <a:ext cx="7886700" cy="6127130"/>
          </a:xfrm>
          <a:prstGeom prst="rect">
            <a:avLst/>
          </a:prstGeom>
        </p:spPr>
        <p:txBody>
          <a:bodyP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solidFill>
                <a:schemeClr val="accent1">
                  <a:lumMod val="50000"/>
                </a:schemeClr>
              </a:solidFill>
              <a:latin typeface="Calibri" panose="020F0502020204030204" pitchFamily="34" charset="0"/>
            </a:endParaRPr>
          </a:p>
          <a:p>
            <a:pPr algn="ctr"/>
            <a:endParaRPr lang="sl-SI" sz="1600" b="1" dirty="0" smtClean="0">
              <a:solidFill>
                <a:schemeClr val="accent1">
                  <a:lumMod val="50000"/>
                </a:schemeClr>
              </a:solidFill>
              <a:latin typeface="Calibri" panose="020F0502020204030204" pitchFamily="34" charset="0"/>
            </a:endParaRPr>
          </a:p>
          <a:p>
            <a:pPr algn="ctr"/>
            <a:endParaRPr lang="sl-SI" sz="5600" b="1" dirty="0">
              <a:solidFill>
                <a:schemeClr val="accent1">
                  <a:lumMod val="50000"/>
                </a:schemeClr>
              </a:solidFill>
              <a:latin typeface="Calibri" panose="020F0502020204030204" pitchFamily="34" charset="0"/>
            </a:endParaRPr>
          </a:p>
          <a:p>
            <a:pPr algn="ctr"/>
            <a:r>
              <a:rPr lang="sl-SI" sz="5600" b="1" dirty="0" smtClean="0">
                <a:solidFill>
                  <a:schemeClr val="accent1">
                    <a:lumMod val="50000"/>
                  </a:schemeClr>
                </a:solidFill>
                <a:latin typeface="Calibri" panose="020F0502020204030204" pitchFamily="34" charset="0"/>
              </a:rPr>
              <a:t>Tajništvo</a:t>
            </a:r>
          </a:p>
          <a:p>
            <a:pPr algn="just"/>
            <a:endParaRPr lang="sl-SI" sz="1200" b="1" dirty="0" smtClean="0">
              <a:latin typeface="Calibri" panose="020F0502020204030204" pitchFamily="34" charset="0"/>
            </a:endParaRPr>
          </a:p>
          <a:p>
            <a:pPr algn="just"/>
            <a:endParaRPr lang="sl-SI" sz="3700" b="1" dirty="0" smtClean="0">
              <a:latin typeface="Calibri" panose="020F0502020204030204" pitchFamily="34" charset="0"/>
            </a:endParaRPr>
          </a:p>
          <a:p>
            <a:pPr algn="just"/>
            <a:r>
              <a:rPr lang="sl-SI" sz="4800" dirty="0" smtClean="0">
                <a:latin typeface="Calibri" panose="020F0502020204030204" pitchFamily="34" charset="0"/>
              </a:rPr>
              <a:t>Tu lahko urejate  vse administrativne zadeve – potrdila o šolanju, vpis in izpis otroka.</a:t>
            </a:r>
            <a:endParaRPr lang="sl-SI" sz="4800" dirty="0">
              <a:latin typeface="Calibri" panose="020F0502020204030204" pitchFamily="34" charset="0"/>
            </a:endParaRPr>
          </a:p>
          <a:p>
            <a:pPr algn="just"/>
            <a:endParaRPr lang="sl-SI" sz="4800" b="1" dirty="0" smtClean="0">
              <a:latin typeface="Calibri" panose="020F0502020204030204" pitchFamily="34" charset="0"/>
            </a:endParaRPr>
          </a:p>
          <a:p>
            <a:pPr algn="just"/>
            <a:r>
              <a:rPr lang="sl-SI" sz="4800" b="1" dirty="0" smtClean="0">
                <a:latin typeface="Calibri" panose="020F0502020204030204" pitchFamily="34" charset="0"/>
              </a:rPr>
              <a:t>Poslovna sekretarka: </a:t>
            </a:r>
            <a:r>
              <a:rPr lang="sl-SI" sz="4800" dirty="0">
                <a:latin typeface="Calibri" panose="020F0502020204030204" pitchFamily="34" charset="0"/>
              </a:rPr>
              <a:t>D</a:t>
            </a:r>
            <a:r>
              <a:rPr lang="sl-SI" sz="4800" dirty="0" smtClean="0">
                <a:latin typeface="Calibri" panose="020F0502020204030204" pitchFamily="34" charset="0"/>
              </a:rPr>
              <a:t>amijana Repe         05 7000 300 / 7000 310</a:t>
            </a:r>
          </a:p>
          <a:p>
            <a:pPr algn="ctr"/>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ctr"/>
            <a:endParaRPr lang="sl-SI" sz="1600" b="1" dirty="0" smtClean="0">
              <a:solidFill>
                <a:srgbClr val="7A4900"/>
              </a:solidFill>
              <a:latin typeface="Calibri" panose="020F0502020204030204" pitchFamily="34" charset="0"/>
            </a:endParaRPr>
          </a:p>
          <a:p>
            <a:pPr algn="ctr"/>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ctr"/>
            <a:endParaRPr lang="sl-SI" sz="1600" b="1" dirty="0" smtClean="0">
              <a:solidFill>
                <a:srgbClr val="7A4900"/>
              </a:solidFill>
              <a:latin typeface="Calibri" panose="020F0502020204030204" pitchFamily="34" charset="0"/>
            </a:endParaRPr>
          </a:p>
          <a:p>
            <a:pPr algn="ctr"/>
            <a:endParaRPr lang="sl-SI" sz="3200" b="1" dirty="0" smtClean="0">
              <a:solidFill>
                <a:srgbClr val="7A4900"/>
              </a:solidFill>
              <a:latin typeface="Calibri" panose="020F0502020204030204" pitchFamily="34" charset="0"/>
            </a:endParaRPr>
          </a:p>
          <a:p>
            <a:pPr algn="ctr"/>
            <a:endParaRPr lang="sl-SI" sz="4900" b="1" dirty="0">
              <a:solidFill>
                <a:srgbClr val="7A4900"/>
              </a:solidFill>
              <a:latin typeface="Calibri" panose="020F0502020204030204" pitchFamily="34" charset="0"/>
            </a:endParaRPr>
          </a:p>
          <a:p>
            <a:pPr algn="ctr"/>
            <a:r>
              <a:rPr lang="sl-SI" sz="5600" b="1" dirty="0" smtClean="0">
                <a:solidFill>
                  <a:srgbClr val="002060"/>
                </a:solidFill>
                <a:latin typeface="Calibri" panose="020F0502020204030204" pitchFamily="34" charset="0"/>
              </a:rPr>
              <a:t>Računovodstvo</a:t>
            </a:r>
            <a:r>
              <a:rPr lang="sl-SI" sz="5600" b="1" dirty="0">
                <a:solidFill>
                  <a:srgbClr val="002060"/>
                </a:solidFill>
                <a:latin typeface="Calibri" panose="020F0502020204030204" pitchFamily="34" charset="0"/>
              </a:rPr>
              <a:t>:</a:t>
            </a:r>
          </a:p>
          <a:p>
            <a:pPr algn="just"/>
            <a:endParaRPr lang="sl-SI" sz="800" b="1" u="sng" dirty="0">
              <a:latin typeface="Calibri" panose="020F0502020204030204" pitchFamily="34" charset="0"/>
            </a:endParaRPr>
          </a:p>
          <a:p>
            <a:pPr algn="just"/>
            <a:endParaRPr lang="sl-SI" sz="3700" b="1" dirty="0" smtClean="0">
              <a:latin typeface="Calibri" panose="020F0502020204030204" pitchFamily="34" charset="0"/>
            </a:endParaRPr>
          </a:p>
          <a:p>
            <a:pPr algn="just"/>
            <a:r>
              <a:rPr lang="sl-SI" sz="4800" dirty="0">
                <a:latin typeface="Calibri" panose="020F0502020204030204" pitchFamily="34" charset="0"/>
              </a:rPr>
              <a:t>Tu lahko urejate vse finančne zadeve: plačila malic in drugih stroškov, potrdila za nezgodna zavarovanja, </a:t>
            </a:r>
          </a:p>
          <a:p>
            <a:r>
              <a:rPr lang="sl-SI" sz="4800" dirty="0">
                <a:latin typeface="Calibri" panose="020F0502020204030204" pitchFamily="34" charset="0"/>
              </a:rPr>
              <a:t>prijave in odjave malic in </a:t>
            </a:r>
            <a:r>
              <a:rPr lang="sl-SI" sz="4800" dirty="0" smtClean="0">
                <a:latin typeface="Calibri" panose="020F0502020204030204" pitchFamily="34" charset="0"/>
              </a:rPr>
              <a:t>kosil.  </a:t>
            </a:r>
            <a:endParaRPr lang="sl-SI" sz="4800" dirty="0">
              <a:latin typeface="Calibri" panose="020F0502020204030204" pitchFamily="34" charset="0"/>
            </a:endParaRPr>
          </a:p>
          <a:p>
            <a:endParaRPr lang="sl-SI" sz="4800" dirty="0" smtClean="0">
              <a:latin typeface="Calibri" panose="020F0502020204030204" pitchFamily="34" charset="0"/>
            </a:endParaRPr>
          </a:p>
          <a:p>
            <a:pPr algn="just"/>
            <a:endParaRPr lang="sl-SI" sz="4800" b="1" dirty="0">
              <a:solidFill>
                <a:schemeClr val="bg1">
                  <a:lumMod val="95000"/>
                </a:schemeClr>
              </a:solidFill>
              <a:latin typeface="Calibri" panose="020F0502020204030204" pitchFamily="34" charset="0"/>
            </a:endParaRPr>
          </a:p>
          <a:p>
            <a:pPr algn="just">
              <a:tabLst>
                <a:tab pos="2871788" algn="l"/>
              </a:tabLst>
            </a:pPr>
            <a:r>
              <a:rPr lang="sl-SI" sz="4800" b="1" dirty="0" smtClean="0">
                <a:latin typeface="Calibri" panose="020F0502020204030204" pitchFamily="34" charset="0"/>
              </a:rPr>
              <a:t>Računovodkinja:   </a:t>
            </a:r>
            <a:r>
              <a:rPr lang="sl-SI" sz="4800" dirty="0" smtClean="0">
                <a:latin typeface="Calibri" panose="020F0502020204030204" pitchFamily="34" charset="0"/>
              </a:rPr>
              <a:t>Majda Bole Gril 	05 7000 313       </a:t>
            </a:r>
          </a:p>
          <a:p>
            <a:pPr algn="just">
              <a:tabLst>
                <a:tab pos="2871788" algn="l"/>
              </a:tabLst>
            </a:pPr>
            <a:r>
              <a:rPr lang="sl-SI" sz="4800" b="1" dirty="0" smtClean="0">
                <a:latin typeface="Calibri" panose="020F0502020204030204" pitchFamily="34" charset="0"/>
              </a:rPr>
              <a:t>Knjigovodkinja:     </a:t>
            </a:r>
            <a:r>
              <a:rPr lang="sl-SI" sz="4800" dirty="0" smtClean="0">
                <a:latin typeface="Calibri" panose="020F0502020204030204" pitchFamily="34" charset="0"/>
              </a:rPr>
              <a:t>Anja Zemljič	05 7000 313</a:t>
            </a:r>
          </a:p>
          <a:p>
            <a:pPr algn="just">
              <a:tabLst>
                <a:tab pos="2871788" algn="l"/>
              </a:tabLst>
            </a:pPr>
            <a:endParaRPr lang="sl-SI" sz="4800" dirty="0" smtClean="0">
              <a:latin typeface="Calibri" panose="020F0502020204030204" pitchFamily="34" charset="0"/>
            </a:endParaRPr>
          </a:p>
          <a:p>
            <a:pPr algn="just">
              <a:tabLst>
                <a:tab pos="2871788" algn="l"/>
              </a:tabLst>
            </a:pPr>
            <a:r>
              <a:rPr lang="sl-SI" sz="4800" b="1" dirty="0" smtClean="0">
                <a:latin typeface="Calibri" panose="020F0502020204030204" pitchFamily="34" charset="0"/>
                <a:cs typeface="Calibri" panose="020F0502020204030204" pitchFamily="34" charset="0"/>
              </a:rPr>
              <a:t>Knjigovodkinja/tajnica</a:t>
            </a:r>
            <a:r>
              <a:rPr lang="sl-SI" sz="4800" b="1" dirty="0" smtClean="0">
                <a:latin typeface="Calibri" panose="020F0502020204030204" pitchFamily="34" charset="0"/>
                <a:cs typeface="Calibri" panose="020F0502020204030204" pitchFamily="34" charset="0"/>
              </a:rPr>
              <a:t>:   </a:t>
            </a:r>
            <a:r>
              <a:rPr lang="sl-SI" sz="4800" dirty="0" smtClean="0">
                <a:latin typeface="Calibri" panose="020F0502020204030204" pitchFamily="34" charset="0"/>
                <a:cs typeface="Calibri" panose="020F0502020204030204" pitchFamily="34" charset="0"/>
              </a:rPr>
              <a:t>Sandra Španić 	05 7000 320</a:t>
            </a:r>
            <a:endParaRPr lang="sl-SI" sz="4800" dirty="0" smtClean="0">
              <a:solidFill>
                <a:srgbClr val="002060"/>
              </a:solidFill>
              <a:latin typeface="Calibri" panose="020F0502020204030204" pitchFamily="34" charset="0"/>
              <a:cs typeface="Calibri" panose="020F0502020204030204" pitchFamily="34" charset="0"/>
            </a:endParaRPr>
          </a:p>
          <a:p>
            <a:pPr algn="just"/>
            <a:endParaRPr lang="sl-SI" sz="1400" dirty="0" smtClean="0">
              <a:solidFill>
                <a:srgbClr val="002060"/>
              </a:solidFill>
              <a:latin typeface="Calibri" panose="020F0502020204030204" pitchFamily="34" charset="0"/>
            </a:endParaRPr>
          </a:p>
          <a:p>
            <a:pPr algn="just"/>
            <a:endParaRPr lang="sl-SI" sz="1300" dirty="0" smtClean="0">
              <a:solidFill>
                <a:srgbClr val="002060"/>
              </a:solidFill>
              <a:latin typeface="Calibri" panose="020F0502020204030204" pitchFamily="34" charset="0"/>
            </a:endParaRPr>
          </a:p>
          <a:p>
            <a:pPr algn="just"/>
            <a:endParaRPr lang="sl-SI" sz="1300" dirty="0">
              <a:solidFill>
                <a:srgbClr val="002060"/>
              </a:solidFill>
              <a:latin typeface="Calibri" panose="020F0502020204030204" pitchFamily="34" charset="0"/>
            </a:endParaRPr>
          </a:p>
          <a:p>
            <a:pPr algn="just"/>
            <a:endParaRPr lang="sl-SI" sz="5600" dirty="0">
              <a:solidFill>
                <a:srgbClr val="002060"/>
              </a:solidFill>
              <a:latin typeface="Calibri" panose="020F0502020204030204" pitchFamily="34" charset="0"/>
            </a:endParaRPr>
          </a:p>
          <a:p>
            <a:pPr algn="just"/>
            <a:endParaRPr lang="sl-SI" sz="4800" dirty="0">
              <a:solidFill>
                <a:srgbClr val="002060"/>
              </a:solidFill>
              <a:latin typeface="Calibri" panose="020F0502020204030204" pitchFamily="34" charset="0"/>
            </a:endParaRPr>
          </a:p>
          <a:p>
            <a:pPr algn="ctr"/>
            <a:r>
              <a:rPr lang="sl-SI" sz="5600" b="1" dirty="0">
                <a:solidFill>
                  <a:srgbClr val="002060"/>
                </a:solidFill>
                <a:latin typeface="Calibri" panose="020F0502020204030204" pitchFamily="34" charset="0"/>
              </a:rPr>
              <a:t>Kuhinja:</a:t>
            </a:r>
          </a:p>
          <a:p>
            <a:pPr algn="ctr"/>
            <a:endParaRPr lang="sl-SI" sz="1600" b="1" dirty="0">
              <a:solidFill>
                <a:srgbClr val="7A4900"/>
              </a:solidFill>
              <a:latin typeface="Calibri" panose="020F0502020204030204" pitchFamily="34" charset="0"/>
            </a:endParaRPr>
          </a:p>
          <a:p>
            <a:pPr algn="just"/>
            <a:endParaRPr lang="sl-SI" sz="2200" b="1" u="sng" dirty="0">
              <a:latin typeface="Calibri" panose="020F0502020204030204" pitchFamily="34" charset="0"/>
            </a:endParaRPr>
          </a:p>
          <a:p>
            <a:pPr algn="just"/>
            <a:r>
              <a:rPr lang="sl-SI" sz="4800" b="1" dirty="0" smtClean="0">
                <a:latin typeface="Calibri" panose="020F0502020204030204" pitchFamily="34" charset="0"/>
              </a:rPr>
              <a:t>  </a:t>
            </a:r>
            <a:endParaRPr lang="sl-SI" sz="4800" dirty="0">
              <a:latin typeface="Calibri" panose="020F0502020204030204" pitchFamily="34" charset="0"/>
            </a:endParaRPr>
          </a:p>
          <a:p>
            <a:pPr algn="just"/>
            <a:r>
              <a:rPr lang="sl-SI" sz="4800" b="1" dirty="0" smtClean="0">
                <a:latin typeface="Calibri" panose="020F0502020204030204" pitchFamily="34" charset="0"/>
              </a:rPr>
              <a:t>Kuharji: </a:t>
            </a:r>
            <a:r>
              <a:rPr lang="sl-SI" sz="4800" dirty="0" smtClean="0">
                <a:latin typeface="Calibri" panose="020F0502020204030204" pitchFamily="34" charset="0"/>
              </a:rPr>
              <a:t>Uroš </a:t>
            </a:r>
            <a:r>
              <a:rPr lang="sl-SI" sz="4800" dirty="0">
                <a:latin typeface="Calibri" panose="020F0502020204030204" pitchFamily="34" charset="0"/>
              </a:rPr>
              <a:t>P</a:t>
            </a:r>
            <a:r>
              <a:rPr lang="sl-SI" sz="4800" dirty="0" smtClean="0">
                <a:latin typeface="Calibri" panose="020F0502020204030204" pitchFamily="34" charset="0"/>
              </a:rPr>
              <a:t>otić, Tina Rojc, Tatjana </a:t>
            </a:r>
            <a:r>
              <a:rPr lang="sl-SI" sz="4800" dirty="0">
                <a:latin typeface="Calibri" panose="020F0502020204030204" pitchFamily="34" charset="0"/>
              </a:rPr>
              <a:t>Smerdelj, Damjana </a:t>
            </a:r>
            <a:r>
              <a:rPr lang="sl-SI" sz="4800" dirty="0" smtClean="0">
                <a:latin typeface="Calibri" panose="020F0502020204030204" pitchFamily="34" charset="0"/>
              </a:rPr>
              <a:t>Žnidaršič</a:t>
            </a:r>
            <a:endParaRPr lang="sl-SI" sz="4800" dirty="0">
              <a:latin typeface="Calibri" panose="020F0502020204030204" pitchFamily="34" charset="0"/>
            </a:endParaRPr>
          </a:p>
          <a:p>
            <a:pPr algn="just"/>
            <a:r>
              <a:rPr lang="sl-SI" sz="4800" b="1" dirty="0" smtClean="0">
                <a:latin typeface="Calibri" panose="020F0502020204030204" pitchFamily="34" charset="0"/>
              </a:rPr>
              <a:t>Kuharski pomočniki:  </a:t>
            </a:r>
            <a:r>
              <a:rPr lang="sl-SI" sz="4800" dirty="0" smtClean="0">
                <a:latin typeface="Calibri" panose="020F0502020204030204" pitchFamily="34" charset="0"/>
              </a:rPr>
              <a:t>Mateja Gruden, Slađana Handanović, Urška </a:t>
            </a:r>
            <a:r>
              <a:rPr lang="sl-SI" sz="4800" dirty="0">
                <a:latin typeface="Calibri" panose="020F0502020204030204" pitchFamily="34" charset="0"/>
              </a:rPr>
              <a:t>Jenček, Tjaša Kavar, </a:t>
            </a:r>
            <a:r>
              <a:rPr lang="sl-SI" sz="4800" dirty="0" smtClean="0">
                <a:latin typeface="Calibri" panose="020F0502020204030204" pitchFamily="34" charset="0"/>
              </a:rPr>
              <a:t>Vera Subotić, Damijana Zalar</a:t>
            </a:r>
            <a:endParaRPr lang="sl-SI" sz="4800" dirty="0">
              <a:latin typeface="Calibri" panose="020F0502020204030204" pitchFamily="34" charset="0"/>
            </a:endParaRPr>
          </a:p>
          <a:p>
            <a:pPr algn="just"/>
            <a:endParaRPr lang="sl-SI" sz="4800" dirty="0">
              <a:latin typeface="Calibri" panose="020F0502020204030204" pitchFamily="34" charset="0"/>
            </a:endParaRPr>
          </a:p>
          <a:p>
            <a:pPr algn="just"/>
            <a:r>
              <a:rPr lang="sl-SI" sz="4800" b="1" dirty="0">
                <a:latin typeface="Calibri" panose="020F0502020204030204" pitchFamily="34" charset="0"/>
              </a:rPr>
              <a:t>Vodja prehrane: </a:t>
            </a:r>
            <a:r>
              <a:rPr lang="sl-SI" sz="4800" dirty="0" smtClean="0">
                <a:latin typeface="Calibri" panose="020F0502020204030204" pitchFamily="34" charset="0"/>
              </a:rPr>
              <a:t>Irena Višnjevec</a:t>
            </a:r>
            <a:endParaRPr lang="sl-SI" sz="4800" dirty="0">
              <a:latin typeface="Calibri" panose="020F0502020204030204" pitchFamily="34" charset="0"/>
            </a:endParaRPr>
          </a:p>
          <a:p>
            <a:pPr algn="just"/>
            <a:endParaRPr lang="sl-SI" sz="4800" b="1" dirty="0">
              <a:solidFill>
                <a:srgbClr val="002060"/>
              </a:solidFill>
              <a:latin typeface="Calibri" panose="020F0502020204030204" pitchFamily="34" charset="0"/>
            </a:endParaRPr>
          </a:p>
          <a:p>
            <a:pPr algn="just"/>
            <a:r>
              <a:rPr lang="sl-SI" sz="4800" b="1" dirty="0">
                <a:latin typeface="Calibri" panose="020F0502020204030204" pitchFamily="34" charset="0"/>
              </a:rPr>
              <a:t>Na podružničnih šolah</a:t>
            </a:r>
            <a:r>
              <a:rPr lang="sl-SI" sz="4800" b="1" dirty="0">
                <a:solidFill>
                  <a:srgbClr val="002060"/>
                </a:solidFill>
                <a:latin typeface="Calibri" panose="020F0502020204030204" pitchFamily="34" charset="0"/>
              </a:rPr>
              <a:t> </a:t>
            </a:r>
            <a:r>
              <a:rPr lang="sl-SI" sz="4800" dirty="0">
                <a:latin typeface="Calibri" panose="020F0502020204030204" pitchFamily="34" charset="0"/>
              </a:rPr>
              <a:t>skrbijo za malico in čistočo gospodinjci: </a:t>
            </a:r>
          </a:p>
          <a:p>
            <a:pPr algn="just"/>
            <a:r>
              <a:rPr lang="sl-SI" sz="4800" dirty="0" smtClean="0">
                <a:latin typeface="Calibri" panose="020F0502020204030204" pitchFamily="34" charset="0"/>
              </a:rPr>
              <a:t>                                          v </a:t>
            </a:r>
            <a:r>
              <a:rPr lang="sl-SI" sz="4800" dirty="0">
                <a:latin typeface="Calibri" panose="020F0502020204030204" pitchFamily="34" charset="0"/>
              </a:rPr>
              <a:t>Planini Romana  Poljšak</a:t>
            </a:r>
            <a:r>
              <a:rPr lang="sl-SI" sz="4800" dirty="0" smtClean="0">
                <a:latin typeface="Calibri" panose="020F0502020204030204" pitchFamily="34" charset="0"/>
              </a:rPr>
              <a:t>,  v </a:t>
            </a:r>
            <a:r>
              <a:rPr lang="sl-SI" sz="4800" dirty="0">
                <a:latin typeface="Calibri" panose="020F0502020204030204" pitchFamily="34" charset="0"/>
              </a:rPr>
              <a:t>Bukovju Jana Potepan </a:t>
            </a:r>
            <a:r>
              <a:rPr lang="sl-SI" sz="4800" dirty="0" smtClean="0">
                <a:latin typeface="Calibri" panose="020F0502020204030204" pitchFamily="34" charset="0"/>
              </a:rPr>
              <a:t>in  v </a:t>
            </a:r>
            <a:r>
              <a:rPr lang="sl-SI" sz="4800" dirty="0">
                <a:latin typeface="Calibri" panose="020F0502020204030204" pitchFamily="34" charset="0"/>
              </a:rPr>
              <a:t>Studenem Petra Marc.</a:t>
            </a:r>
          </a:p>
          <a:p>
            <a:pPr algn="just"/>
            <a:endParaRPr lang="sl-SI" sz="1400" b="1" dirty="0">
              <a:latin typeface="Calibri" panose="020F0502020204030204" pitchFamily="34" charset="0"/>
            </a:endParaRPr>
          </a:p>
          <a:p>
            <a:pPr algn="just"/>
            <a:endParaRPr lang="sl-SI" sz="1300" dirty="0" smtClean="0">
              <a:solidFill>
                <a:srgbClr val="002060"/>
              </a:solidFill>
              <a:latin typeface="Calibri" panose="020F0502020204030204" pitchFamily="34" charset="0"/>
            </a:endParaRPr>
          </a:p>
          <a:p>
            <a:pPr algn="just"/>
            <a:endParaRPr lang="sl-SI" sz="1300" dirty="0">
              <a:solidFill>
                <a:srgbClr val="002060"/>
              </a:solidFill>
              <a:latin typeface="Calibri" panose="020F0502020204030204" pitchFamily="34" charset="0"/>
            </a:endParaRPr>
          </a:p>
          <a:p>
            <a:pPr algn="just"/>
            <a:endParaRPr lang="sl-SI" sz="3200" dirty="0" smtClean="0">
              <a:solidFill>
                <a:srgbClr val="002060"/>
              </a:solidFill>
              <a:latin typeface="Calibri" panose="020F0502020204030204" pitchFamily="34" charset="0"/>
            </a:endParaRPr>
          </a:p>
          <a:p>
            <a:pPr algn="just"/>
            <a:endParaRPr lang="sl-SI" sz="2000" dirty="0">
              <a:solidFill>
                <a:srgbClr val="002060"/>
              </a:solidFill>
              <a:latin typeface="Calibri" panose="020F0502020204030204" pitchFamily="34" charset="0"/>
            </a:endParaRPr>
          </a:p>
          <a:p>
            <a:pPr algn="just"/>
            <a:endParaRPr lang="sl-SI" sz="4000" dirty="0">
              <a:solidFill>
                <a:srgbClr val="002060"/>
              </a:solidFill>
              <a:latin typeface="Calibri" panose="020F0502020204030204" pitchFamily="34" charset="0"/>
            </a:endParaRPr>
          </a:p>
          <a:p>
            <a:pPr algn="ctr"/>
            <a:r>
              <a:rPr lang="sl-SI" sz="5600" b="1" dirty="0" smtClean="0">
                <a:solidFill>
                  <a:srgbClr val="002060"/>
                </a:solidFill>
                <a:latin typeface="Calibri" panose="020F0502020204030204" pitchFamily="34" charset="0"/>
              </a:rPr>
              <a:t>Vzdrževanje in čiščenje:</a:t>
            </a:r>
            <a:endParaRPr lang="sl-SI" sz="5600" b="1" dirty="0">
              <a:solidFill>
                <a:srgbClr val="002060"/>
              </a:solidFill>
              <a:latin typeface="Calibri" panose="020F0502020204030204" pitchFamily="34" charset="0"/>
            </a:endParaRPr>
          </a:p>
          <a:p>
            <a:pPr algn="just"/>
            <a:endParaRPr lang="sl-SI" sz="800" b="1" u="sng" dirty="0">
              <a:latin typeface="Calibri" panose="020F0502020204030204" pitchFamily="34" charset="0"/>
            </a:endParaRPr>
          </a:p>
          <a:p>
            <a:pPr algn="just"/>
            <a:endParaRPr lang="sl-SI" sz="1300" b="1" dirty="0" smtClean="0">
              <a:latin typeface="Calibri" panose="020F0502020204030204" pitchFamily="34" charset="0"/>
            </a:endParaRPr>
          </a:p>
          <a:p>
            <a:pPr algn="just"/>
            <a:endParaRPr lang="sl-SI" sz="4800" b="1" dirty="0" smtClean="0">
              <a:latin typeface="Calibri" panose="020F0502020204030204" pitchFamily="34" charset="0"/>
            </a:endParaRPr>
          </a:p>
          <a:p>
            <a:pPr algn="just"/>
            <a:r>
              <a:rPr lang="sl-SI" sz="4800" b="1" dirty="0" smtClean="0">
                <a:latin typeface="Calibri" panose="020F0502020204030204" pitchFamily="34" charset="0"/>
              </a:rPr>
              <a:t>Hišniki/vzdrževalci:  </a:t>
            </a:r>
            <a:r>
              <a:rPr lang="sl-SI" sz="4800" dirty="0" smtClean="0">
                <a:latin typeface="Calibri" panose="020F0502020204030204" pitchFamily="34" charset="0"/>
              </a:rPr>
              <a:t>Miroslav Gerželj, Boštjan Turšič, Matej Šantelj,</a:t>
            </a:r>
            <a:r>
              <a:rPr lang="sl-SI" sz="4800" b="1" dirty="0" smtClean="0">
                <a:solidFill>
                  <a:srgbClr val="FF0000"/>
                </a:solidFill>
                <a:latin typeface="Calibri" panose="020F0502020204030204" pitchFamily="34" charset="0"/>
              </a:rPr>
              <a:t> </a:t>
            </a:r>
            <a:r>
              <a:rPr lang="sl-SI" sz="4800" dirty="0" smtClean="0">
                <a:latin typeface="Calibri" panose="020F0502020204030204" pitchFamily="34" charset="0"/>
              </a:rPr>
              <a:t>Edis  </a:t>
            </a:r>
            <a:r>
              <a:rPr lang="sl-SI" sz="4800" dirty="0">
                <a:latin typeface="Calibri" panose="020F0502020204030204" pitchFamily="34" charset="0"/>
              </a:rPr>
              <a:t>S</a:t>
            </a:r>
            <a:r>
              <a:rPr lang="sl-SI" sz="4800" dirty="0" smtClean="0">
                <a:latin typeface="Calibri" panose="020F0502020204030204" pitchFamily="34" charset="0"/>
              </a:rPr>
              <a:t>alija</a:t>
            </a:r>
            <a:endParaRPr lang="sl-SI" sz="4800" dirty="0">
              <a:latin typeface="Calibri" panose="020F0502020204030204" pitchFamily="34" charset="0"/>
            </a:endParaRPr>
          </a:p>
          <a:p>
            <a:pPr algn="just"/>
            <a:endParaRPr lang="sl-SI" sz="3200" dirty="0" smtClean="0">
              <a:latin typeface="Calibri" panose="020F0502020204030204" pitchFamily="34" charset="0"/>
            </a:endParaRPr>
          </a:p>
          <a:p>
            <a:pPr algn="just"/>
            <a:endParaRPr lang="sl-SI" sz="4800" dirty="0" smtClean="0">
              <a:latin typeface="Calibri" panose="020F0502020204030204" pitchFamily="34" charset="0"/>
            </a:endParaRPr>
          </a:p>
          <a:p>
            <a:pPr algn="just"/>
            <a:r>
              <a:rPr lang="sl-SI" sz="4800" b="1" dirty="0" smtClean="0">
                <a:latin typeface="Calibri" panose="020F0502020204030204" pitchFamily="34" charset="0"/>
              </a:rPr>
              <a:t>Čistilke: </a:t>
            </a:r>
            <a:r>
              <a:rPr lang="sl-SI" sz="4800" b="1" dirty="0">
                <a:latin typeface="Calibri" panose="020F0502020204030204" pitchFamily="34" charset="0"/>
              </a:rPr>
              <a:t> </a:t>
            </a:r>
            <a:r>
              <a:rPr lang="sl-SI" sz="4800" dirty="0" smtClean="0">
                <a:latin typeface="Calibri" panose="020F0502020204030204" pitchFamily="34" charset="0"/>
              </a:rPr>
              <a:t>Edina Beširević, Sonja Česnik/Gordana Gavranović, Mojca Furlan,  Sadina Hafizović, Ivanica Marušić,</a:t>
            </a:r>
            <a:r>
              <a:rPr lang="sl-SI" sz="4800" dirty="0" smtClean="0">
                <a:solidFill>
                  <a:srgbClr val="FF0000"/>
                </a:solidFill>
                <a:latin typeface="Calibri" panose="020F0502020204030204" pitchFamily="34" charset="0"/>
              </a:rPr>
              <a:t> </a:t>
            </a:r>
          </a:p>
          <a:p>
            <a:pPr algn="just"/>
            <a:r>
              <a:rPr lang="sl-SI" sz="4800" dirty="0">
                <a:solidFill>
                  <a:srgbClr val="FF0000"/>
                </a:solidFill>
                <a:latin typeface="Calibri" panose="020F0502020204030204" pitchFamily="34" charset="0"/>
              </a:rPr>
              <a:t> </a:t>
            </a:r>
            <a:r>
              <a:rPr lang="sl-SI" sz="4800" dirty="0" smtClean="0">
                <a:solidFill>
                  <a:srgbClr val="FF0000"/>
                </a:solidFill>
                <a:latin typeface="Calibri" panose="020F0502020204030204" pitchFamily="34" charset="0"/>
              </a:rPr>
              <a:t>               </a:t>
            </a:r>
            <a:r>
              <a:rPr lang="sl-SI" sz="4800" dirty="0" smtClean="0">
                <a:latin typeface="Calibri" panose="020F0502020204030204" pitchFamily="34" charset="0"/>
              </a:rPr>
              <a:t>Zorica Cerovac, Mira Mršič, Mirjana  Malić</a:t>
            </a:r>
          </a:p>
          <a:p>
            <a:pPr algn="just"/>
            <a:endParaRPr lang="sl-SI" sz="1300" u="sng" dirty="0">
              <a:latin typeface="Calibri" panose="020F0502020204030204" pitchFamily="34" charset="0"/>
            </a:endParaRPr>
          </a:p>
          <a:p>
            <a:pPr algn="just"/>
            <a:endParaRPr lang="sl-SI" sz="1300" dirty="0" smtClean="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6</a:t>
            </a:fld>
            <a:endParaRPr lang="sl-SI"/>
          </a:p>
        </p:txBody>
      </p:sp>
      <p:cxnSp>
        <p:nvCxnSpPr>
          <p:cNvPr id="4" name="Raven povezovalnik 3"/>
          <p:cNvCxnSpPr/>
          <p:nvPr/>
        </p:nvCxnSpPr>
        <p:spPr>
          <a:xfrm>
            <a:off x="848523" y="3356992"/>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ven povezovalnik 4"/>
          <p:cNvCxnSpPr/>
          <p:nvPr/>
        </p:nvCxnSpPr>
        <p:spPr>
          <a:xfrm>
            <a:off x="848523" y="4941168"/>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ven povezovalnik 8"/>
          <p:cNvCxnSpPr/>
          <p:nvPr/>
        </p:nvCxnSpPr>
        <p:spPr>
          <a:xfrm>
            <a:off x="848523" y="1412776"/>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66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87824" y="477475"/>
            <a:ext cx="3187523" cy="399578"/>
          </a:xfrm>
        </p:spPr>
        <p:txBody>
          <a:bodyPr>
            <a:normAutofit/>
          </a:bodyPr>
          <a:lstStyle/>
          <a:p>
            <a:pPr algn="ctr"/>
            <a:r>
              <a:rPr lang="sl-SI" sz="1800" b="1" dirty="0" smtClean="0">
                <a:latin typeface="Calibri" panose="020F0502020204030204" pitchFamily="34" charset="0"/>
              </a:rPr>
              <a:t>PREDSTAVITEV    ŠOLE</a:t>
            </a:r>
            <a:endParaRPr lang="sl-SI" sz="1800" b="1" dirty="0">
              <a:latin typeface="Calibri" panose="020F0502020204030204" pitchFamily="34" charset="0"/>
            </a:endParaRPr>
          </a:p>
        </p:txBody>
      </p:sp>
      <p:sp>
        <p:nvSpPr>
          <p:cNvPr id="10" name="Označba mesta vsebine 9"/>
          <p:cNvSpPr>
            <a:spLocks noGrp="1"/>
          </p:cNvSpPr>
          <p:nvPr>
            <p:ph sz="half" idx="1"/>
          </p:nvPr>
        </p:nvSpPr>
        <p:spPr>
          <a:xfrm>
            <a:off x="683568" y="1124744"/>
            <a:ext cx="7725795" cy="5343972"/>
          </a:xfrm>
        </p:spPr>
        <p:txBody>
          <a:bodyPr>
            <a:normAutofit fontScale="55000" lnSpcReduction="20000"/>
          </a:bodyPr>
          <a:lstStyle/>
          <a:p>
            <a:pPr marL="0" indent="0">
              <a:buNone/>
            </a:pPr>
            <a:r>
              <a:rPr lang="sl-SI" sz="2900" b="1" dirty="0" smtClean="0">
                <a:solidFill>
                  <a:schemeClr val="bg1"/>
                </a:solidFill>
              </a:rPr>
              <a:t>USTANOVITELJ</a:t>
            </a:r>
            <a:endParaRPr lang="sl-SI" sz="2900" b="1" dirty="0">
              <a:solidFill>
                <a:schemeClr val="bg1"/>
              </a:solidFill>
            </a:endParaRPr>
          </a:p>
          <a:p>
            <a:pPr marL="0" indent="0" algn="just">
              <a:buNone/>
            </a:pPr>
            <a:r>
              <a:rPr lang="sl-SI" sz="2500" dirty="0" smtClean="0">
                <a:solidFill>
                  <a:schemeClr val="bg1"/>
                </a:solidFill>
              </a:rPr>
              <a:t>Ustanovitelj </a:t>
            </a:r>
            <a:r>
              <a:rPr lang="sl-SI" sz="2500" dirty="0">
                <a:solidFill>
                  <a:schemeClr val="bg1"/>
                </a:solidFill>
              </a:rPr>
              <a:t>šole je Občina Postojna. Odlok o ustanovitvi </a:t>
            </a:r>
            <a:r>
              <a:rPr lang="sl-SI" sz="2500" dirty="0" smtClean="0">
                <a:solidFill>
                  <a:schemeClr val="bg1"/>
                </a:solidFill>
              </a:rPr>
              <a:t>Javnega vzgojno-izobraževalnega zavoda Osnovna šola Antona Globočnika Postojna je </a:t>
            </a:r>
            <a:r>
              <a:rPr lang="sl-SI" sz="2500" dirty="0">
                <a:solidFill>
                  <a:schemeClr val="bg1"/>
                </a:solidFill>
              </a:rPr>
              <a:t>bil </a:t>
            </a:r>
            <a:r>
              <a:rPr lang="sl-SI" sz="2500" dirty="0" smtClean="0">
                <a:solidFill>
                  <a:schemeClr val="bg1"/>
                </a:solidFill>
              </a:rPr>
              <a:t> objavljen  </a:t>
            </a:r>
            <a:r>
              <a:rPr lang="sl-SI" sz="2500" dirty="0">
                <a:solidFill>
                  <a:schemeClr val="bg1"/>
                </a:solidFill>
              </a:rPr>
              <a:t>v Uradnem listu RS, št. </a:t>
            </a:r>
            <a:r>
              <a:rPr lang="sl-SI" sz="2500" dirty="0" smtClean="0">
                <a:solidFill>
                  <a:schemeClr val="bg1"/>
                </a:solidFill>
              </a:rPr>
              <a:t>55/2017,  </a:t>
            </a:r>
            <a:r>
              <a:rPr lang="sl-SI" sz="2500" dirty="0">
                <a:solidFill>
                  <a:schemeClr val="bg1"/>
                </a:solidFill>
              </a:rPr>
              <a:t> </a:t>
            </a:r>
            <a:r>
              <a:rPr lang="sl-SI" sz="2500" dirty="0" smtClean="0">
                <a:solidFill>
                  <a:schemeClr val="bg1"/>
                </a:solidFill>
              </a:rPr>
              <a:t>z dne, 6. 10. 2017.  Tretji odstavek 6. člena je bil spremenjen 16. 9. 2020 na 13. redni seji Občinskega sveta Občine Postojna.</a:t>
            </a:r>
            <a:endParaRPr lang="sl-SI" sz="2500" b="1" dirty="0" smtClean="0">
              <a:solidFill>
                <a:schemeClr val="bg1"/>
              </a:solidFill>
            </a:endParaRPr>
          </a:p>
          <a:p>
            <a:pPr marL="0" indent="0">
              <a:buNone/>
            </a:pPr>
            <a:endParaRPr lang="sl-SI" sz="2500" b="1" dirty="0" smtClean="0">
              <a:solidFill>
                <a:srgbClr val="7A4900"/>
              </a:solidFill>
            </a:endParaRPr>
          </a:p>
          <a:p>
            <a:pPr marL="0" indent="0">
              <a:buNone/>
            </a:pPr>
            <a:r>
              <a:rPr lang="sl-SI" sz="2900" b="1" dirty="0" smtClean="0">
                <a:solidFill>
                  <a:srgbClr val="002060"/>
                </a:solidFill>
              </a:rPr>
              <a:t>ŠOLSKI </a:t>
            </a:r>
            <a:r>
              <a:rPr lang="sl-SI" sz="2900" b="1" dirty="0">
                <a:solidFill>
                  <a:srgbClr val="002060"/>
                </a:solidFill>
              </a:rPr>
              <a:t>OKOLIŠ</a:t>
            </a:r>
          </a:p>
          <a:p>
            <a:pPr marL="0" indent="0" algn="just">
              <a:buNone/>
            </a:pPr>
            <a:r>
              <a:rPr lang="sl-SI" sz="2500" dirty="0"/>
              <a:t>OŠ Antona Globočnika Postojna izvaja program osnovnošolskega izobraževanja za učence iz šolskega okoliša, </a:t>
            </a:r>
            <a:r>
              <a:rPr lang="sl-SI" sz="2500" dirty="0" smtClean="0"/>
              <a:t>ki </a:t>
            </a:r>
            <a:r>
              <a:rPr lang="sl-SI" sz="2500" dirty="0"/>
              <a:t>obsega naslednje ulice in naselja: Brezov drevored, Cesta na Kremenco, Cesta v Staro vas, Erazmova ulica, Gregorčičev drevored, Kajuhova ulica, Kettejeva ulica, Kidričevo naselje, Kraška ulica, Na Lokvi, Nova vas, Novi trg, Park pod Javorniki, Pivška ulica, Pod Jelovico, Prečna ulica, Pretnerjeva ulica, Rožna ulica, Stara vas, Stjenkova ulica, Štihova ulica, Titova cesta, Ulica dolomitskega odreda, Ulica Franca Smrduja, Ulica prekomorskih brigad, Ulica 1. maja, Ulica IX. korpusa, Volaričeva ulica, Župančičeva ulica</a:t>
            </a:r>
            <a:r>
              <a:rPr lang="sl-SI" sz="2500" dirty="0" smtClean="0"/>
              <a:t>.</a:t>
            </a:r>
          </a:p>
          <a:p>
            <a:pPr marL="0" indent="0" algn="just">
              <a:buNone/>
            </a:pPr>
            <a:r>
              <a:rPr lang="sl-SI" sz="2500" dirty="0" smtClean="0"/>
              <a:t>Šolsko </a:t>
            </a:r>
            <a:r>
              <a:rPr lang="sl-SI" sz="2500" dirty="0"/>
              <a:t>območje podružnice Bukovje zajema naselja Bukovje, Predjama, Gorenje in Belsko razen hišnih številk 1, 2 in </a:t>
            </a:r>
            <a:r>
              <a:rPr lang="sl-SI" sz="2500" dirty="0" smtClean="0"/>
              <a:t>3. </a:t>
            </a:r>
            <a:endParaRPr lang="sl-SI" sz="2500" dirty="0"/>
          </a:p>
          <a:p>
            <a:pPr marL="0" indent="0">
              <a:buNone/>
            </a:pPr>
            <a:r>
              <a:rPr lang="sl-SI" sz="2500" dirty="0" smtClean="0"/>
              <a:t>Šolsko </a:t>
            </a:r>
            <a:r>
              <a:rPr lang="sl-SI" sz="2500" dirty="0"/>
              <a:t>območje podružnice Planina zajema naselja Planina in Liplje. </a:t>
            </a:r>
          </a:p>
          <a:p>
            <a:pPr marL="0" indent="0">
              <a:buNone/>
            </a:pPr>
            <a:r>
              <a:rPr lang="sl-SI" sz="2500" dirty="0" smtClean="0"/>
              <a:t>Šolsko </a:t>
            </a:r>
            <a:r>
              <a:rPr lang="sl-SI" sz="2500" dirty="0"/>
              <a:t>območje podružnice Studeno zajema naselja Studeno, Strmca, Lohača in Belsko s hišnimi številkami 1, 2 in </a:t>
            </a:r>
            <a:r>
              <a:rPr lang="sl-SI" sz="2500" dirty="0" smtClean="0"/>
              <a:t>3.</a:t>
            </a:r>
            <a:endParaRPr lang="sl-SI" sz="1400" dirty="0" smtClean="0"/>
          </a:p>
          <a:p>
            <a:pPr marL="0" indent="0">
              <a:buNone/>
            </a:pPr>
            <a:endParaRPr lang="sl-SI" sz="2500" dirty="0" smtClean="0"/>
          </a:p>
          <a:p>
            <a:pPr marL="0" indent="0">
              <a:buNone/>
            </a:pPr>
            <a:r>
              <a:rPr lang="sl-SI" sz="2900" b="1" dirty="0" smtClean="0">
                <a:solidFill>
                  <a:srgbClr val="002060"/>
                </a:solidFill>
              </a:rPr>
              <a:t>ŠOLSKI POSTOR</a:t>
            </a:r>
            <a:endParaRPr lang="sl-SI" sz="2900" dirty="0" smtClean="0">
              <a:solidFill>
                <a:srgbClr val="002060"/>
              </a:solidFill>
            </a:endParaRPr>
          </a:p>
          <a:p>
            <a:pPr marL="0" indent="0" algn="just">
              <a:buNone/>
            </a:pPr>
            <a:r>
              <a:rPr lang="sl-SI" sz="2500" dirty="0" smtClean="0"/>
              <a:t>Matična šola razpolaga z 8535 m</a:t>
            </a:r>
            <a:r>
              <a:rPr lang="sl-SI" sz="2500" baseline="30000" dirty="0" smtClean="0"/>
              <a:t>2</a:t>
            </a:r>
            <a:r>
              <a:rPr lang="sl-SI" sz="2500" dirty="0" smtClean="0"/>
              <a:t>,  podružnica </a:t>
            </a:r>
            <a:r>
              <a:rPr lang="sl-SI" sz="2500" dirty="0"/>
              <a:t>Planina </a:t>
            </a:r>
            <a:r>
              <a:rPr lang="sl-SI" sz="2500" dirty="0" smtClean="0"/>
              <a:t>z 1197 </a:t>
            </a:r>
            <a:r>
              <a:rPr lang="sl-SI" sz="2500" dirty="0"/>
              <a:t>m</a:t>
            </a:r>
            <a:r>
              <a:rPr lang="sl-SI" sz="2500" baseline="30000" dirty="0"/>
              <a:t>2</a:t>
            </a:r>
            <a:r>
              <a:rPr lang="sl-SI" sz="2500" dirty="0" smtClean="0"/>
              <a:t>  , podružnica </a:t>
            </a:r>
            <a:r>
              <a:rPr lang="sl-SI" sz="2500" dirty="0"/>
              <a:t>Bukovje </a:t>
            </a:r>
            <a:r>
              <a:rPr lang="sl-SI" sz="2500" dirty="0" smtClean="0"/>
              <a:t>s 330 </a:t>
            </a:r>
            <a:r>
              <a:rPr lang="sl-SI" sz="2500" dirty="0"/>
              <a:t>m</a:t>
            </a:r>
            <a:r>
              <a:rPr lang="sl-SI" sz="2500" baseline="30000" dirty="0"/>
              <a:t>2</a:t>
            </a:r>
            <a:r>
              <a:rPr lang="sl-SI" sz="2500" dirty="0" smtClean="0"/>
              <a:t>   in podružnica s Studeno </a:t>
            </a:r>
            <a:r>
              <a:rPr lang="sl-SI" sz="2500" dirty="0"/>
              <a:t>310 m</a:t>
            </a:r>
            <a:r>
              <a:rPr lang="sl-SI" sz="2500" baseline="30000" dirty="0"/>
              <a:t>2</a:t>
            </a:r>
            <a:r>
              <a:rPr lang="sl-SI" sz="2500" dirty="0" smtClean="0"/>
              <a:t> prostorov</a:t>
            </a:r>
            <a:r>
              <a:rPr lang="sl-SI" sz="2500" dirty="0"/>
              <a:t>.</a:t>
            </a:r>
            <a:r>
              <a:rPr lang="sl-SI" sz="2500" dirty="0" smtClean="0"/>
              <a:t> </a:t>
            </a:r>
          </a:p>
          <a:p>
            <a:pPr marL="0" indent="0" algn="just">
              <a:buNone/>
            </a:pPr>
            <a:endParaRPr lang="sl-SI" sz="2500" dirty="0">
              <a:solidFill>
                <a:schemeClr val="tx1"/>
              </a:solidFill>
            </a:endParaRPr>
          </a:p>
          <a:p>
            <a:endParaRPr lang="sl-SI" sz="1400" dirty="0"/>
          </a:p>
          <a:p>
            <a:pPr marL="0" indent="0">
              <a:buNone/>
            </a:pPr>
            <a:endParaRPr lang="sl-SI" sz="1400" dirty="0"/>
          </a:p>
          <a:p>
            <a:endParaRPr lang="sl-SI" dirty="0"/>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7</a:t>
            </a:fld>
            <a:endParaRPr lang="sl-SI"/>
          </a:p>
        </p:txBody>
      </p:sp>
      <p:sp>
        <p:nvSpPr>
          <p:cNvPr id="6" name="Naslov 1"/>
          <p:cNvSpPr txBox="1">
            <a:spLocks/>
          </p:cNvSpPr>
          <p:nvPr/>
        </p:nvSpPr>
        <p:spPr>
          <a:xfrm>
            <a:off x="251520" y="3429000"/>
            <a:ext cx="7886700" cy="25922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300" dirty="0" smtClean="0"/>
          </a:p>
        </p:txBody>
      </p:sp>
    </p:spTree>
    <p:extLst>
      <p:ext uri="{BB962C8B-B14F-4D97-AF65-F5344CB8AC3E}">
        <p14:creationId xmlns:p14="http://schemas.microsoft.com/office/powerpoint/2010/main" val="2504954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11560" y="620688"/>
            <a:ext cx="3028960" cy="478099"/>
          </a:xfrm>
        </p:spPr>
        <p:txBody>
          <a:bodyPr>
            <a:normAutofit fontScale="90000"/>
          </a:bodyPr>
          <a:lstStyle/>
          <a:p>
            <a:r>
              <a:rPr lang="sl-SI" sz="1800" b="1" dirty="0" smtClean="0">
                <a:solidFill>
                  <a:srgbClr val="7A4900"/>
                </a:solidFill>
              </a:rPr>
              <a:t>              </a:t>
            </a:r>
            <a:r>
              <a:rPr lang="sl-SI" sz="1800" b="1" dirty="0" smtClean="0"/>
              <a:t>MATIČNA   ŠOLA</a:t>
            </a:r>
            <a:endParaRPr lang="sl-SI" sz="1800" b="1" dirty="0"/>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8</a:t>
            </a:fld>
            <a:endParaRPr lang="sl-SI"/>
          </a:p>
        </p:txBody>
      </p:sp>
      <p:graphicFrame>
        <p:nvGraphicFramePr>
          <p:cNvPr id="4" name="Tabela 3"/>
          <p:cNvGraphicFramePr>
            <a:graphicFrameLocks noGrp="1"/>
          </p:cNvGraphicFramePr>
          <p:nvPr>
            <p:extLst>
              <p:ext uri="{D42A27DB-BD31-4B8C-83A1-F6EECF244321}">
                <p14:modId xmlns:p14="http://schemas.microsoft.com/office/powerpoint/2010/main" val="447804331"/>
              </p:ext>
            </p:extLst>
          </p:nvPr>
        </p:nvGraphicFramePr>
        <p:xfrm>
          <a:off x="4642333" y="1372857"/>
          <a:ext cx="3890108" cy="3023553"/>
        </p:xfrm>
        <a:graphic>
          <a:graphicData uri="http://schemas.openxmlformats.org/drawingml/2006/table">
            <a:tbl>
              <a:tblPr firstRow="1" bandRow="1">
                <a:tableStyleId>{5C22544A-7EE6-4342-B048-85BDC9FD1C3A}</a:tableStyleId>
              </a:tblPr>
              <a:tblGrid>
                <a:gridCol w="172986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152129">
                  <a:extLst>
                    <a:ext uri="{9D8B030D-6E8A-4147-A177-3AD203B41FA5}">
                      <a16:colId xmlns:a16="http://schemas.microsoft.com/office/drawing/2014/main" val="20002"/>
                    </a:ext>
                  </a:extLst>
                </a:gridCol>
              </a:tblGrid>
              <a:tr h="488078">
                <a:tc>
                  <a:txBody>
                    <a:bodyPr/>
                    <a:lstStyle/>
                    <a:p>
                      <a:pPr algn="ctr"/>
                      <a:r>
                        <a:rPr lang="sl-SI" sz="1200" dirty="0" smtClean="0"/>
                        <a:t>RAZRED</a:t>
                      </a:r>
                      <a:endParaRPr lang="sl-SI" sz="1200" dirty="0">
                        <a:latin typeface="Calibri" panose="020F0502020204030204" pitchFamily="34" charset="0"/>
                      </a:endParaRPr>
                    </a:p>
                  </a:txBody>
                  <a:tcPr/>
                </a:tc>
                <a:tc>
                  <a:txBody>
                    <a:bodyPr/>
                    <a:lstStyle/>
                    <a:p>
                      <a:r>
                        <a:rPr lang="sl-SI" sz="1200" dirty="0" smtClean="0"/>
                        <a:t>ŠTEVILO </a:t>
                      </a:r>
                    </a:p>
                    <a:p>
                      <a:r>
                        <a:rPr lang="sl-SI" sz="1200" dirty="0" smtClean="0"/>
                        <a:t>UČENCEV</a:t>
                      </a:r>
                      <a:endParaRPr lang="sl-SI" sz="1200" dirty="0">
                        <a:latin typeface="Calibri" panose="020F0502020204030204" pitchFamily="34" charset="0"/>
                      </a:endParaRPr>
                    </a:p>
                  </a:txBody>
                  <a:tcPr/>
                </a:tc>
                <a:tc>
                  <a:txBody>
                    <a:bodyPr/>
                    <a:lstStyle/>
                    <a:p>
                      <a:r>
                        <a:rPr lang="sl-SI" sz="1200" dirty="0" smtClean="0"/>
                        <a:t>ŠTEVILO</a:t>
                      </a:r>
                    </a:p>
                    <a:p>
                      <a:r>
                        <a:rPr lang="sl-SI" sz="1200" dirty="0" smtClean="0"/>
                        <a:t>ODDELKOV</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32802">
                <a:tc>
                  <a:txBody>
                    <a:bodyPr/>
                    <a:lstStyle/>
                    <a:p>
                      <a:pPr algn="l"/>
                      <a:r>
                        <a:rPr lang="sl-SI" sz="1200" dirty="0" smtClean="0"/>
                        <a:t>    BUKOVJE</a:t>
                      </a:r>
                      <a:r>
                        <a:rPr lang="sl-SI" sz="1200" baseline="0" dirty="0" smtClean="0"/>
                        <a:t>   1. ,2. R</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5 / 3</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0"/>
                  </a:ext>
                </a:extLst>
              </a:tr>
              <a:tr h="254799">
                <a:tc>
                  <a:txBody>
                    <a:bodyPr/>
                    <a:lstStyle/>
                    <a:p>
                      <a:pPr algn="l"/>
                      <a:r>
                        <a:rPr lang="sl-SI" sz="1200" dirty="0" smtClean="0"/>
                        <a:t>    BUKOVJE</a:t>
                      </a:r>
                      <a:r>
                        <a:rPr lang="sl-SI" sz="1200" baseline="0" dirty="0" smtClean="0"/>
                        <a:t>   3., 4.</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7 / 4 </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1"/>
                  </a:ext>
                </a:extLst>
              </a:tr>
              <a:tr h="285383">
                <a:tc>
                  <a:txBody>
                    <a:bodyPr/>
                    <a:lstStyle/>
                    <a:p>
                      <a:pPr algn="l"/>
                      <a:r>
                        <a:rPr lang="sl-SI" sz="1200" dirty="0" smtClean="0"/>
                        <a:t>    BUKOVJE </a:t>
                      </a:r>
                      <a:r>
                        <a:rPr lang="sl-SI" sz="1200" baseline="0" dirty="0" smtClean="0"/>
                        <a:t>  5. R</a:t>
                      </a:r>
                      <a:endParaRPr lang="sl-SI" sz="1200" dirty="0">
                        <a:latin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11</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2"/>
                  </a:ext>
                </a:extLst>
              </a:tr>
              <a:tr h="254799">
                <a:tc>
                  <a:txBody>
                    <a:bodyPr/>
                    <a:lstStyle/>
                    <a:p>
                      <a:pPr algn="l"/>
                      <a:r>
                        <a:rPr lang="sl-SI" sz="1200" dirty="0" smtClean="0"/>
                        <a:t>    PLANINA 1., 2. R</a:t>
                      </a:r>
                      <a:endParaRPr lang="sl-SI" sz="1200" dirty="0">
                        <a:latin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10 / 7</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3"/>
                  </a:ext>
                </a:extLst>
              </a:tr>
              <a:tr h="254799">
                <a:tc>
                  <a:txBody>
                    <a:bodyPr/>
                    <a:lstStyle/>
                    <a:p>
                      <a:pPr algn="l"/>
                      <a:r>
                        <a:rPr lang="sl-SI" sz="1200" dirty="0" smtClean="0"/>
                        <a:t>    PLANINA 3., 5. R</a:t>
                      </a:r>
                      <a:endParaRPr lang="sl-SI" sz="1200" dirty="0">
                        <a:latin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8 / 10 </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4"/>
                  </a:ext>
                </a:extLst>
              </a:tr>
              <a:tr h="25479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    PLANINA 4.</a:t>
                      </a:r>
                      <a:r>
                        <a:rPr lang="sl-SI" sz="1200" baseline="0" dirty="0" smtClean="0"/>
                        <a:t> </a:t>
                      </a:r>
                      <a:r>
                        <a:rPr lang="sl-SI" sz="1200" dirty="0" smtClean="0"/>
                        <a:t>R</a:t>
                      </a:r>
                      <a:endParaRPr lang="sl-SI" sz="1200" dirty="0" smtClean="0">
                        <a:latin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12 </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6"/>
                  </a:ext>
                </a:extLst>
              </a:tr>
              <a:tr h="270872">
                <a:tc>
                  <a:txBody>
                    <a:bodyPr/>
                    <a:lstStyle/>
                    <a:p>
                      <a:pPr algn="l"/>
                      <a:r>
                        <a:rPr lang="sl-SI" sz="1200" dirty="0" smtClean="0"/>
                        <a:t>    STUDENO</a:t>
                      </a:r>
                      <a:r>
                        <a:rPr lang="sl-SI" sz="1200" baseline="0" dirty="0" smtClean="0"/>
                        <a:t> 1., 2. , 3. R</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1 / 5 / 1</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p>
                  </a:txBody>
                  <a:tcPr/>
                </a:tc>
                <a:extLst>
                  <a:ext uri="{0D108BD9-81ED-4DB2-BD59-A6C34878D82A}">
                    <a16:rowId xmlns:a16="http://schemas.microsoft.com/office/drawing/2014/main" val="10017"/>
                  </a:ext>
                </a:extLst>
              </a:tr>
              <a:tr h="321062">
                <a:tc>
                  <a:txBody>
                    <a:bodyPr/>
                    <a:lstStyle/>
                    <a:p>
                      <a:pPr algn="l"/>
                      <a:r>
                        <a:rPr lang="sl-SI" sz="1200" dirty="0" smtClean="0"/>
                        <a:t>    STUDENO</a:t>
                      </a:r>
                      <a:r>
                        <a:rPr lang="sl-SI" sz="1200" baseline="0" dirty="0" smtClean="0"/>
                        <a:t> 4., 5. R</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5 / 8</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p>
                  </a:txBody>
                  <a:tcPr/>
                </a:tc>
                <a:extLst>
                  <a:ext uri="{0D108BD9-81ED-4DB2-BD59-A6C34878D82A}">
                    <a16:rowId xmlns:a16="http://schemas.microsoft.com/office/drawing/2014/main" val="3121432826"/>
                  </a:ext>
                </a:extLst>
              </a:tr>
              <a:tr h="283110">
                <a:tc>
                  <a:txBody>
                    <a:bodyPr/>
                    <a:lstStyle/>
                    <a:p>
                      <a:pPr algn="l"/>
                      <a:r>
                        <a:rPr lang="sl-SI" sz="1200" dirty="0" smtClean="0"/>
                        <a:t>    </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rPr>
                        <a:t>97</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latin typeface="+mn-lt"/>
                        </a:rPr>
                        <a:t>8</a:t>
                      </a:r>
                      <a:endParaRPr lang="sl-SI" sz="1200" b="1" dirty="0">
                        <a:solidFill>
                          <a:schemeClr val="tx1"/>
                        </a:solidFill>
                        <a:latin typeface="Calibri" panose="020F0502020204030204" pitchFamily="34" charset="0"/>
                      </a:endParaRPr>
                    </a:p>
                  </a:txBody>
                  <a:tcPr/>
                </a:tc>
                <a:extLst>
                  <a:ext uri="{0D108BD9-81ED-4DB2-BD59-A6C34878D82A}">
                    <a16:rowId xmlns:a16="http://schemas.microsoft.com/office/drawing/2014/main" val="10018"/>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66660755"/>
              </p:ext>
            </p:extLst>
          </p:nvPr>
        </p:nvGraphicFramePr>
        <p:xfrm>
          <a:off x="539552" y="1139351"/>
          <a:ext cx="3816423" cy="3297761"/>
        </p:xfrm>
        <a:graphic>
          <a:graphicData uri="http://schemas.openxmlformats.org/drawingml/2006/table">
            <a:tbl>
              <a:tblPr firstRow="1" bandRow="1">
                <a:tableStyleId>{5C22544A-7EE6-4342-B048-85BDC9FD1C3A}</a:tableStyleId>
              </a:tblPr>
              <a:tblGrid>
                <a:gridCol w="1294858">
                  <a:extLst>
                    <a:ext uri="{9D8B030D-6E8A-4147-A177-3AD203B41FA5}">
                      <a16:colId xmlns:a16="http://schemas.microsoft.com/office/drawing/2014/main" val="20000"/>
                    </a:ext>
                  </a:extLst>
                </a:gridCol>
                <a:gridCol w="1294858">
                  <a:extLst>
                    <a:ext uri="{9D8B030D-6E8A-4147-A177-3AD203B41FA5}">
                      <a16:colId xmlns:a16="http://schemas.microsoft.com/office/drawing/2014/main" val="20001"/>
                    </a:ext>
                  </a:extLst>
                </a:gridCol>
                <a:gridCol w="1226707">
                  <a:extLst>
                    <a:ext uri="{9D8B030D-6E8A-4147-A177-3AD203B41FA5}">
                      <a16:colId xmlns:a16="http://schemas.microsoft.com/office/drawing/2014/main" val="20002"/>
                    </a:ext>
                  </a:extLst>
                </a:gridCol>
              </a:tblGrid>
              <a:tr h="461603">
                <a:tc>
                  <a:txBody>
                    <a:bodyPr/>
                    <a:lstStyle/>
                    <a:p>
                      <a:pPr algn="ctr"/>
                      <a:r>
                        <a:rPr lang="sl-SI" sz="1200" dirty="0" smtClean="0"/>
                        <a:t>RAZRED</a:t>
                      </a:r>
                      <a:endParaRPr lang="sl-SI" sz="1200" dirty="0">
                        <a:latin typeface="Calibri" panose="020F0502020204030204" pitchFamily="34" charset="0"/>
                      </a:endParaRPr>
                    </a:p>
                  </a:txBody>
                  <a:tcPr/>
                </a:tc>
                <a:tc>
                  <a:txBody>
                    <a:bodyPr/>
                    <a:lstStyle/>
                    <a:p>
                      <a:pPr algn="ctr"/>
                      <a:r>
                        <a:rPr lang="sl-SI" sz="1200" dirty="0" smtClean="0"/>
                        <a:t>ŠTEVILO </a:t>
                      </a:r>
                    </a:p>
                    <a:p>
                      <a:pPr algn="ctr"/>
                      <a:r>
                        <a:rPr lang="sl-SI" sz="1200" dirty="0" smtClean="0"/>
                        <a:t>UČENCEV</a:t>
                      </a:r>
                      <a:endParaRPr lang="sl-SI" sz="1200" dirty="0">
                        <a:latin typeface="Calibri" panose="020F0502020204030204" pitchFamily="34" charset="0"/>
                      </a:endParaRPr>
                    </a:p>
                  </a:txBody>
                  <a:tcPr/>
                </a:tc>
                <a:tc>
                  <a:txBody>
                    <a:bodyPr/>
                    <a:lstStyle/>
                    <a:p>
                      <a:pPr algn="ctr"/>
                      <a:r>
                        <a:rPr lang="sl-SI" sz="1200" dirty="0" smtClean="0"/>
                        <a:t>ŠTEVILO</a:t>
                      </a:r>
                    </a:p>
                    <a:p>
                      <a:pPr algn="ctr"/>
                      <a:r>
                        <a:rPr lang="sl-SI" sz="1200" dirty="0" smtClean="0"/>
                        <a:t>ODDELKOV</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76962">
                <a:tc>
                  <a:txBody>
                    <a:bodyPr/>
                    <a:lstStyle/>
                    <a:p>
                      <a:pPr marL="0" indent="0" algn="ctr">
                        <a:buNone/>
                      </a:pPr>
                      <a:r>
                        <a:rPr lang="sl-SI" sz="1200" dirty="0" smtClean="0"/>
                        <a:t>    1.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cs typeface="Calibri" panose="020F0502020204030204" pitchFamily="34" charset="0"/>
                        </a:rPr>
                        <a:t>69</a:t>
                      </a:r>
                      <a:endParaRPr lang="sl-SI" sz="1200" dirty="0">
                        <a:solidFill>
                          <a:schemeClr val="tx1"/>
                        </a:solidFill>
                        <a:latin typeface="+mn-lt"/>
                        <a:cs typeface="Calibri" panose="020F0502020204030204" pitchFamily="34" charset="0"/>
                      </a:endParaRPr>
                    </a:p>
                  </a:txBody>
                  <a:tcPr/>
                </a:tc>
                <a:tc>
                  <a:txBody>
                    <a:bodyPr/>
                    <a:lstStyle/>
                    <a:p>
                      <a:pPr algn="ctr"/>
                      <a:r>
                        <a:rPr lang="sl-SI" sz="1200" dirty="0" smtClean="0">
                          <a:solidFill>
                            <a:schemeClr val="tx1"/>
                          </a:solidFill>
                          <a:latin typeface="+mn-lt"/>
                        </a:rPr>
                        <a:t>3</a:t>
                      </a:r>
                      <a:endParaRPr lang="sl-SI" sz="1200" dirty="0">
                        <a:solidFill>
                          <a:schemeClr val="tx1"/>
                        </a:solidFill>
                        <a:latin typeface="+mn-lt"/>
                      </a:endParaRPr>
                    </a:p>
                  </a:txBody>
                  <a:tcPr/>
                </a:tc>
                <a:extLst>
                  <a:ext uri="{0D108BD9-81ED-4DB2-BD59-A6C34878D82A}">
                    <a16:rowId xmlns:a16="http://schemas.microsoft.com/office/drawing/2014/main" val="10001"/>
                  </a:ext>
                </a:extLst>
              </a:tr>
              <a:tr h="276962">
                <a:tc>
                  <a:txBody>
                    <a:bodyPr/>
                    <a:lstStyle/>
                    <a:p>
                      <a:pPr algn="ctr"/>
                      <a:r>
                        <a:rPr lang="sl-SI" sz="1200" dirty="0" smtClean="0"/>
                        <a:t>    2.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67</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3</a:t>
                      </a:r>
                      <a:endParaRPr lang="sl-SI" sz="1200" dirty="0">
                        <a:solidFill>
                          <a:schemeClr val="tx1"/>
                        </a:solidFill>
                        <a:latin typeface="+mn-lt"/>
                      </a:endParaRPr>
                    </a:p>
                  </a:txBody>
                  <a:tcPr/>
                </a:tc>
                <a:extLst>
                  <a:ext uri="{0D108BD9-81ED-4DB2-BD59-A6C34878D82A}">
                    <a16:rowId xmlns:a16="http://schemas.microsoft.com/office/drawing/2014/main" val="10002"/>
                  </a:ext>
                </a:extLst>
              </a:tr>
              <a:tr h="334626">
                <a:tc>
                  <a:txBody>
                    <a:bodyPr/>
                    <a:lstStyle/>
                    <a:p>
                      <a:pPr algn="ctr"/>
                      <a:r>
                        <a:rPr lang="sl-SI" sz="1200" dirty="0" smtClean="0">
                          <a:solidFill>
                            <a:schemeClr val="tx1"/>
                          </a:solidFill>
                        </a:rPr>
                        <a:t>     3. R</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latin typeface="+mn-lt"/>
                        </a:rPr>
                        <a:t>93</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3"/>
                  </a:ext>
                </a:extLst>
              </a:tr>
              <a:tr h="276962">
                <a:tc>
                  <a:txBody>
                    <a:bodyPr/>
                    <a:lstStyle/>
                    <a:p>
                      <a:pPr algn="ctr"/>
                      <a:r>
                        <a:rPr lang="sl-SI" sz="1200" dirty="0" smtClean="0">
                          <a:solidFill>
                            <a:schemeClr val="tx1"/>
                          </a:solidFill>
                        </a:rPr>
                        <a:t>    4. R</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latin typeface="+mn-lt"/>
                        </a:rPr>
                        <a:t>59</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3</a:t>
                      </a:r>
                      <a:endParaRPr lang="sl-SI" sz="1200" dirty="0">
                        <a:solidFill>
                          <a:schemeClr val="tx1"/>
                        </a:solidFill>
                        <a:latin typeface="+mn-lt"/>
                      </a:endParaRPr>
                    </a:p>
                  </a:txBody>
                  <a:tcPr/>
                </a:tc>
                <a:extLst>
                  <a:ext uri="{0D108BD9-81ED-4DB2-BD59-A6C34878D82A}">
                    <a16:rowId xmlns:a16="http://schemas.microsoft.com/office/drawing/2014/main" val="10004"/>
                  </a:ext>
                </a:extLst>
              </a:tr>
              <a:tr h="276962">
                <a:tc>
                  <a:txBody>
                    <a:bodyPr/>
                    <a:lstStyle/>
                    <a:p>
                      <a:pPr algn="ctr"/>
                      <a:r>
                        <a:rPr lang="sl-SI" sz="1200" dirty="0" smtClean="0"/>
                        <a:t>    5.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79</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5"/>
                  </a:ext>
                </a:extLst>
              </a:tr>
              <a:tr h="276962">
                <a:tc>
                  <a:txBody>
                    <a:bodyPr/>
                    <a:lstStyle/>
                    <a:p>
                      <a:pPr algn="ctr"/>
                      <a:r>
                        <a:rPr lang="sl-SI" sz="1200" dirty="0" smtClean="0"/>
                        <a:t>    6.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91</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6"/>
                  </a:ext>
                </a:extLst>
              </a:tr>
              <a:tr h="276962">
                <a:tc>
                  <a:txBody>
                    <a:bodyPr/>
                    <a:lstStyle/>
                    <a:p>
                      <a:pPr algn="ctr"/>
                      <a:r>
                        <a:rPr lang="sl-SI" sz="1200" dirty="0" smtClean="0"/>
                        <a:t>    7.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107</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5</a:t>
                      </a:r>
                      <a:endParaRPr lang="sl-SI" sz="1200" dirty="0">
                        <a:solidFill>
                          <a:schemeClr val="tx1"/>
                        </a:solidFill>
                        <a:latin typeface="+mn-lt"/>
                      </a:endParaRPr>
                    </a:p>
                  </a:txBody>
                  <a:tcPr/>
                </a:tc>
                <a:extLst>
                  <a:ext uri="{0D108BD9-81ED-4DB2-BD59-A6C34878D82A}">
                    <a16:rowId xmlns:a16="http://schemas.microsoft.com/office/drawing/2014/main" val="10007"/>
                  </a:ext>
                </a:extLst>
              </a:tr>
              <a:tr h="276962">
                <a:tc>
                  <a:txBody>
                    <a:bodyPr/>
                    <a:lstStyle/>
                    <a:p>
                      <a:pPr algn="ctr"/>
                      <a:r>
                        <a:rPr lang="sl-SI" sz="1200" dirty="0" smtClean="0"/>
                        <a:t>    8.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97</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8"/>
                  </a:ext>
                </a:extLst>
              </a:tr>
              <a:tr h="276962">
                <a:tc>
                  <a:txBody>
                    <a:bodyPr/>
                    <a:lstStyle/>
                    <a:p>
                      <a:pPr algn="ctr"/>
                      <a:r>
                        <a:rPr lang="sl-SI" sz="1200" dirty="0" smtClean="0"/>
                        <a:t>    9.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87</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9"/>
                  </a:ext>
                </a:extLst>
              </a:tr>
              <a:tr h="285836">
                <a:tc>
                  <a:txBody>
                    <a:bodyPr/>
                    <a:lstStyle/>
                    <a:p>
                      <a:pPr algn="ctr"/>
                      <a:endParaRPr lang="sl-SI" sz="1200" b="0"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latin typeface="+mn-lt"/>
                        </a:rPr>
                        <a:t>749</a:t>
                      </a:r>
                      <a:endParaRPr lang="sl-SI" sz="1200" b="1" dirty="0">
                        <a:solidFill>
                          <a:schemeClr val="tx1"/>
                        </a:solidFill>
                        <a:latin typeface="+mn-lt"/>
                      </a:endParaRPr>
                    </a:p>
                  </a:txBody>
                  <a:tcPr/>
                </a:tc>
                <a:tc>
                  <a:txBody>
                    <a:bodyPr/>
                    <a:lstStyle/>
                    <a:p>
                      <a:pPr algn="ctr"/>
                      <a:r>
                        <a:rPr lang="sl-SI" sz="1200" b="1" dirty="0" smtClean="0">
                          <a:solidFill>
                            <a:schemeClr val="tx1"/>
                          </a:solidFill>
                          <a:latin typeface="+mn-lt"/>
                        </a:rPr>
                        <a:t>34</a:t>
                      </a:r>
                      <a:endParaRPr lang="sl-SI" sz="1200" b="1" dirty="0">
                        <a:solidFill>
                          <a:schemeClr val="tx1"/>
                        </a:solidFill>
                        <a:latin typeface="+mn-lt"/>
                      </a:endParaRPr>
                    </a:p>
                  </a:txBody>
                  <a:tcPr/>
                </a:tc>
                <a:extLst>
                  <a:ext uri="{0D108BD9-81ED-4DB2-BD59-A6C34878D82A}">
                    <a16:rowId xmlns:a16="http://schemas.microsoft.com/office/drawing/2014/main" val="10018"/>
                  </a:ext>
                </a:extLst>
              </a:tr>
            </a:tbl>
          </a:graphicData>
        </a:graphic>
      </p:graphicFrame>
      <p:sp>
        <p:nvSpPr>
          <p:cNvPr id="7" name="Naslov 5"/>
          <p:cNvSpPr txBox="1">
            <a:spLocks/>
          </p:cNvSpPr>
          <p:nvPr/>
        </p:nvSpPr>
        <p:spPr>
          <a:xfrm>
            <a:off x="5004048" y="814470"/>
            <a:ext cx="3028960" cy="47809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1800" b="1" dirty="0" smtClean="0">
                <a:solidFill>
                  <a:srgbClr val="7A4900"/>
                </a:solidFill>
              </a:rPr>
              <a:t>              </a:t>
            </a:r>
            <a:r>
              <a:rPr lang="sl-SI" sz="1800" b="1" dirty="0" smtClean="0">
                <a:solidFill>
                  <a:schemeClr val="bg1"/>
                </a:solidFill>
              </a:rPr>
              <a:t>PODRUŽNICE</a:t>
            </a:r>
            <a:endParaRPr lang="sl-SI" sz="1800" b="1" dirty="0">
              <a:solidFill>
                <a:schemeClr val="bg1"/>
              </a:solidFill>
            </a:endParaRPr>
          </a:p>
        </p:txBody>
      </p:sp>
      <p:cxnSp>
        <p:nvCxnSpPr>
          <p:cNvPr id="9" name="Raven povezovalnik 8"/>
          <p:cNvCxnSpPr/>
          <p:nvPr/>
        </p:nvCxnSpPr>
        <p:spPr>
          <a:xfrm>
            <a:off x="323528" y="4077072"/>
            <a:ext cx="4032448" cy="0"/>
          </a:xfrm>
          <a:prstGeom prst="line">
            <a:avLst/>
          </a:prstGeom>
        </p:spPr>
        <p:style>
          <a:lnRef idx="1">
            <a:schemeClr val="dk1"/>
          </a:lnRef>
          <a:fillRef idx="0">
            <a:schemeClr val="dk1"/>
          </a:fillRef>
          <a:effectRef idx="0">
            <a:schemeClr val="dk1"/>
          </a:effectRef>
          <a:fontRef idx="minor">
            <a:schemeClr val="tx1"/>
          </a:fontRef>
        </p:style>
      </p:cxnSp>
      <p:cxnSp>
        <p:nvCxnSpPr>
          <p:cNvPr id="10" name="Raven povezovalnik 9"/>
          <p:cNvCxnSpPr/>
          <p:nvPr/>
        </p:nvCxnSpPr>
        <p:spPr>
          <a:xfrm>
            <a:off x="4642332" y="4077072"/>
            <a:ext cx="4320481"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3" name="Tabela 12"/>
          <p:cNvGraphicFramePr>
            <a:graphicFrameLocks noGrp="1"/>
          </p:cNvGraphicFramePr>
          <p:nvPr>
            <p:extLst>
              <p:ext uri="{D42A27DB-BD31-4B8C-83A1-F6EECF244321}">
                <p14:modId xmlns:p14="http://schemas.microsoft.com/office/powerpoint/2010/main" val="223695031"/>
              </p:ext>
            </p:extLst>
          </p:nvPr>
        </p:nvGraphicFramePr>
        <p:xfrm>
          <a:off x="1039854" y="4797152"/>
          <a:ext cx="7133416" cy="731520"/>
        </p:xfrm>
        <a:graphic>
          <a:graphicData uri="http://schemas.openxmlformats.org/drawingml/2006/table">
            <a:tbl>
              <a:tblPr firstRow="1" bandRow="1">
                <a:tableStyleId>{5C22544A-7EE6-4342-B048-85BDC9FD1C3A}</a:tableStyleId>
              </a:tblPr>
              <a:tblGrid>
                <a:gridCol w="2420266">
                  <a:extLst>
                    <a:ext uri="{9D8B030D-6E8A-4147-A177-3AD203B41FA5}">
                      <a16:colId xmlns:a16="http://schemas.microsoft.com/office/drawing/2014/main" val="20000"/>
                    </a:ext>
                  </a:extLst>
                </a:gridCol>
                <a:gridCol w="2420266">
                  <a:extLst>
                    <a:ext uri="{9D8B030D-6E8A-4147-A177-3AD203B41FA5}">
                      <a16:colId xmlns:a16="http://schemas.microsoft.com/office/drawing/2014/main" val="20001"/>
                    </a:ext>
                  </a:extLst>
                </a:gridCol>
                <a:gridCol w="2292884">
                  <a:extLst>
                    <a:ext uri="{9D8B030D-6E8A-4147-A177-3AD203B41FA5}">
                      <a16:colId xmlns:a16="http://schemas.microsoft.com/office/drawing/2014/main" val="20002"/>
                    </a:ext>
                  </a:extLst>
                </a:gridCol>
              </a:tblGrid>
              <a:tr h="440744">
                <a:tc>
                  <a:txBody>
                    <a:bodyPr/>
                    <a:lstStyle/>
                    <a:p>
                      <a:pPr algn="ctr"/>
                      <a:r>
                        <a:rPr lang="sl-SI" sz="1200" dirty="0" smtClean="0"/>
                        <a:t>RAZRED</a:t>
                      </a:r>
                      <a:endParaRPr lang="sl-SI" sz="1200" dirty="0">
                        <a:latin typeface="Calibri" panose="020F0502020204030204" pitchFamily="34" charset="0"/>
                      </a:endParaRPr>
                    </a:p>
                  </a:txBody>
                  <a:tcPr/>
                </a:tc>
                <a:tc>
                  <a:txBody>
                    <a:bodyPr/>
                    <a:lstStyle/>
                    <a:p>
                      <a:pPr algn="ctr"/>
                      <a:r>
                        <a:rPr lang="sl-SI" sz="1200" dirty="0" smtClean="0"/>
                        <a:t>ŠTEVILO </a:t>
                      </a:r>
                    </a:p>
                    <a:p>
                      <a:pPr algn="ctr"/>
                      <a:r>
                        <a:rPr lang="sl-SI" sz="1200" dirty="0" smtClean="0"/>
                        <a:t>UČENCEV</a:t>
                      </a:r>
                      <a:endParaRPr lang="sl-SI" sz="1200" dirty="0">
                        <a:latin typeface="Calibri" panose="020F0502020204030204" pitchFamily="34" charset="0"/>
                      </a:endParaRPr>
                    </a:p>
                  </a:txBody>
                  <a:tcPr/>
                </a:tc>
                <a:tc>
                  <a:txBody>
                    <a:bodyPr/>
                    <a:lstStyle/>
                    <a:p>
                      <a:pPr algn="ctr"/>
                      <a:r>
                        <a:rPr lang="sl-SI" sz="1200" dirty="0" smtClean="0"/>
                        <a:t>ŠTEVILO</a:t>
                      </a:r>
                    </a:p>
                    <a:p>
                      <a:pPr algn="ctr"/>
                      <a:r>
                        <a:rPr lang="sl-SI" sz="1200" dirty="0" smtClean="0"/>
                        <a:t>ODDELKOV</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54799">
                <a:tc>
                  <a:txBody>
                    <a:bodyPr/>
                    <a:lstStyle/>
                    <a:p>
                      <a:pPr marL="0" indent="0" algn="ctr">
                        <a:buNone/>
                      </a:pPr>
                      <a:r>
                        <a:rPr lang="sl-SI" sz="1200" b="1" dirty="0" smtClean="0">
                          <a:solidFill>
                            <a:schemeClr val="tx1"/>
                          </a:solidFill>
                        </a:rPr>
                        <a:t>SKUPAJ</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rPr>
                        <a:t>846</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rPr>
                        <a:t>42</a:t>
                      </a:r>
                    </a:p>
                  </a:txBody>
                  <a:tcPr/>
                </a:tc>
                <a:extLst>
                  <a:ext uri="{0D108BD9-81ED-4DB2-BD59-A6C34878D82A}">
                    <a16:rowId xmlns:a16="http://schemas.microsoft.com/office/drawing/2014/main" val="10001"/>
                  </a:ext>
                </a:extLst>
              </a:tr>
            </a:tbl>
          </a:graphicData>
        </a:graphic>
      </p:graphicFrame>
      <p:sp>
        <p:nvSpPr>
          <p:cNvPr id="14" name="Pravokotnik 13"/>
          <p:cNvSpPr/>
          <p:nvPr/>
        </p:nvSpPr>
        <p:spPr>
          <a:xfrm>
            <a:off x="4355976" y="1628800"/>
            <a:ext cx="2863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4535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87824" y="470667"/>
            <a:ext cx="2547802" cy="399578"/>
          </a:xfrm>
        </p:spPr>
        <p:txBody>
          <a:bodyPr>
            <a:normAutofit/>
          </a:bodyPr>
          <a:lstStyle/>
          <a:p>
            <a:pPr algn="ctr"/>
            <a:r>
              <a:rPr lang="sl-SI" sz="1800" b="1" dirty="0" smtClean="0">
                <a:latin typeface="Calibri" panose="020F0502020204030204" pitchFamily="34" charset="0"/>
              </a:rPr>
              <a:t>ORGANI  UPRAVLJANJA</a:t>
            </a:r>
            <a:endParaRPr lang="sl-SI" sz="1800" b="1" dirty="0">
              <a:latin typeface="Calibri" panose="020F0502020204030204" pitchFamily="34" charset="0"/>
            </a:endParaRPr>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9</a:t>
            </a:fld>
            <a:endParaRPr lang="sl-SI"/>
          </a:p>
        </p:txBody>
      </p:sp>
      <p:sp>
        <p:nvSpPr>
          <p:cNvPr id="4" name="Naslov 1"/>
          <p:cNvSpPr txBox="1">
            <a:spLocks/>
          </p:cNvSpPr>
          <p:nvPr/>
        </p:nvSpPr>
        <p:spPr>
          <a:xfrm>
            <a:off x="704771" y="1268760"/>
            <a:ext cx="3727326" cy="115212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500" b="1" dirty="0" smtClean="0"/>
          </a:p>
        </p:txBody>
      </p:sp>
      <p:sp>
        <p:nvSpPr>
          <p:cNvPr id="6" name="Naslov 1"/>
          <p:cNvSpPr txBox="1">
            <a:spLocks/>
          </p:cNvSpPr>
          <p:nvPr/>
        </p:nvSpPr>
        <p:spPr>
          <a:xfrm>
            <a:off x="251520" y="3429000"/>
            <a:ext cx="7886700" cy="25922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3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1779526742"/>
              </p:ext>
            </p:extLst>
          </p:nvPr>
        </p:nvGraphicFramePr>
        <p:xfrm>
          <a:off x="721629" y="1109656"/>
          <a:ext cx="3816424" cy="5168326"/>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SVET ŠOLE</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dirty="0" smtClean="0"/>
                        <a:t>Predstavniki ustanovitelja:</a:t>
                      </a:r>
                      <a:endParaRPr lang="sl-SI" sz="1400" b="1" dirty="0" smtClean="0">
                        <a:solidFill>
                          <a:schemeClr val="bg1"/>
                        </a:solidFill>
                        <a:latin typeface="Calibri" panose="020F0502020204030204" pitchFamily="34" charset="0"/>
                      </a:endParaRPr>
                    </a:p>
                  </a:txBody>
                  <a:tcPr/>
                </a:tc>
                <a:extLst>
                  <a:ext uri="{0D108BD9-81ED-4DB2-BD59-A6C34878D82A}">
                    <a16:rowId xmlns:a16="http://schemas.microsoft.com/office/drawing/2014/main" val="10001"/>
                  </a:ext>
                </a:extLst>
              </a:tr>
              <a:tr h="306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Magda Jakin Černe</a:t>
                      </a:r>
                    </a:p>
                  </a:txBody>
                  <a:tcPr/>
                </a:tc>
                <a:extLst>
                  <a:ext uri="{0D108BD9-81ED-4DB2-BD59-A6C34878D82A}">
                    <a16:rowId xmlns:a16="http://schemas.microsoft.com/office/drawing/2014/main" val="10002"/>
                  </a:ext>
                </a:extLst>
              </a:tr>
              <a:tr h="2977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Pia de Paulis Debevec</a:t>
                      </a:r>
                    </a:p>
                  </a:txBody>
                  <a:tcPr/>
                </a:tc>
                <a:extLst>
                  <a:ext uri="{0D108BD9-81ED-4DB2-BD59-A6C34878D82A}">
                    <a16:rowId xmlns:a16="http://schemas.microsoft.com/office/drawing/2014/main" val="10003"/>
                  </a:ext>
                </a:extLst>
              </a:tr>
              <a:tr h="3141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Helena</a:t>
                      </a:r>
                      <a:r>
                        <a:rPr lang="sl-SI" sz="1400" baseline="0" dirty="0" smtClean="0">
                          <a:latin typeface="+mn-lt"/>
                        </a:rPr>
                        <a:t> Kovač</a:t>
                      </a:r>
                      <a:endParaRPr lang="sl-SI" sz="1400" dirty="0" smtClean="0">
                        <a:latin typeface="+mn-lt"/>
                      </a:endParaRPr>
                    </a:p>
                  </a:txBody>
                  <a:tcPr/>
                </a:tc>
                <a:extLst>
                  <a:ext uri="{0D108BD9-81ED-4DB2-BD59-A6C34878D82A}">
                    <a16:rowId xmlns:a16="http://schemas.microsoft.com/office/drawing/2014/main" val="10004"/>
                  </a:ext>
                </a:extLst>
              </a:tr>
              <a:tr h="314663">
                <a:tc>
                  <a:txBody>
                    <a:bodyPr/>
                    <a:lstStyle/>
                    <a:p>
                      <a:r>
                        <a:rPr lang="sl-SI" sz="1400" b="1" dirty="0" smtClean="0"/>
                        <a:t>Predstavniki</a:t>
                      </a:r>
                      <a:r>
                        <a:rPr lang="sl-SI" sz="1400" b="1" baseline="0" dirty="0" smtClean="0"/>
                        <a:t> staršev:</a:t>
                      </a:r>
                      <a:endParaRPr lang="sl-SI" sz="1400" b="1" dirty="0">
                        <a:solidFill>
                          <a:schemeClr val="bg1"/>
                        </a:solidFill>
                        <a:latin typeface="Calibri" panose="020F0502020204030204" pitchFamily="34" charset="0"/>
                      </a:endParaRPr>
                    </a:p>
                  </a:txBody>
                  <a:tcPr/>
                </a:tc>
                <a:extLst>
                  <a:ext uri="{0D108BD9-81ED-4DB2-BD59-A6C34878D82A}">
                    <a16:rowId xmlns:a16="http://schemas.microsoft.com/office/drawing/2014/main" val="10005"/>
                  </a:ext>
                </a:extLst>
              </a:tr>
              <a:tr h="3184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j-lt"/>
                        </a:rPr>
                        <a:t>Goran </a:t>
                      </a:r>
                      <a:r>
                        <a:rPr lang="sl-SI" sz="1400" dirty="0" smtClean="0">
                          <a:latin typeface="+mn-lt"/>
                        </a:rPr>
                        <a:t>Angelov</a:t>
                      </a:r>
                      <a:r>
                        <a:rPr lang="sl-SI" sz="1400" dirty="0" smtClean="0">
                          <a:latin typeface="+mj-lt"/>
                        </a:rPr>
                        <a:t> – predsednik sveta staršev</a:t>
                      </a:r>
                    </a:p>
                  </a:txBody>
                  <a:tcPr/>
                </a:tc>
                <a:extLst>
                  <a:ext uri="{0D108BD9-81ED-4DB2-BD59-A6C34878D82A}">
                    <a16:rowId xmlns:a16="http://schemas.microsoft.com/office/drawing/2014/main" val="10006"/>
                  </a:ext>
                </a:extLst>
              </a:tr>
              <a:tr h="382840">
                <a:tc>
                  <a:txBody>
                    <a:bodyPr/>
                    <a:lstStyle/>
                    <a:p>
                      <a:r>
                        <a:rPr lang="sl-SI" sz="1400" dirty="0" smtClean="0">
                          <a:latin typeface="+mj-lt"/>
                        </a:rPr>
                        <a:t>Marko Ileršič</a:t>
                      </a:r>
                      <a:endParaRPr lang="sl-SI" sz="1400" dirty="0">
                        <a:latin typeface="+mj-lt"/>
                      </a:endParaRPr>
                    </a:p>
                  </a:txBody>
                  <a:tcPr/>
                </a:tc>
                <a:extLst>
                  <a:ext uri="{0D108BD9-81ED-4DB2-BD59-A6C34878D82A}">
                    <a16:rowId xmlns:a16="http://schemas.microsoft.com/office/drawing/2014/main" val="10007"/>
                  </a:ext>
                </a:extLst>
              </a:tr>
              <a:tr h="297749">
                <a:tc>
                  <a:txBody>
                    <a:bodyPr/>
                    <a:lstStyle/>
                    <a:p>
                      <a:r>
                        <a:rPr lang="sl-SI" sz="1400" dirty="0" smtClean="0">
                          <a:latin typeface="+mj-lt"/>
                        </a:rPr>
                        <a:t>Urška Glažar</a:t>
                      </a:r>
                      <a:endParaRPr lang="sl-SI" sz="1400" dirty="0">
                        <a:latin typeface="+mj-lt"/>
                      </a:endParaRPr>
                    </a:p>
                  </a:txBody>
                  <a:tcPr/>
                </a:tc>
                <a:extLst>
                  <a:ext uri="{0D108BD9-81ED-4DB2-BD59-A6C34878D82A}">
                    <a16:rowId xmlns:a16="http://schemas.microsoft.com/office/drawing/2014/main" val="10008"/>
                  </a:ext>
                </a:extLst>
              </a:tr>
              <a:tr h="314663">
                <a:tc>
                  <a:txBody>
                    <a:bodyPr/>
                    <a:lstStyle/>
                    <a:p>
                      <a:r>
                        <a:rPr lang="sl-SI" sz="1400" b="1" dirty="0" smtClean="0"/>
                        <a:t>Predstavniki delavcev šole:</a:t>
                      </a:r>
                      <a:endParaRPr lang="sl-SI" sz="1400" b="1" dirty="0">
                        <a:solidFill>
                          <a:schemeClr val="bg1"/>
                        </a:solidFill>
                        <a:latin typeface="Calibri" panose="020F0502020204030204" pitchFamily="34" charset="0"/>
                      </a:endParaRPr>
                    </a:p>
                  </a:txBody>
                  <a:tcPr/>
                </a:tc>
                <a:extLst>
                  <a:ext uri="{0D108BD9-81ED-4DB2-BD59-A6C34878D82A}">
                    <a16:rowId xmlns:a16="http://schemas.microsoft.com/office/drawing/2014/main" val="10009"/>
                  </a:ext>
                </a:extLst>
              </a:tr>
              <a:tr h="382840">
                <a:tc>
                  <a:txBody>
                    <a:bodyPr/>
                    <a:lstStyle/>
                    <a:p>
                      <a:r>
                        <a:rPr lang="sl-SI" sz="1400" baseline="0" dirty="0" smtClean="0"/>
                        <a:t>Jernej Klemenak – predsednik Sveta šole</a:t>
                      </a:r>
                      <a:endParaRPr lang="sl-SI" sz="1400" dirty="0">
                        <a:latin typeface="Calibri" panose="020F0502020204030204" pitchFamily="34" charset="0"/>
                      </a:endParaRPr>
                    </a:p>
                  </a:txBody>
                  <a:tcPr/>
                </a:tc>
                <a:extLst>
                  <a:ext uri="{0D108BD9-81ED-4DB2-BD59-A6C34878D82A}">
                    <a16:rowId xmlns:a16="http://schemas.microsoft.com/office/drawing/2014/main" val="10010"/>
                  </a:ext>
                </a:extLst>
              </a:tr>
              <a:tr h="382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dk1"/>
                          </a:solidFill>
                          <a:latin typeface="+mn-lt"/>
                        </a:rPr>
                        <a:t>Biljana</a:t>
                      </a:r>
                      <a:r>
                        <a:rPr lang="sl-SI" sz="1400" baseline="0" dirty="0" smtClean="0">
                          <a:solidFill>
                            <a:schemeClr val="dk1"/>
                          </a:solidFill>
                          <a:latin typeface="+mn-lt"/>
                        </a:rPr>
                        <a:t> Guša Biluš – podpredsednica Sveta šole</a:t>
                      </a:r>
                      <a:endParaRPr lang="sl-SI" sz="1400" dirty="0" smtClean="0">
                        <a:solidFill>
                          <a:srgbClr val="FF0000"/>
                        </a:solidFill>
                        <a:latin typeface="Calibri" panose="020F0502020204030204" pitchFamily="34" charset="0"/>
                      </a:endParaRPr>
                    </a:p>
                  </a:txBody>
                  <a:tcPr/>
                </a:tc>
                <a:extLst>
                  <a:ext uri="{0D108BD9-81ED-4DB2-BD59-A6C34878D82A}">
                    <a16:rowId xmlns:a16="http://schemas.microsoft.com/office/drawing/2014/main" val="10011"/>
                  </a:ext>
                </a:extLst>
              </a:tr>
              <a:tr h="382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Calibri" panose="020F0502020204030204" pitchFamily="34" charset="0"/>
                        </a:rPr>
                        <a:t>Jasna Kožar</a:t>
                      </a:r>
                      <a:endParaRPr lang="sl-SI" sz="1400" dirty="0" smtClean="0">
                        <a:latin typeface="Calibri" panose="020F0502020204030204" pitchFamily="34" charset="0"/>
                      </a:endParaRPr>
                    </a:p>
                  </a:txBody>
                  <a:tcPr/>
                </a:tc>
                <a:extLst>
                  <a:ext uri="{0D108BD9-81ED-4DB2-BD59-A6C34878D82A}">
                    <a16:rowId xmlns:a16="http://schemas.microsoft.com/office/drawing/2014/main" val="1835960671"/>
                  </a:ext>
                </a:extLst>
              </a:tr>
              <a:tr h="2977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latin typeface="Calibri" panose="020F0502020204030204" pitchFamily="34" charset="0"/>
                        </a:rPr>
                        <a:t>Andrej Filipčič</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500" dirty="0" smtClean="0">
                        <a:latin typeface="Calibri" panose="020F0502020204030204" pitchFamily="34" charset="0"/>
                      </a:endParaRPr>
                    </a:p>
                  </a:txBody>
                  <a:tcPr/>
                </a:tc>
                <a:extLst>
                  <a:ext uri="{0D108BD9-81ED-4DB2-BD59-A6C34878D82A}">
                    <a16:rowId xmlns:a16="http://schemas.microsoft.com/office/drawing/2014/main" val="10012"/>
                  </a:ext>
                </a:extLst>
              </a:tr>
              <a:tr h="297749">
                <a:tc>
                  <a:txBody>
                    <a:bodyPr/>
                    <a:lstStyle/>
                    <a:p>
                      <a:r>
                        <a:rPr lang="sl-SI" sz="1400" dirty="0" smtClean="0">
                          <a:latin typeface="Calibri" panose="020F0502020204030204" pitchFamily="34" charset="0"/>
                        </a:rPr>
                        <a:t>Andreja Penko</a:t>
                      </a:r>
                    </a:p>
                    <a:p>
                      <a:endParaRPr lang="sl-SI" sz="500" dirty="0">
                        <a:latin typeface="Calibri" panose="020F0502020204030204" pitchFamily="34" charset="0"/>
                      </a:endParaRPr>
                    </a:p>
                  </a:txBody>
                  <a:tcPr/>
                </a:tc>
                <a:extLst>
                  <a:ext uri="{0D108BD9-81ED-4DB2-BD59-A6C34878D82A}">
                    <a16:rowId xmlns:a16="http://schemas.microsoft.com/office/drawing/2014/main" val="10013"/>
                  </a:ext>
                </a:extLst>
              </a:tr>
            </a:tbl>
          </a:graphicData>
        </a:graphic>
      </p:graphicFrame>
      <p:sp>
        <p:nvSpPr>
          <p:cNvPr id="3" name="Pravokotnik 2"/>
          <p:cNvSpPr/>
          <p:nvPr/>
        </p:nvSpPr>
        <p:spPr>
          <a:xfrm>
            <a:off x="4644008" y="1628800"/>
            <a:ext cx="2413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aphicFrame>
        <p:nvGraphicFramePr>
          <p:cNvPr id="15" name="Tabela 14"/>
          <p:cNvGraphicFramePr>
            <a:graphicFrameLocks noGrp="1"/>
          </p:cNvGraphicFramePr>
          <p:nvPr>
            <p:extLst>
              <p:ext uri="{D42A27DB-BD31-4B8C-83A1-F6EECF244321}">
                <p14:modId xmlns:p14="http://schemas.microsoft.com/office/powerpoint/2010/main" val="4063241673"/>
              </p:ext>
            </p:extLst>
          </p:nvPr>
        </p:nvGraphicFramePr>
        <p:xfrm>
          <a:off x="4716016" y="1109656"/>
          <a:ext cx="3816424" cy="182880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RAVNATELJ in POMOČNIKA RAVNATELJA</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t>Ravnatelj je pedagoški vodja in poslovodni organ šole.</a:t>
                      </a:r>
                      <a:endParaRPr lang="sl-SI" sz="14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306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t>Pomočnik ravnatelja opravlja naloge,</a:t>
                      </a:r>
                      <a:r>
                        <a:rPr lang="sl-SI" sz="1400" baseline="0" dirty="0" smtClean="0"/>
                        <a:t> za katere ga pisno pooblasti ravnatelj. Nadomešča ravnatelja v njegovi odsotnosti.</a:t>
                      </a:r>
                      <a:endParaRPr lang="sl-SI" sz="1400" baseline="0" dirty="0" smtClean="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1882643310"/>
              </p:ext>
            </p:extLst>
          </p:nvPr>
        </p:nvGraphicFramePr>
        <p:xfrm>
          <a:off x="4716016" y="3284984"/>
          <a:ext cx="3816424" cy="154108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SVET STARŠEV</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400" dirty="0" smtClean="0"/>
                        <a:t>Svet staršev je posvetovalni organ ravnatelja,</a:t>
                      </a:r>
                      <a:r>
                        <a:rPr lang="sl-SI" sz="1400" baseline="0" dirty="0" smtClean="0"/>
                        <a:t> ki </a:t>
                      </a:r>
                      <a:r>
                        <a:rPr lang="sl-SI" sz="1400" dirty="0" smtClean="0"/>
                        <a:t>ga sestavljajo predstavniki staršev iz vsakega oddelka matične šole in podružnic Bukovje, Planina in Studeno.</a:t>
                      </a:r>
                      <a:r>
                        <a:rPr lang="sl-SI" sz="1400" baseline="0" dirty="0" smtClean="0"/>
                        <a:t> Predsednika sveta staršev se izvoli vsako šolsko leto posebej. </a:t>
                      </a:r>
                      <a:endParaRPr lang="sl-SI" sz="14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954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ljeno">
  <a:themeElements>
    <a:clrScheme name="Deljen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eljen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ljen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TM03457464[[fn=Deljeno]]</Template>
  <TotalTime>27865</TotalTime>
  <Words>8424</Words>
  <Application>Microsoft Office PowerPoint</Application>
  <PresentationFormat>Diaprojekcija na zaslonu (4:3)</PresentationFormat>
  <Paragraphs>1883</Paragraphs>
  <Slides>52</Slides>
  <Notes>8</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52</vt:i4>
      </vt:variant>
    </vt:vector>
  </HeadingPairs>
  <TitlesOfParts>
    <vt:vector size="60" baseType="lpstr">
      <vt:lpstr>Arial</vt:lpstr>
      <vt:lpstr>Calibri</vt:lpstr>
      <vt:lpstr>Courier New</vt:lpstr>
      <vt:lpstr>Gill Sans MT</vt:lpstr>
      <vt:lpstr>Times New Roman</vt:lpstr>
      <vt:lpstr>Wingdings</vt:lpstr>
      <vt:lpstr>Wingdings 2</vt:lpstr>
      <vt:lpstr>Deljeno</vt:lpstr>
      <vt:lpstr>PowerPointova predstavitev</vt:lpstr>
      <vt:lpstr>PowerPointova predstavitev</vt:lpstr>
      <vt:lpstr>PowerPointova predstavitev</vt:lpstr>
      <vt:lpstr>PowerPointova predstavitev</vt:lpstr>
      <vt:lpstr>    OSNOVNA ŠOLA ANTONA GLOBOČNIKA POSTOJNA Cesta na Kremenco 2,    6230  Postojna os.antona-globocnika-po@guest.arnes.si    </vt:lpstr>
      <vt:lpstr>PowerPointova predstavitev</vt:lpstr>
      <vt:lpstr>PREDSTAVITEV    ŠOLE</vt:lpstr>
      <vt:lpstr>              MATIČNA   ŠOLA</vt:lpstr>
      <vt:lpstr>ORGANI  UPRAVLJANJA</vt:lpstr>
      <vt:lpstr>STROKOVNI ORGANI ŠOLE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romana</dc:creator>
  <cp:lastModifiedBy>Uporabnik</cp:lastModifiedBy>
  <cp:revision>1832</cp:revision>
  <cp:lastPrinted>2023-09-18T14:06:19Z</cp:lastPrinted>
  <dcterms:created xsi:type="dcterms:W3CDTF">2013-08-27T11:54:11Z</dcterms:created>
  <dcterms:modified xsi:type="dcterms:W3CDTF">2023-09-26T11:38:42Z</dcterms:modified>
</cp:coreProperties>
</file>